
<file path=[Content_Types].xml><?xml version="1.0" encoding="utf-8"?>
<Types xmlns="http://schemas.openxmlformats.org/package/2006/content-types">
  <Default Extension="png" ContentType="image/png"/>
  <Default Extension="2" ContentType="image/png"/>
  <Default Extension="jpeg" ContentType="image/jpeg"/>
  <Default Extension="rels" ContentType="application/vnd.openxmlformats-package.relationships+xml"/>
  <Default Extension="xml" ContentType="application/xml"/>
  <Default Extension="1" ContentType="image/png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5"/>
  </p:notesMasterIdLst>
  <p:sldIdLst>
    <p:sldId id="256" r:id="rId3"/>
    <p:sldId id="257" r:id="rId4"/>
    <p:sldId id="318" r:id="rId5"/>
    <p:sldId id="259" r:id="rId6"/>
    <p:sldId id="260" r:id="rId7"/>
    <p:sldId id="261" r:id="rId8"/>
    <p:sldId id="262" r:id="rId9"/>
    <p:sldId id="315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319" r:id="rId24"/>
    <p:sldId id="279" r:id="rId25"/>
    <p:sldId id="313" r:id="rId26"/>
    <p:sldId id="281" r:id="rId27"/>
    <p:sldId id="282" r:id="rId28"/>
    <p:sldId id="314" r:id="rId29"/>
    <p:sldId id="284" r:id="rId30"/>
    <p:sldId id="285" r:id="rId31"/>
    <p:sldId id="286" r:id="rId32"/>
    <p:sldId id="320" r:id="rId33"/>
    <p:sldId id="289" r:id="rId34"/>
    <p:sldId id="290" r:id="rId35"/>
    <p:sldId id="291" r:id="rId36"/>
    <p:sldId id="292" r:id="rId37"/>
    <p:sldId id="293" r:id="rId38"/>
    <p:sldId id="294" r:id="rId39"/>
    <p:sldId id="316" r:id="rId40"/>
    <p:sldId id="296" r:id="rId41"/>
    <p:sldId id="297" r:id="rId42"/>
    <p:sldId id="330" r:id="rId43"/>
    <p:sldId id="299" r:id="rId44"/>
    <p:sldId id="300" r:id="rId45"/>
    <p:sldId id="301" r:id="rId46"/>
    <p:sldId id="302" r:id="rId47"/>
    <p:sldId id="303" r:id="rId48"/>
    <p:sldId id="304" r:id="rId49"/>
    <p:sldId id="321" r:id="rId50"/>
    <p:sldId id="326" r:id="rId51"/>
    <p:sldId id="322" r:id="rId52"/>
    <p:sldId id="328" r:id="rId53"/>
    <p:sldId id="329" r:id="rId54"/>
  </p:sldIdLst>
  <p:sldSz cx="12190413" cy="6858000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E5"/>
    <a:srgbClr val="0E6EB7"/>
    <a:srgbClr val="FFFFCC"/>
    <a:srgbClr val="1BA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36" autoAdjust="0"/>
    <p:restoredTop sz="94660"/>
  </p:normalViewPr>
  <p:slideViewPr>
    <p:cSldViewPr>
      <p:cViewPr varScale="1">
        <p:scale>
          <a:sx n="58" d="100"/>
          <a:sy n="58" d="100"/>
        </p:scale>
        <p:origin x="-90" y="-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46F6E7-AF31-477F-8D8C-A71A60C5256F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B23AF96-8276-40F1-A1D0-F3C0325CFC97}">
      <dgm:prSet phldrT="[文字]" custT="1"/>
      <dgm:spPr>
        <a:xfrm rot="5400000">
          <a:off x="4954162" y="3119202"/>
          <a:ext cx="2798162" cy="2428029"/>
        </a:xfrm>
        <a:prstGeom prst="hexagon">
          <a:avLst>
            <a:gd name="adj" fmla="val 25000"/>
            <a:gd name="vf" fmla="val 115470"/>
          </a:avLst>
        </a:prstGeom>
        <a:solidFill>
          <a:srgbClr val="EE8232"/>
        </a:solidFill>
        <a:ln w="12700" cap="flat" cmpd="sng" algn="ctr">
          <a:solidFill>
            <a:srgbClr val="FE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marL="0" lvl="0" algn="ctr" defTabSz="914400" rtl="0" eaLnBrk="1" latinLnBrk="0" hangingPunct="1"/>
          <a:endParaRPr lang="zh-TW" altLang="en-US" sz="2400" b="1" kern="1200" dirty="0">
            <a:solidFill>
              <a:srgbClr val="FE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charset="0"/>
            <a:ea typeface="+mn-ea"/>
            <a:cs typeface="+mn-cs"/>
          </a:endParaRPr>
        </a:p>
      </dgm:t>
    </dgm:pt>
    <dgm:pt modelId="{D6C26A60-23A8-4454-9CB3-FE5437723E59}" type="parTrans" cxnId="{AE45A99A-6424-4DE6-8188-687BF8A67812}">
      <dgm:prSet/>
      <dgm:spPr/>
      <dgm:t>
        <a:bodyPr/>
        <a:lstStyle/>
        <a:p>
          <a:endParaRPr lang="zh-TW" altLang="en-US"/>
        </a:p>
      </dgm:t>
    </dgm:pt>
    <dgm:pt modelId="{8A5E2BC4-DF11-4372-90AE-E1D3ED671D23}" type="sibTrans" cxnId="{AE45A99A-6424-4DE6-8188-687BF8A67812}">
      <dgm:prSet custT="1"/>
      <dgm:spPr>
        <a:xfrm rot="5400000">
          <a:off x="-196910" y="3076280"/>
          <a:ext cx="2822727" cy="2428905"/>
        </a:xfrm>
        <a:prstGeom prst="hexagon">
          <a:avLst>
            <a:gd name="adj" fmla="val 25000"/>
            <a:gd name="vf" fmla="val 115470"/>
          </a:avLst>
        </a:prstGeom>
        <a:solidFill>
          <a:srgbClr val="EA612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E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zh-TW" altLang="en-US" sz="2100" b="0" kern="1200" dirty="0" smtClean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營利事業</a:t>
          </a:r>
          <a:endParaRPr lang="en-US" altLang="zh-TW" sz="2100" b="0" kern="1200" dirty="0" smtClean="0">
            <a:solidFill>
              <a:srgbClr val="FE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  <a:p>
          <a:pPr>
            <a:spcAft>
              <a:spcPts val="0"/>
            </a:spcAft>
          </a:pPr>
          <a:r>
            <a:rPr lang="zh-TW" altLang="en-US" sz="2100" b="0" kern="1200" dirty="0" smtClean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所得稅</a:t>
          </a:r>
          <a:r>
            <a:rPr lang="en-US" altLang="zh-TW" sz="6000" b="1" kern="1200" dirty="0" smtClean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charset="0"/>
              <a:ea typeface="+mn-ea"/>
              <a:cs typeface="+mn-cs"/>
            </a:rPr>
            <a:t>20%</a:t>
          </a:r>
          <a:endParaRPr lang="zh-TW" altLang="en-US" sz="6000" b="1" kern="1200" dirty="0">
            <a:solidFill>
              <a:srgbClr val="FE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charset="0"/>
            <a:ea typeface="+mn-ea"/>
            <a:cs typeface="+mn-cs"/>
          </a:endParaRPr>
        </a:p>
      </dgm:t>
    </dgm:pt>
    <dgm:pt modelId="{796AFCC4-FEFC-41FC-9419-9342DC1E52F6}">
      <dgm:prSet phldrT="[文字]" custT="1"/>
      <dgm:spPr>
        <a:xfrm rot="5400000">
          <a:off x="2352374" y="3865212"/>
          <a:ext cx="2864356" cy="2586714"/>
        </a:xfrm>
        <a:prstGeom prst="hexagon">
          <a:avLst>
            <a:gd name="adj" fmla="val 25000"/>
            <a:gd name="vf" fmla="val 115470"/>
          </a:avLst>
        </a:prstGeom>
        <a:solidFill>
          <a:srgbClr val="FEFFFF">
            <a:lumMod val="25000"/>
          </a:srgbClr>
        </a:solidFill>
        <a:ln w="12700" cap="flat" cmpd="sng" algn="ctr">
          <a:solidFill>
            <a:srgbClr val="FE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TW" altLang="en-US" sz="2400" b="1" kern="1200" dirty="0">
            <a:solidFill>
              <a:srgbClr val="FE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charset="0"/>
            <a:ea typeface="+mn-ea"/>
            <a:cs typeface="+mn-cs"/>
          </a:endParaRPr>
        </a:p>
      </dgm:t>
    </dgm:pt>
    <dgm:pt modelId="{3526951F-E241-4F87-B33B-AC350423DE2C}" type="parTrans" cxnId="{00D72CFB-FA3A-4350-A925-2E112E006617}">
      <dgm:prSet/>
      <dgm:spPr/>
      <dgm:t>
        <a:bodyPr/>
        <a:lstStyle/>
        <a:p>
          <a:endParaRPr lang="zh-TW" altLang="en-US"/>
        </a:p>
      </dgm:t>
    </dgm:pt>
    <dgm:pt modelId="{1B68C1C0-B8F1-4D64-9065-9261F9E57085}" type="sibTrans" cxnId="{00D72CFB-FA3A-4350-A925-2E112E006617}">
      <dgm:prSet/>
      <dgm:spPr>
        <a:xfrm rot="5400000">
          <a:off x="7115702" y="2706725"/>
          <a:ext cx="2516854" cy="2189663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endParaRPr lang="zh-TW" altLang="en-US">
            <a:solidFill>
              <a:srgbClr val="FEFFFF"/>
            </a:solidFill>
            <a:latin typeface="Eras Medium ITC"/>
            <a:ea typeface="+mn-ea"/>
            <a:cs typeface="+mn-cs"/>
          </a:endParaRPr>
        </a:p>
      </dgm:t>
    </dgm:pt>
    <dgm:pt modelId="{C096C28D-AA42-4263-9827-A046FDBEA3A9}">
      <dgm:prSet phldrT="[文字]"/>
      <dgm:spPr>
        <a:xfrm rot="5400000">
          <a:off x="4712897" y="5012655"/>
          <a:ext cx="2804354" cy="262188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r>
            <a:rPr lang="en-US" altLang="zh-TW" dirty="0" smtClean="0">
              <a:solidFill>
                <a:srgbClr val="FEFFFF"/>
              </a:solidFill>
              <a:latin typeface="Eras Medium ITC"/>
              <a:ea typeface="+mn-ea"/>
              <a:cs typeface="+mn-cs"/>
            </a:rPr>
            <a:t> </a:t>
          </a:r>
          <a:endParaRPr lang="zh-TW" altLang="en-US" dirty="0">
            <a:solidFill>
              <a:srgbClr val="FEFFFF"/>
            </a:solidFill>
            <a:latin typeface="Eras Medium ITC"/>
            <a:ea typeface="+mn-ea"/>
            <a:cs typeface="+mn-cs"/>
          </a:endParaRPr>
        </a:p>
      </dgm:t>
    </dgm:pt>
    <dgm:pt modelId="{EC48045E-FF58-4725-98B2-5B4397D17263}" type="sibTrans" cxnId="{D15AC065-BC8E-4FCF-B504-5988CAA98452}">
      <dgm:prSet/>
      <dgm:spPr>
        <a:xfrm rot="5400000">
          <a:off x="7504646" y="3795269"/>
          <a:ext cx="2791795" cy="2596830"/>
        </a:xfrm>
        <a:prstGeom prst="hexagon">
          <a:avLst>
            <a:gd name="adj" fmla="val 25000"/>
            <a:gd name="vf" fmla="val 115470"/>
          </a:avLst>
        </a:prstGeom>
        <a:solidFill>
          <a:srgbClr val="1BADA8"/>
        </a:solidFill>
        <a:ln w="12700" cap="flat" cmpd="sng" algn="ctr">
          <a:solidFill>
            <a:srgbClr val="FE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TW" altLang="en-US">
            <a:solidFill>
              <a:srgbClr val="FEFFFF"/>
            </a:solidFill>
            <a:latin typeface="Eras Medium ITC"/>
            <a:ea typeface="+mn-ea"/>
            <a:cs typeface="+mn-cs"/>
          </a:endParaRPr>
        </a:p>
      </dgm:t>
    </dgm:pt>
    <dgm:pt modelId="{34BBB90B-3A0A-4D4B-8DC5-601A6F9E1CD6}" type="parTrans" cxnId="{D15AC065-BC8E-4FCF-B504-5988CAA98452}">
      <dgm:prSet/>
      <dgm:spPr/>
      <dgm:t>
        <a:bodyPr/>
        <a:lstStyle/>
        <a:p>
          <a:endParaRPr lang="zh-TW" altLang="en-US"/>
        </a:p>
      </dgm:t>
    </dgm:pt>
    <dgm:pt modelId="{3B3B521F-A6BD-4B1B-A818-6E0E1C5F0CD1}" type="pres">
      <dgm:prSet presAssocID="{B246F6E7-AF31-477F-8D8C-A71A60C5256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D339845D-BF7C-4F68-B124-5086880FCBF6}" type="pres">
      <dgm:prSet presAssocID="{1B23AF96-8276-40F1-A1D0-F3C0325CFC97}" presName="composite" presStyleCnt="0"/>
      <dgm:spPr/>
    </dgm:pt>
    <dgm:pt modelId="{34600A39-523E-42EE-A70C-E07CAE767103}" type="pres">
      <dgm:prSet presAssocID="{1B23AF96-8276-40F1-A1D0-F3C0325CFC97}" presName="Parent1" presStyleLbl="node1" presStyleIdx="0" presStyleCnt="6" custScaleX="110886" custScaleY="111177" custLinFactY="15949" custLinFactNeighborX="16769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795E554-A36E-47A1-8B28-2922A45A27E3}" type="pres">
      <dgm:prSet presAssocID="{1B23AF96-8276-40F1-A1D0-F3C0325CFC97}" presName="Childtext1" presStyleLbl="revTx" presStyleIdx="0" presStyleCnt="3">
        <dgm:presLayoutVars>
          <dgm:chMax val="0"/>
          <dgm:chPref val="0"/>
          <dgm:bulletEnabled val="1"/>
        </dgm:presLayoutVars>
      </dgm:prSet>
      <dgm:spPr>
        <a:xfrm>
          <a:off x="7147335" y="659894"/>
          <a:ext cx="2808809" cy="151011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zh-TW" altLang="en-US"/>
        </a:p>
      </dgm:t>
    </dgm:pt>
    <dgm:pt modelId="{AC9B7CD9-4A62-4B6C-8E51-EF1674DEC49D}" type="pres">
      <dgm:prSet presAssocID="{1B23AF96-8276-40F1-A1D0-F3C0325CFC97}" presName="BalanceSpacing" presStyleCnt="0"/>
      <dgm:spPr/>
    </dgm:pt>
    <dgm:pt modelId="{EDC92B1F-40AA-4B2D-B5AA-770F2DE4FFF7}" type="pres">
      <dgm:prSet presAssocID="{1B23AF96-8276-40F1-A1D0-F3C0325CFC97}" presName="BalanceSpacing1" presStyleCnt="0"/>
      <dgm:spPr/>
    </dgm:pt>
    <dgm:pt modelId="{263D6335-543B-4547-A972-EA90365FB0CA}" type="pres">
      <dgm:prSet presAssocID="{8A5E2BC4-DF11-4372-90AE-E1D3ED671D23}" presName="Accent1Text" presStyleLbl="node1" presStyleIdx="1" presStyleCnt="6" custScaleX="110926" custScaleY="112153" custLinFactX="-22637" custLinFactY="14261" custLinFactNeighborX="-100000" custLinFactNeighborY="100000"/>
      <dgm:spPr/>
      <dgm:t>
        <a:bodyPr/>
        <a:lstStyle/>
        <a:p>
          <a:endParaRPr lang="zh-TW" altLang="en-US"/>
        </a:p>
      </dgm:t>
    </dgm:pt>
    <dgm:pt modelId="{0CB60561-FDCB-4EA3-9E97-FF9F1A93E6F1}" type="pres">
      <dgm:prSet presAssocID="{8A5E2BC4-DF11-4372-90AE-E1D3ED671D23}" presName="spaceBetweenRectangles" presStyleCnt="0"/>
      <dgm:spPr/>
    </dgm:pt>
    <dgm:pt modelId="{2312F8B1-9B9D-452D-9174-653509876882}" type="pres">
      <dgm:prSet presAssocID="{796AFCC4-FEFC-41FC-9419-9342DC1E52F6}" presName="composite" presStyleCnt="0"/>
      <dgm:spPr/>
    </dgm:pt>
    <dgm:pt modelId="{37C4E7CE-CF99-4C9D-8464-F50988D00AB1}" type="pres">
      <dgm:prSet presAssocID="{796AFCC4-FEFC-41FC-9419-9342DC1E52F6}" presName="Parent1" presStyleLbl="node1" presStyleIdx="2" presStyleCnt="6" custScaleX="118133" custScaleY="113807" custLinFactNeighborX="-46334" custLinFactNeighborY="5088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59BF14-D389-4A34-ACD1-53BF1CE8AEDC}" type="pres">
      <dgm:prSet presAssocID="{796AFCC4-FEFC-41FC-9419-9342DC1E52F6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xfrm>
          <a:off x="895470" y="3122887"/>
          <a:ext cx="2718202" cy="151011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zh-TW" altLang="en-US"/>
        </a:p>
      </dgm:t>
    </dgm:pt>
    <dgm:pt modelId="{9A76E248-3AC4-4B06-BAEC-D6F71816CAF3}" type="pres">
      <dgm:prSet presAssocID="{796AFCC4-FEFC-41FC-9419-9342DC1E52F6}" presName="BalanceSpacing" presStyleCnt="0"/>
      <dgm:spPr/>
    </dgm:pt>
    <dgm:pt modelId="{EC00E397-5142-46D4-B573-DF2024CC76F1}" type="pres">
      <dgm:prSet presAssocID="{796AFCC4-FEFC-41FC-9419-9342DC1E52F6}" presName="BalanceSpacing1" presStyleCnt="0"/>
      <dgm:spPr/>
    </dgm:pt>
    <dgm:pt modelId="{54EEB70C-CFA1-42E6-97CA-E88557CDBC93}" type="pres">
      <dgm:prSet presAssocID="{1B68C1C0-B8F1-4D64-9065-9261F9E57085}" presName="Accent1Text" presStyleLbl="node1" presStyleIdx="3" presStyleCnt="6" custLinFactNeighborX="55268" custLinFactNeighborY="-3035"/>
      <dgm:spPr/>
      <dgm:t>
        <a:bodyPr/>
        <a:lstStyle/>
        <a:p>
          <a:endParaRPr lang="zh-TW" altLang="en-US"/>
        </a:p>
      </dgm:t>
    </dgm:pt>
    <dgm:pt modelId="{3B77E73E-0513-4993-AC8C-281A061130CB}" type="pres">
      <dgm:prSet presAssocID="{1B68C1C0-B8F1-4D64-9065-9261F9E57085}" presName="spaceBetweenRectangles" presStyleCnt="0"/>
      <dgm:spPr/>
    </dgm:pt>
    <dgm:pt modelId="{B15B2A18-928D-4903-BBED-6D98BF521FED}" type="pres">
      <dgm:prSet presAssocID="{C096C28D-AA42-4263-9827-A046FDBEA3A9}" presName="composite" presStyleCnt="0"/>
      <dgm:spPr/>
    </dgm:pt>
    <dgm:pt modelId="{8507129A-8D77-41AB-AF45-82A180456762}" type="pres">
      <dgm:prSet presAssocID="{C096C28D-AA42-4263-9827-A046FDBEA3A9}" presName="Parent1" presStyleLbl="node1" presStyleIdx="4" presStyleCnt="6" custScaleX="119739" custScaleY="111423" custLinFactNeighborX="5892" custLinFactNeighborY="-3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36BB1AE-872B-49A9-96E3-0057E8EE361B}" type="pres">
      <dgm:prSet presAssocID="{C096C28D-AA42-4263-9827-A046FDBEA3A9}" presName="Childtext1" presStyleLbl="revTx" presStyleIdx="2" presStyleCnt="3">
        <dgm:presLayoutVars>
          <dgm:chMax val="0"/>
          <dgm:chPref val="0"/>
          <dgm:bulletEnabled val="1"/>
        </dgm:presLayoutVars>
      </dgm:prSet>
      <dgm:spPr>
        <a:xfrm>
          <a:off x="7147335" y="5576694"/>
          <a:ext cx="2808809" cy="151011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endParaRPr lang="zh-TW" altLang="en-US"/>
        </a:p>
      </dgm:t>
    </dgm:pt>
    <dgm:pt modelId="{20AE79C5-60AE-409B-A0FA-942B95ACA4CD}" type="pres">
      <dgm:prSet presAssocID="{C096C28D-AA42-4263-9827-A046FDBEA3A9}" presName="BalanceSpacing" presStyleCnt="0"/>
      <dgm:spPr/>
    </dgm:pt>
    <dgm:pt modelId="{CD705E72-1C7A-4BED-AC54-4D08101BAC5F}" type="pres">
      <dgm:prSet presAssocID="{C096C28D-AA42-4263-9827-A046FDBEA3A9}" presName="BalanceSpacing1" presStyleCnt="0"/>
      <dgm:spPr/>
    </dgm:pt>
    <dgm:pt modelId="{447AF215-C6A3-4CCC-8A69-E8EF55F0B6DC}" type="pres">
      <dgm:prSet presAssocID="{EC48045E-FF58-4725-98B2-5B4397D17263}" presName="Accent1Text" presStyleLbl="node1" presStyleIdx="5" presStyleCnt="6" custScaleX="118595" custScaleY="110924" custLinFactX="100000" custLinFactNeighborX="142640" custLinFactNeighborY="-49523"/>
      <dgm:spPr/>
      <dgm:t>
        <a:bodyPr/>
        <a:lstStyle/>
        <a:p>
          <a:endParaRPr lang="zh-TW" altLang="en-US"/>
        </a:p>
      </dgm:t>
    </dgm:pt>
  </dgm:ptLst>
  <dgm:cxnLst>
    <dgm:cxn modelId="{B3A2B140-F7D0-4E41-839A-F93E71AFBB66}" type="presOf" srcId="{1B68C1C0-B8F1-4D64-9065-9261F9E57085}" destId="{54EEB70C-CFA1-42E6-97CA-E88557CDBC93}" srcOrd="0" destOrd="0" presId="urn:microsoft.com/office/officeart/2008/layout/AlternatingHexagons"/>
    <dgm:cxn modelId="{244B4356-0EE7-4E2F-9C90-BFABBE402F49}" type="presOf" srcId="{8A5E2BC4-DF11-4372-90AE-E1D3ED671D23}" destId="{263D6335-543B-4547-A972-EA90365FB0CA}" srcOrd="0" destOrd="0" presId="urn:microsoft.com/office/officeart/2008/layout/AlternatingHexagons"/>
    <dgm:cxn modelId="{419023F3-BB14-4175-AFE1-1D8431C78F4E}" type="presOf" srcId="{1B23AF96-8276-40F1-A1D0-F3C0325CFC97}" destId="{34600A39-523E-42EE-A70C-E07CAE767103}" srcOrd="0" destOrd="0" presId="urn:microsoft.com/office/officeart/2008/layout/AlternatingHexagons"/>
    <dgm:cxn modelId="{4D282649-7294-428C-B75C-0E4FC59FD05C}" type="presOf" srcId="{B246F6E7-AF31-477F-8D8C-A71A60C5256F}" destId="{3B3B521F-A6BD-4B1B-A818-6E0E1C5F0CD1}" srcOrd="0" destOrd="0" presId="urn:microsoft.com/office/officeart/2008/layout/AlternatingHexagons"/>
    <dgm:cxn modelId="{8A8B4DCF-AEE3-4BDD-967C-C84862624B67}" type="presOf" srcId="{C096C28D-AA42-4263-9827-A046FDBEA3A9}" destId="{8507129A-8D77-41AB-AF45-82A180456762}" srcOrd="0" destOrd="0" presId="urn:microsoft.com/office/officeart/2008/layout/AlternatingHexagons"/>
    <dgm:cxn modelId="{AE45A99A-6424-4DE6-8188-687BF8A67812}" srcId="{B246F6E7-AF31-477F-8D8C-A71A60C5256F}" destId="{1B23AF96-8276-40F1-A1D0-F3C0325CFC97}" srcOrd="0" destOrd="0" parTransId="{D6C26A60-23A8-4454-9CB3-FE5437723E59}" sibTransId="{8A5E2BC4-DF11-4372-90AE-E1D3ED671D23}"/>
    <dgm:cxn modelId="{00D72CFB-FA3A-4350-A925-2E112E006617}" srcId="{B246F6E7-AF31-477F-8D8C-A71A60C5256F}" destId="{796AFCC4-FEFC-41FC-9419-9342DC1E52F6}" srcOrd="1" destOrd="0" parTransId="{3526951F-E241-4F87-B33B-AC350423DE2C}" sibTransId="{1B68C1C0-B8F1-4D64-9065-9261F9E57085}"/>
    <dgm:cxn modelId="{D15AC065-BC8E-4FCF-B504-5988CAA98452}" srcId="{B246F6E7-AF31-477F-8D8C-A71A60C5256F}" destId="{C096C28D-AA42-4263-9827-A046FDBEA3A9}" srcOrd="2" destOrd="0" parTransId="{34BBB90B-3A0A-4D4B-8DC5-601A6F9E1CD6}" sibTransId="{EC48045E-FF58-4725-98B2-5B4397D17263}"/>
    <dgm:cxn modelId="{EBFF730C-F507-4437-B905-AD061ACA090C}" type="presOf" srcId="{796AFCC4-FEFC-41FC-9419-9342DC1E52F6}" destId="{37C4E7CE-CF99-4C9D-8464-F50988D00AB1}" srcOrd="0" destOrd="0" presId="urn:microsoft.com/office/officeart/2008/layout/AlternatingHexagons"/>
    <dgm:cxn modelId="{C991348E-208B-44C1-8404-A0519CA647E4}" type="presOf" srcId="{EC48045E-FF58-4725-98B2-5B4397D17263}" destId="{447AF215-C6A3-4CCC-8A69-E8EF55F0B6DC}" srcOrd="0" destOrd="0" presId="urn:microsoft.com/office/officeart/2008/layout/AlternatingHexagons"/>
    <dgm:cxn modelId="{EC7B0C11-41D2-4444-AEC6-BC6D43284C3C}" type="presParOf" srcId="{3B3B521F-A6BD-4B1B-A818-6E0E1C5F0CD1}" destId="{D339845D-BF7C-4F68-B124-5086880FCBF6}" srcOrd="0" destOrd="0" presId="urn:microsoft.com/office/officeart/2008/layout/AlternatingHexagons"/>
    <dgm:cxn modelId="{E43BF86F-1FD1-4C9E-BFB5-B6B2A7519BC9}" type="presParOf" srcId="{D339845D-BF7C-4F68-B124-5086880FCBF6}" destId="{34600A39-523E-42EE-A70C-E07CAE767103}" srcOrd="0" destOrd="0" presId="urn:microsoft.com/office/officeart/2008/layout/AlternatingHexagons"/>
    <dgm:cxn modelId="{E5500A44-9D76-422F-8C04-6D6E3BFC12CD}" type="presParOf" srcId="{D339845D-BF7C-4F68-B124-5086880FCBF6}" destId="{4795E554-A36E-47A1-8B28-2922A45A27E3}" srcOrd="1" destOrd="0" presId="urn:microsoft.com/office/officeart/2008/layout/AlternatingHexagons"/>
    <dgm:cxn modelId="{25BB94AB-3FCA-4EAF-882D-1AAD299E52AC}" type="presParOf" srcId="{D339845D-BF7C-4F68-B124-5086880FCBF6}" destId="{AC9B7CD9-4A62-4B6C-8E51-EF1674DEC49D}" srcOrd="2" destOrd="0" presId="urn:microsoft.com/office/officeart/2008/layout/AlternatingHexagons"/>
    <dgm:cxn modelId="{E36264EF-F551-4ACF-A295-2CF7A005C23C}" type="presParOf" srcId="{D339845D-BF7C-4F68-B124-5086880FCBF6}" destId="{EDC92B1F-40AA-4B2D-B5AA-770F2DE4FFF7}" srcOrd="3" destOrd="0" presId="urn:microsoft.com/office/officeart/2008/layout/AlternatingHexagons"/>
    <dgm:cxn modelId="{E82DD819-153F-47AD-987B-4855BE1FF227}" type="presParOf" srcId="{D339845D-BF7C-4F68-B124-5086880FCBF6}" destId="{263D6335-543B-4547-A972-EA90365FB0CA}" srcOrd="4" destOrd="0" presId="urn:microsoft.com/office/officeart/2008/layout/AlternatingHexagons"/>
    <dgm:cxn modelId="{86E271BB-C9E8-486C-B57F-FC704A97E945}" type="presParOf" srcId="{3B3B521F-A6BD-4B1B-A818-6E0E1C5F0CD1}" destId="{0CB60561-FDCB-4EA3-9E97-FF9F1A93E6F1}" srcOrd="1" destOrd="0" presId="urn:microsoft.com/office/officeart/2008/layout/AlternatingHexagons"/>
    <dgm:cxn modelId="{4F8EB7E7-3D39-4278-8AB5-3A968E5440A8}" type="presParOf" srcId="{3B3B521F-A6BD-4B1B-A818-6E0E1C5F0CD1}" destId="{2312F8B1-9B9D-452D-9174-653509876882}" srcOrd="2" destOrd="0" presId="urn:microsoft.com/office/officeart/2008/layout/AlternatingHexagons"/>
    <dgm:cxn modelId="{5CBD2E18-7E2B-480C-A3BE-0651039949E4}" type="presParOf" srcId="{2312F8B1-9B9D-452D-9174-653509876882}" destId="{37C4E7CE-CF99-4C9D-8464-F50988D00AB1}" srcOrd="0" destOrd="0" presId="urn:microsoft.com/office/officeart/2008/layout/AlternatingHexagons"/>
    <dgm:cxn modelId="{61EB8C4D-D199-49ED-AD52-4F8678DE1499}" type="presParOf" srcId="{2312F8B1-9B9D-452D-9174-653509876882}" destId="{2059BF14-D389-4A34-ACD1-53BF1CE8AEDC}" srcOrd="1" destOrd="0" presId="urn:microsoft.com/office/officeart/2008/layout/AlternatingHexagons"/>
    <dgm:cxn modelId="{03EAEB77-58F3-4F9D-A246-1566AD3135DE}" type="presParOf" srcId="{2312F8B1-9B9D-452D-9174-653509876882}" destId="{9A76E248-3AC4-4B06-BAEC-D6F71816CAF3}" srcOrd="2" destOrd="0" presId="urn:microsoft.com/office/officeart/2008/layout/AlternatingHexagons"/>
    <dgm:cxn modelId="{F08B9487-4283-4BF1-8549-FA684BE67A3D}" type="presParOf" srcId="{2312F8B1-9B9D-452D-9174-653509876882}" destId="{EC00E397-5142-46D4-B573-DF2024CC76F1}" srcOrd="3" destOrd="0" presId="urn:microsoft.com/office/officeart/2008/layout/AlternatingHexagons"/>
    <dgm:cxn modelId="{B281E546-7F43-489B-A75E-4D96A7F3A0F9}" type="presParOf" srcId="{2312F8B1-9B9D-452D-9174-653509876882}" destId="{54EEB70C-CFA1-42E6-97CA-E88557CDBC93}" srcOrd="4" destOrd="0" presId="urn:microsoft.com/office/officeart/2008/layout/AlternatingHexagons"/>
    <dgm:cxn modelId="{07982D6E-482E-4D4C-A866-A69F6F193379}" type="presParOf" srcId="{3B3B521F-A6BD-4B1B-A818-6E0E1C5F0CD1}" destId="{3B77E73E-0513-4993-AC8C-281A061130CB}" srcOrd="3" destOrd="0" presId="urn:microsoft.com/office/officeart/2008/layout/AlternatingHexagons"/>
    <dgm:cxn modelId="{A8009EDC-24E4-46F4-AD0B-E01BEF5B31FF}" type="presParOf" srcId="{3B3B521F-A6BD-4B1B-A818-6E0E1C5F0CD1}" destId="{B15B2A18-928D-4903-BBED-6D98BF521FED}" srcOrd="4" destOrd="0" presId="urn:microsoft.com/office/officeart/2008/layout/AlternatingHexagons"/>
    <dgm:cxn modelId="{1544126D-1C32-4FFE-AD14-A515A510046D}" type="presParOf" srcId="{B15B2A18-928D-4903-BBED-6D98BF521FED}" destId="{8507129A-8D77-41AB-AF45-82A180456762}" srcOrd="0" destOrd="0" presId="urn:microsoft.com/office/officeart/2008/layout/AlternatingHexagons"/>
    <dgm:cxn modelId="{A235D85D-4020-492C-BA6A-01B60FAC12FC}" type="presParOf" srcId="{B15B2A18-928D-4903-BBED-6D98BF521FED}" destId="{B36BB1AE-872B-49A9-96E3-0057E8EE361B}" srcOrd="1" destOrd="0" presId="urn:microsoft.com/office/officeart/2008/layout/AlternatingHexagons"/>
    <dgm:cxn modelId="{EF137D63-EA0D-44E7-98B0-0F234F513512}" type="presParOf" srcId="{B15B2A18-928D-4903-BBED-6D98BF521FED}" destId="{20AE79C5-60AE-409B-A0FA-942B95ACA4CD}" srcOrd="2" destOrd="0" presId="urn:microsoft.com/office/officeart/2008/layout/AlternatingHexagons"/>
    <dgm:cxn modelId="{05D363DC-6DC7-4500-AAA1-3D1665978D31}" type="presParOf" srcId="{B15B2A18-928D-4903-BBED-6D98BF521FED}" destId="{CD705E72-1C7A-4BED-AC54-4D08101BAC5F}" srcOrd="3" destOrd="0" presId="urn:microsoft.com/office/officeart/2008/layout/AlternatingHexagons"/>
    <dgm:cxn modelId="{44058E4F-1F3C-4DC8-99C2-582BDB339E99}" type="presParOf" srcId="{B15B2A18-928D-4903-BBED-6D98BF521FED}" destId="{447AF215-C6A3-4CCC-8A69-E8EF55F0B6DC}" srcOrd="4" destOrd="0" presId="urn:microsoft.com/office/officeart/2008/layout/AlternatingHexagon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FFF4E4-B36D-46EA-84FF-3406B9956471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433C1E1-727D-449E-9C9A-1C9C6E930FAF}">
      <dgm:prSet phldrT="[文字]" custT="1"/>
      <dgm:spPr>
        <a:xfrm>
          <a:off x="841871" y="641602"/>
          <a:ext cx="975852" cy="492180"/>
        </a:xfrm>
        <a:prstGeom prst="rect">
          <a:avLst/>
        </a:prstGeom>
        <a:solidFill>
          <a:srgbClr val="EA612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E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1200" dirty="0" smtClean="0">
              <a:solidFill>
                <a:srgbClr val="FABD2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創業</a:t>
          </a:r>
          <a:r>
            <a:rPr lang="en-US" altLang="zh-TW" sz="1200" dirty="0" smtClean="0">
              <a:solidFill>
                <a:srgbClr val="FABD2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entrepreneur </a:t>
          </a:r>
          <a:endParaRPr lang="zh-TW" altLang="en-US" sz="1200" dirty="0">
            <a:solidFill>
              <a:srgbClr val="FABD2B"/>
            </a:solidFill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</dgm:t>
    </dgm:pt>
    <dgm:pt modelId="{4E0E9219-C2AB-46D1-8DCA-6C3A19371FE9}" type="parTrans" cxnId="{AC2AA2D2-40ED-4641-9FA1-F8A6F29EFA00}">
      <dgm:prSet/>
      <dgm:spPr/>
      <dgm:t>
        <a:bodyPr/>
        <a:lstStyle/>
        <a:p>
          <a:endParaRPr lang="zh-TW" altLang="en-US"/>
        </a:p>
      </dgm:t>
    </dgm:pt>
    <dgm:pt modelId="{C70B4267-DD02-4DE4-8680-F63B0CCE77EC}" type="sibTrans" cxnId="{AC2AA2D2-40ED-4641-9FA1-F8A6F29EFA00}">
      <dgm:prSet/>
      <dgm:spPr/>
      <dgm:t>
        <a:bodyPr/>
        <a:lstStyle/>
        <a:p>
          <a:endParaRPr lang="zh-TW" altLang="en-US"/>
        </a:p>
      </dgm:t>
    </dgm:pt>
    <dgm:pt modelId="{E9643010-6CE2-4ED4-B0C0-1E2CE9B4818B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xfrm>
          <a:off x="576903" y="62415"/>
          <a:ext cx="1505788" cy="370602"/>
        </a:xfrm>
        <a:prstGeom prst="rect">
          <a:avLst/>
        </a:prstGeom>
        <a:solidFill>
          <a:srgbClr val="FEFFFF"/>
        </a:solidFill>
        <a:ln w="12700" cap="flat" cmpd="sng" algn="ctr">
          <a:solidFill>
            <a:srgbClr val="EA6124"/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1400" dirty="0" smtClean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協助鏈結國際市場</a:t>
          </a:r>
          <a:endParaRPr lang="zh-TW" altLang="en-US" sz="1400" dirty="0">
            <a:solidFill>
              <a:srgbClr val="000000">
                <a:lumMod val="75000"/>
                <a:lumOff val="25000"/>
              </a:srgbClr>
            </a:solidFill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</dgm:t>
    </dgm:pt>
    <dgm:pt modelId="{98D7C299-41DD-478A-9CF9-562793C71A33}" type="parTrans" cxnId="{E7758BBC-48A7-4414-97EB-E57595EEB31F}">
      <dgm:prSet/>
      <dgm:spPr>
        <a:xfrm rot="16200000">
          <a:off x="1225505" y="520654"/>
          <a:ext cx="208584" cy="33310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208584" y="16655"/>
              </a:lnTo>
            </a:path>
          </a:pathLst>
        </a:custGeom>
        <a:noFill/>
        <a:ln w="12700" cap="flat" cmpd="sng" algn="ctr">
          <a:solidFill>
            <a:srgbClr val="EA612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TW" altLang="en-US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Eras Medium ITC"/>
            <a:ea typeface="+mn-ea"/>
            <a:cs typeface="+mn-cs"/>
          </a:endParaRPr>
        </a:p>
      </dgm:t>
    </dgm:pt>
    <dgm:pt modelId="{4CC72599-C153-4398-BFFF-B7F469D14BA5}" type="sibTrans" cxnId="{E7758BBC-48A7-4414-97EB-E57595EEB31F}">
      <dgm:prSet/>
      <dgm:spPr/>
      <dgm:t>
        <a:bodyPr/>
        <a:lstStyle/>
        <a:p>
          <a:endParaRPr lang="zh-TW" altLang="en-US"/>
        </a:p>
      </dgm:t>
    </dgm:pt>
    <dgm:pt modelId="{D9471498-BCAF-4B1D-B723-734F94F9525E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xfrm>
          <a:off x="1924852" y="699547"/>
          <a:ext cx="734742" cy="376291"/>
        </a:xfrm>
        <a:prstGeom prst="rect">
          <a:avLst/>
        </a:prstGeom>
        <a:solidFill>
          <a:srgbClr val="FEFFFF"/>
        </a:solidFill>
        <a:ln w="12700" cap="flat" cmpd="sng" algn="ctr">
          <a:solidFill>
            <a:srgbClr val="EA6124"/>
          </a:solidFill>
          <a:prstDash val="solid"/>
          <a:miter lim="800000"/>
        </a:ln>
        <a:effectLst/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zh-TW" altLang="en-US" sz="1400" dirty="0" smtClean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充裕新創早期資金</a:t>
          </a:r>
          <a:endParaRPr lang="zh-TW" altLang="en-US" sz="1400" dirty="0">
            <a:solidFill>
              <a:srgbClr val="000000">
                <a:lumMod val="75000"/>
                <a:lumOff val="25000"/>
              </a:srgbClr>
            </a:solidFill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</dgm:t>
    </dgm:pt>
    <dgm:pt modelId="{103B2DA7-3DF6-4892-B8AE-C0DE6E29AFED}" type="parTrans" cxnId="{BB7571C6-CF80-47FF-8A98-8C0B3B767D78}">
      <dgm:prSet/>
      <dgm:spPr>
        <a:xfrm>
          <a:off x="1817723" y="871037"/>
          <a:ext cx="107129" cy="33310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107129" y="16655"/>
              </a:lnTo>
            </a:path>
          </a:pathLst>
        </a:custGeom>
        <a:noFill/>
        <a:ln w="12700" cap="flat" cmpd="sng" algn="ctr">
          <a:solidFill>
            <a:srgbClr val="EA612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TW" altLang="en-US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Eras Medium ITC"/>
            <a:ea typeface="+mn-ea"/>
            <a:cs typeface="+mn-cs"/>
          </a:endParaRPr>
        </a:p>
      </dgm:t>
    </dgm:pt>
    <dgm:pt modelId="{7ADD6F19-5E18-427F-A87E-0C7F96E70D00}" type="sibTrans" cxnId="{BB7571C6-CF80-47FF-8A98-8C0B3B767D78}">
      <dgm:prSet/>
      <dgm:spPr/>
      <dgm:t>
        <a:bodyPr/>
        <a:lstStyle/>
        <a:p>
          <a:endParaRPr lang="zh-TW" altLang="en-US"/>
        </a:p>
      </dgm:t>
    </dgm:pt>
    <dgm:pt modelId="{AA8FDC88-589A-420C-A1BF-AEC66BB6AF32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xfrm>
          <a:off x="576903" y="1342368"/>
          <a:ext cx="1505788" cy="370602"/>
        </a:xfrm>
        <a:prstGeom prst="rect">
          <a:avLst/>
        </a:prstGeom>
        <a:solidFill>
          <a:srgbClr val="FEFFFF"/>
        </a:solidFill>
        <a:ln w="12700" cap="flat" cmpd="sng" algn="ctr">
          <a:solidFill>
            <a:srgbClr val="EA6124"/>
          </a:solidFill>
          <a:prstDash val="solid"/>
          <a:miter lim="800000"/>
        </a:ln>
        <a:effectLst/>
      </dgm:spPr>
      <dgm:t>
        <a:bodyPr/>
        <a:lstStyle/>
        <a:p>
          <a:r>
            <a:rPr lang="zh-TW" altLang="en-US" sz="1400" dirty="0" smtClean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完備新創法規環境</a:t>
          </a:r>
          <a:endParaRPr lang="zh-TW" altLang="en-US" sz="1400" dirty="0">
            <a:solidFill>
              <a:srgbClr val="000000">
                <a:lumMod val="75000"/>
                <a:lumOff val="25000"/>
              </a:srgbClr>
            </a:solidFill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</dgm:t>
    </dgm:pt>
    <dgm:pt modelId="{A155C5DD-ADC6-444E-AA75-860786059DF4}" type="parTrans" cxnId="{9733D1A5-D916-461B-884A-85142A04D24D}">
      <dgm:prSet/>
      <dgm:spPr>
        <a:xfrm rot="5400000">
          <a:off x="1225505" y="1221420"/>
          <a:ext cx="208584" cy="33310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208584" y="16655"/>
              </a:lnTo>
            </a:path>
          </a:pathLst>
        </a:custGeom>
        <a:noFill/>
        <a:ln w="12700" cap="flat" cmpd="sng" algn="ctr">
          <a:solidFill>
            <a:srgbClr val="EA612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TW" altLang="en-US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Eras Medium ITC"/>
            <a:ea typeface="+mn-ea"/>
            <a:cs typeface="+mn-cs"/>
          </a:endParaRPr>
        </a:p>
      </dgm:t>
    </dgm:pt>
    <dgm:pt modelId="{EDDF3AD8-8836-40E2-9B68-BE930C131886}" type="sibTrans" cxnId="{9733D1A5-D916-461B-884A-85142A04D24D}">
      <dgm:prSet/>
      <dgm:spPr/>
      <dgm:t>
        <a:bodyPr/>
        <a:lstStyle/>
        <a:p>
          <a:endParaRPr lang="zh-TW" altLang="en-US"/>
        </a:p>
      </dgm:t>
    </dgm:pt>
    <dgm:pt modelId="{CDDCB3CC-2F4F-48E2-A511-E87F699FB436}">
      <dgm:prSet phldrT="[文字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xfrm>
          <a:off x="0" y="702391"/>
          <a:ext cx="734742" cy="370602"/>
        </a:xfrm>
        <a:prstGeom prst="rect">
          <a:avLst/>
        </a:prstGeom>
        <a:solidFill>
          <a:srgbClr val="FEFFFF"/>
        </a:solidFill>
        <a:ln w="12700" cap="flat" cmpd="sng" algn="ctr">
          <a:solidFill>
            <a:srgbClr val="EA6124"/>
          </a:solidFill>
          <a:prstDash val="solid"/>
          <a:miter lim="800000"/>
        </a:ln>
        <a:effectLst/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zh-TW" altLang="en-US" sz="1400" dirty="0" smtClean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活絡創新人才</a:t>
          </a:r>
          <a:endParaRPr lang="zh-TW" altLang="en-US" sz="1400" dirty="0">
            <a:solidFill>
              <a:srgbClr val="000000">
                <a:lumMod val="75000"/>
                <a:lumOff val="25000"/>
              </a:srgbClr>
            </a:solidFill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</dgm:t>
    </dgm:pt>
    <dgm:pt modelId="{99B58CD5-4D1F-4AEB-B715-A1CA2C5AAC96}" type="parTrans" cxnId="{131CB929-22D9-4FAB-A4DD-5CC196DDD604}">
      <dgm:prSet/>
      <dgm:spPr>
        <a:xfrm rot="10800000">
          <a:off x="734742" y="871037"/>
          <a:ext cx="107129" cy="33310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107129" y="16655"/>
              </a:lnTo>
            </a:path>
          </a:pathLst>
        </a:custGeom>
        <a:noFill/>
        <a:ln w="12700" cap="flat" cmpd="sng" algn="ctr">
          <a:solidFill>
            <a:srgbClr val="EA612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TW" altLang="en-US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Eras Medium ITC"/>
            <a:ea typeface="+mn-ea"/>
            <a:cs typeface="+mn-cs"/>
          </a:endParaRPr>
        </a:p>
      </dgm:t>
    </dgm:pt>
    <dgm:pt modelId="{C10DCE62-D883-4BFE-883E-4B1C8883E7F5}" type="sibTrans" cxnId="{131CB929-22D9-4FAB-A4DD-5CC196DDD604}">
      <dgm:prSet/>
      <dgm:spPr/>
      <dgm:t>
        <a:bodyPr/>
        <a:lstStyle/>
        <a:p>
          <a:endParaRPr lang="zh-TW" altLang="en-US"/>
        </a:p>
      </dgm:t>
    </dgm:pt>
    <dgm:pt modelId="{5E4BCC69-18D2-416D-8074-7E71EC3CD2BE}" type="pres">
      <dgm:prSet presAssocID="{C7FFF4E4-B36D-46EA-84FF-3406B995647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266074F-6E82-4DC8-B95B-4C7E130F7CF7}" type="pres">
      <dgm:prSet presAssocID="{E433C1E1-727D-449E-9C9A-1C9C6E930FAF}" presName="centerShape" presStyleLbl="node0" presStyleIdx="0" presStyleCnt="1" custScaleX="198271"/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47B2B2E7-38CB-48BD-AD8A-9752971F5088}" type="pres">
      <dgm:prSet presAssocID="{98D7C299-41DD-478A-9CF9-562793C71A33}" presName="Name9" presStyleLbl="parChTrans1D2" presStyleIdx="0" presStyleCnt="4"/>
      <dgm:spPr/>
      <dgm:t>
        <a:bodyPr/>
        <a:lstStyle/>
        <a:p>
          <a:endParaRPr lang="zh-TW" altLang="en-US"/>
        </a:p>
      </dgm:t>
    </dgm:pt>
    <dgm:pt modelId="{EEBF0B9B-F045-4133-95D7-9021739447E2}" type="pres">
      <dgm:prSet presAssocID="{98D7C299-41DD-478A-9CF9-562793C71A33}" presName="connTx" presStyleLbl="parChTrans1D2" presStyleIdx="0" presStyleCnt="4"/>
      <dgm:spPr/>
      <dgm:t>
        <a:bodyPr/>
        <a:lstStyle/>
        <a:p>
          <a:endParaRPr lang="zh-TW" altLang="en-US"/>
        </a:p>
      </dgm:t>
    </dgm:pt>
    <dgm:pt modelId="{18EC00D2-56D3-4D14-A490-93CBCFDB79D3}" type="pres">
      <dgm:prSet presAssocID="{E9643010-6CE2-4ED4-B0C0-1E2CE9B4818B}" presName="node" presStyleLbl="node1" presStyleIdx="0" presStyleCnt="4" custScaleX="305942" custScaleY="75298" custRadScaleRad="95077" custRadScaleInc="8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AE618924-8E57-49A4-A57F-4AFDBC086020}" type="pres">
      <dgm:prSet presAssocID="{103B2DA7-3DF6-4892-B8AE-C0DE6E29AFED}" presName="Name9" presStyleLbl="parChTrans1D2" presStyleIdx="1" presStyleCnt="4"/>
      <dgm:spPr/>
      <dgm:t>
        <a:bodyPr/>
        <a:lstStyle/>
        <a:p>
          <a:endParaRPr lang="zh-TW" altLang="en-US"/>
        </a:p>
      </dgm:t>
    </dgm:pt>
    <dgm:pt modelId="{E2A3AAEF-F4E8-4E95-B254-FB5BC76EC801}" type="pres">
      <dgm:prSet presAssocID="{103B2DA7-3DF6-4892-B8AE-C0DE6E29AFED}" presName="connTx" presStyleLbl="parChTrans1D2" presStyleIdx="1" presStyleCnt="4"/>
      <dgm:spPr/>
      <dgm:t>
        <a:bodyPr/>
        <a:lstStyle/>
        <a:p>
          <a:endParaRPr lang="zh-TW" altLang="en-US"/>
        </a:p>
      </dgm:t>
    </dgm:pt>
    <dgm:pt modelId="{89D14192-7F0F-488A-A570-8B7D78E2F3CC}" type="pres">
      <dgm:prSet presAssocID="{D9471498-BCAF-4B1D-B723-734F94F9525E}" presName="node" presStyleLbl="node1" presStyleIdx="1" presStyleCnt="4" custScaleX="176990" custScaleY="100455" custRadScaleRad="16307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20268839-E7F9-4691-9E36-B6531CF73904}" type="pres">
      <dgm:prSet presAssocID="{A155C5DD-ADC6-444E-AA75-860786059DF4}" presName="Name9" presStyleLbl="parChTrans1D2" presStyleIdx="2" presStyleCnt="4"/>
      <dgm:spPr/>
      <dgm:t>
        <a:bodyPr/>
        <a:lstStyle/>
        <a:p>
          <a:endParaRPr lang="zh-TW" altLang="en-US"/>
        </a:p>
      </dgm:t>
    </dgm:pt>
    <dgm:pt modelId="{272F5876-F8B8-4325-B68A-D976C0EA2A75}" type="pres">
      <dgm:prSet presAssocID="{A155C5DD-ADC6-444E-AA75-860786059DF4}" presName="connTx" presStyleLbl="parChTrans1D2" presStyleIdx="2" presStyleCnt="4"/>
      <dgm:spPr/>
      <dgm:t>
        <a:bodyPr/>
        <a:lstStyle/>
        <a:p>
          <a:endParaRPr lang="zh-TW" altLang="en-US"/>
        </a:p>
      </dgm:t>
    </dgm:pt>
    <dgm:pt modelId="{579942AC-C51C-4218-9A83-363E8AFF9353}" type="pres">
      <dgm:prSet presAssocID="{AA8FDC88-589A-420C-A1BF-AEC66BB6AF32}" presName="node" presStyleLbl="node1" presStyleIdx="2" presStyleCnt="4" custScaleX="305942" custScaleY="7529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  <dgm:pt modelId="{8FA88DA8-9BFD-4602-8754-FA267B788528}" type="pres">
      <dgm:prSet presAssocID="{99B58CD5-4D1F-4AEB-B715-A1CA2C5AAC96}" presName="Name9" presStyleLbl="parChTrans1D2" presStyleIdx="3" presStyleCnt="4"/>
      <dgm:spPr/>
      <dgm:t>
        <a:bodyPr/>
        <a:lstStyle/>
        <a:p>
          <a:endParaRPr lang="zh-TW" altLang="en-US"/>
        </a:p>
      </dgm:t>
    </dgm:pt>
    <dgm:pt modelId="{5E854407-EC53-4C69-A540-512BA7701016}" type="pres">
      <dgm:prSet presAssocID="{99B58CD5-4D1F-4AEB-B715-A1CA2C5AAC96}" presName="connTx" presStyleLbl="parChTrans1D2" presStyleIdx="3" presStyleCnt="4"/>
      <dgm:spPr/>
      <dgm:t>
        <a:bodyPr/>
        <a:lstStyle/>
        <a:p>
          <a:endParaRPr lang="zh-TW" altLang="en-US"/>
        </a:p>
      </dgm:t>
    </dgm:pt>
    <dgm:pt modelId="{DB01BC38-A3B7-42E7-8A7B-D7AA9965C5D7}" type="pres">
      <dgm:prSet presAssocID="{CDDCB3CC-2F4F-48E2-A511-E87F699FB436}" presName="node" presStyleLbl="node1" presStyleIdx="3" presStyleCnt="4" custScaleX="157153" custScaleY="106573" custRadScaleRad="155772" custRadScaleInc="26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zh-TW" altLang="en-US"/>
        </a:p>
      </dgm:t>
    </dgm:pt>
  </dgm:ptLst>
  <dgm:cxnLst>
    <dgm:cxn modelId="{AC2AA2D2-40ED-4641-9FA1-F8A6F29EFA00}" srcId="{C7FFF4E4-B36D-46EA-84FF-3406B9956471}" destId="{E433C1E1-727D-449E-9C9A-1C9C6E930FAF}" srcOrd="0" destOrd="0" parTransId="{4E0E9219-C2AB-46D1-8DCA-6C3A19371FE9}" sibTransId="{C70B4267-DD02-4DE4-8680-F63B0CCE77EC}"/>
    <dgm:cxn modelId="{8E5C59E6-E77C-478B-8949-53E9EB65465D}" type="presOf" srcId="{A155C5DD-ADC6-444E-AA75-860786059DF4}" destId="{20268839-E7F9-4691-9E36-B6531CF73904}" srcOrd="0" destOrd="0" presId="urn:microsoft.com/office/officeart/2005/8/layout/radial1"/>
    <dgm:cxn modelId="{DCF0C3DA-0AC9-4AB4-ABF9-7E1C3CDA0A7D}" type="presOf" srcId="{98D7C299-41DD-478A-9CF9-562793C71A33}" destId="{47B2B2E7-38CB-48BD-AD8A-9752971F5088}" srcOrd="0" destOrd="0" presId="urn:microsoft.com/office/officeart/2005/8/layout/radial1"/>
    <dgm:cxn modelId="{4A0AAFBD-7D6A-4FA2-8274-8840154B6415}" type="presOf" srcId="{98D7C299-41DD-478A-9CF9-562793C71A33}" destId="{EEBF0B9B-F045-4133-95D7-9021739447E2}" srcOrd="1" destOrd="0" presId="urn:microsoft.com/office/officeart/2005/8/layout/radial1"/>
    <dgm:cxn modelId="{131CB929-22D9-4FAB-A4DD-5CC196DDD604}" srcId="{E433C1E1-727D-449E-9C9A-1C9C6E930FAF}" destId="{CDDCB3CC-2F4F-48E2-A511-E87F699FB436}" srcOrd="3" destOrd="0" parTransId="{99B58CD5-4D1F-4AEB-B715-A1CA2C5AAC96}" sibTransId="{C10DCE62-D883-4BFE-883E-4B1C8883E7F5}"/>
    <dgm:cxn modelId="{BB7571C6-CF80-47FF-8A98-8C0B3B767D78}" srcId="{E433C1E1-727D-449E-9C9A-1C9C6E930FAF}" destId="{D9471498-BCAF-4B1D-B723-734F94F9525E}" srcOrd="1" destOrd="0" parTransId="{103B2DA7-3DF6-4892-B8AE-C0DE6E29AFED}" sibTransId="{7ADD6F19-5E18-427F-A87E-0C7F96E70D00}"/>
    <dgm:cxn modelId="{ED4164B3-5325-47EF-90D6-20704BEBF784}" type="presOf" srcId="{A155C5DD-ADC6-444E-AA75-860786059DF4}" destId="{272F5876-F8B8-4325-B68A-D976C0EA2A75}" srcOrd="1" destOrd="0" presId="urn:microsoft.com/office/officeart/2005/8/layout/radial1"/>
    <dgm:cxn modelId="{13966CB6-1D94-4F72-A559-F055FBCB405C}" type="presOf" srcId="{99B58CD5-4D1F-4AEB-B715-A1CA2C5AAC96}" destId="{5E854407-EC53-4C69-A540-512BA7701016}" srcOrd="1" destOrd="0" presId="urn:microsoft.com/office/officeart/2005/8/layout/radial1"/>
    <dgm:cxn modelId="{C680429E-2436-40DC-94AC-BD992BE2085A}" type="presOf" srcId="{D9471498-BCAF-4B1D-B723-734F94F9525E}" destId="{89D14192-7F0F-488A-A570-8B7D78E2F3CC}" srcOrd="0" destOrd="0" presId="urn:microsoft.com/office/officeart/2005/8/layout/radial1"/>
    <dgm:cxn modelId="{19AE2174-496F-4611-823E-722A099D0E62}" type="presOf" srcId="{E433C1E1-727D-449E-9C9A-1C9C6E930FAF}" destId="{C266074F-6E82-4DC8-B95B-4C7E130F7CF7}" srcOrd="0" destOrd="0" presId="urn:microsoft.com/office/officeart/2005/8/layout/radial1"/>
    <dgm:cxn modelId="{02113759-872C-4E88-A489-805DEED4EDEA}" type="presOf" srcId="{103B2DA7-3DF6-4892-B8AE-C0DE6E29AFED}" destId="{AE618924-8E57-49A4-A57F-4AFDBC086020}" srcOrd="0" destOrd="0" presId="urn:microsoft.com/office/officeart/2005/8/layout/radial1"/>
    <dgm:cxn modelId="{F9560996-4F75-4AB1-8EF9-8D249982A228}" type="presOf" srcId="{103B2DA7-3DF6-4892-B8AE-C0DE6E29AFED}" destId="{E2A3AAEF-F4E8-4E95-B254-FB5BC76EC801}" srcOrd="1" destOrd="0" presId="urn:microsoft.com/office/officeart/2005/8/layout/radial1"/>
    <dgm:cxn modelId="{9733D1A5-D916-461B-884A-85142A04D24D}" srcId="{E433C1E1-727D-449E-9C9A-1C9C6E930FAF}" destId="{AA8FDC88-589A-420C-A1BF-AEC66BB6AF32}" srcOrd="2" destOrd="0" parTransId="{A155C5DD-ADC6-444E-AA75-860786059DF4}" sibTransId="{EDDF3AD8-8836-40E2-9B68-BE930C131886}"/>
    <dgm:cxn modelId="{E7758BBC-48A7-4414-97EB-E57595EEB31F}" srcId="{E433C1E1-727D-449E-9C9A-1C9C6E930FAF}" destId="{E9643010-6CE2-4ED4-B0C0-1E2CE9B4818B}" srcOrd="0" destOrd="0" parTransId="{98D7C299-41DD-478A-9CF9-562793C71A33}" sibTransId="{4CC72599-C153-4398-BFFF-B7F469D14BA5}"/>
    <dgm:cxn modelId="{B934FB5A-7BC2-4896-9DC6-7C64B6C0FEB1}" type="presOf" srcId="{E9643010-6CE2-4ED4-B0C0-1E2CE9B4818B}" destId="{18EC00D2-56D3-4D14-A490-93CBCFDB79D3}" srcOrd="0" destOrd="0" presId="urn:microsoft.com/office/officeart/2005/8/layout/radial1"/>
    <dgm:cxn modelId="{4B30E682-D7A9-4066-AFE3-2B754BA7064C}" type="presOf" srcId="{CDDCB3CC-2F4F-48E2-A511-E87F699FB436}" destId="{DB01BC38-A3B7-42E7-8A7B-D7AA9965C5D7}" srcOrd="0" destOrd="0" presId="urn:microsoft.com/office/officeart/2005/8/layout/radial1"/>
    <dgm:cxn modelId="{9DDE71F6-4FB0-49B0-820F-B84E9E67DB56}" type="presOf" srcId="{AA8FDC88-589A-420C-A1BF-AEC66BB6AF32}" destId="{579942AC-C51C-4218-9A83-363E8AFF9353}" srcOrd="0" destOrd="0" presId="urn:microsoft.com/office/officeart/2005/8/layout/radial1"/>
    <dgm:cxn modelId="{4A383D38-3198-4BD6-A791-D21F89026A63}" type="presOf" srcId="{99B58CD5-4D1F-4AEB-B715-A1CA2C5AAC96}" destId="{8FA88DA8-9BFD-4602-8754-FA267B788528}" srcOrd="0" destOrd="0" presId="urn:microsoft.com/office/officeart/2005/8/layout/radial1"/>
    <dgm:cxn modelId="{FE131BCB-FB0D-4AB5-958E-ED6E4B641F5E}" type="presOf" srcId="{C7FFF4E4-B36D-46EA-84FF-3406B9956471}" destId="{5E4BCC69-18D2-416D-8074-7E71EC3CD2BE}" srcOrd="0" destOrd="0" presId="urn:microsoft.com/office/officeart/2005/8/layout/radial1"/>
    <dgm:cxn modelId="{D3211D51-FC1C-4344-9E16-A96990F630E0}" type="presParOf" srcId="{5E4BCC69-18D2-416D-8074-7E71EC3CD2BE}" destId="{C266074F-6E82-4DC8-B95B-4C7E130F7CF7}" srcOrd="0" destOrd="0" presId="urn:microsoft.com/office/officeart/2005/8/layout/radial1"/>
    <dgm:cxn modelId="{5791F5C5-D416-4D15-80BC-3278AC8EBF19}" type="presParOf" srcId="{5E4BCC69-18D2-416D-8074-7E71EC3CD2BE}" destId="{47B2B2E7-38CB-48BD-AD8A-9752971F5088}" srcOrd="1" destOrd="0" presId="urn:microsoft.com/office/officeart/2005/8/layout/radial1"/>
    <dgm:cxn modelId="{61CF9B46-942A-4A47-A686-7F49C3EEC567}" type="presParOf" srcId="{47B2B2E7-38CB-48BD-AD8A-9752971F5088}" destId="{EEBF0B9B-F045-4133-95D7-9021739447E2}" srcOrd="0" destOrd="0" presId="urn:microsoft.com/office/officeart/2005/8/layout/radial1"/>
    <dgm:cxn modelId="{CB2B7D92-616D-4D27-8386-50299C83FA16}" type="presParOf" srcId="{5E4BCC69-18D2-416D-8074-7E71EC3CD2BE}" destId="{18EC00D2-56D3-4D14-A490-93CBCFDB79D3}" srcOrd="2" destOrd="0" presId="urn:microsoft.com/office/officeart/2005/8/layout/radial1"/>
    <dgm:cxn modelId="{86934A52-4BDE-40FA-9620-2AC735F0C426}" type="presParOf" srcId="{5E4BCC69-18D2-416D-8074-7E71EC3CD2BE}" destId="{AE618924-8E57-49A4-A57F-4AFDBC086020}" srcOrd="3" destOrd="0" presId="urn:microsoft.com/office/officeart/2005/8/layout/radial1"/>
    <dgm:cxn modelId="{17023119-64F6-42E9-AEDF-28354EFAE088}" type="presParOf" srcId="{AE618924-8E57-49A4-A57F-4AFDBC086020}" destId="{E2A3AAEF-F4E8-4E95-B254-FB5BC76EC801}" srcOrd="0" destOrd="0" presId="urn:microsoft.com/office/officeart/2005/8/layout/radial1"/>
    <dgm:cxn modelId="{794B0D32-E81E-49F3-9687-37170B1EDD65}" type="presParOf" srcId="{5E4BCC69-18D2-416D-8074-7E71EC3CD2BE}" destId="{89D14192-7F0F-488A-A570-8B7D78E2F3CC}" srcOrd="4" destOrd="0" presId="urn:microsoft.com/office/officeart/2005/8/layout/radial1"/>
    <dgm:cxn modelId="{89CB710B-5CFE-418C-B1C2-F623D36C5EBA}" type="presParOf" srcId="{5E4BCC69-18D2-416D-8074-7E71EC3CD2BE}" destId="{20268839-E7F9-4691-9E36-B6531CF73904}" srcOrd="5" destOrd="0" presId="urn:microsoft.com/office/officeart/2005/8/layout/radial1"/>
    <dgm:cxn modelId="{23C0FA54-7D42-4BC2-B83D-D7340C651BC9}" type="presParOf" srcId="{20268839-E7F9-4691-9E36-B6531CF73904}" destId="{272F5876-F8B8-4325-B68A-D976C0EA2A75}" srcOrd="0" destOrd="0" presId="urn:microsoft.com/office/officeart/2005/8/layout/radial1"/>
    <dgm:cxn modelId="{17752837-110E-42B4-ABCF-C61B8CA1DD72}" type="presParOf" srcId="{5E4BCC69-18D2-416D-8074-7E71EC3CD2BE}" destId="{579942AC-C51C-4218-9A83-363E8AFF9353}" srcOrd="6" destOrd="0" presId="urn:microsoft.com/office/officeart/2005/8/layout/radial1"/>
    <dgm:cxn modelId="{013D56F0-8CD4-46AB-B41C-A14D141FD1E6}" type="presParOf" srcId="{5E4BCC69-18D2-416D-8074-7E71EC3CD2BE}" destId="{8FA88DA8-9BFD-4602-8754-FA267B788528}" srcOrd="7" destOrd="0" presId="urn:microsoft.com/office/officeart/2005/8/layout/radial1"/>
    <dgm:cxn modelId="{93B5B479-E87F-423B-AD7A-DB339BEA4C8F}" type="presParOf" srcId="{8FA88DA8-9BFD-4602-8754-FA267B788528}" destId="{5E854407-EC53-4C69-A540-512BA7701016}" srcOrd="0" destOrd="0" presId="urn:microsoft.com/office/officeart/2005/8/layout/radial1"/>
    <dgm:cxn modelId="{2D9F8E3D-3079-4A87-A50C-538E3EE2F5D8}" type="presParOf" srcId="{5E4BCC69-18D2-416D-8074-7E71EC3CD2BE}" destId="{DB01BC38-A3B7-42E7-8A7B-D7AA9965C5D7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600A39-523E-42EE-A70C-E07CAE767103}">
      <dsp:nvSpPr>
        <dsp:cNvPr id="0" name=""/>
        <dsp:cNvSpPr/>
      </dsp:nvSpPr>
      <dsp:spPr>
        <a:xfrm rot="5400000">
          <a:off x="4954162" y="3119202"/>
          <a:ext cx="2798162" cy="2428029"/>
        </a:xfrm>
        <a:prstGeom prst="hexagon">
          <a:avLst>
            <a:gd name="adj" fmla="val 25000"/>
            <a:gd name="vf" fmla="val 115470"/>
          </a:avLst>
        </a:prstGeom>
        <a:solidFill>
          <a:srgbClr val="EE8232"/>
        </a:solidFill>
        <a:ln w="12700" cap="flat" cmpd="sng" algn="ctr">
          <a:solidFill>
            <a:srgbClr val="FE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b="1" kern="1200" dirty="0">
            <a:solidFill>
              <a:srgbClr val="FE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charset="0"/>
            <a:ea typeface="+mn-ea"/>
            <a:cs typeface="+mn-cs"/>
          </a:endParaRPr>
        </a:p>
      </dsp:txBody>
      <dsp:txXfrm rot="-5400000">
        <a:off x="5517135" y="3369652"/>
        <a:ext cx="1672215" cy="1927130"/>
      </dsp:txXfrm>
    </dsp:sp>
    <dsp:sp modelId="{4795E554-A36E-47A1-8B28-2922A45A27E3}">
      <dsp:nvSpPr>
        <dsp:cNvPr id="0" name=""/>
        <dsp:cNvSpPr/>
      </dsp:nvSpPr>
      <dsp:spPr>
        <a:xfrm>
          <a:off x="7147335" y="659894"/>
          <a:ext cx="2808809" cy="1510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3D6335-543B-4547-A972-EA90365FB0CA}">
      <dsp:nvSpPr>
        <dsp:cNvPr id="0" name=""/>
        <dsp:cNvSpPr/>
      </dsp:nvSpPr>
      <dsp:spPr>
        <a:xfrm rot="5400000">
          <a:off x="-196910" y="3076280"/>
          <a:ext cx="2822727" cy="2428905"/>
        </a:xfrm>
        <a:prstGeom prst="hexagon">
          <a:avLst>
            <a:gd name="adj" fmla="val 25000"/>
            <a:gd name="vf" fmla="val 115470"/>
          </a:avLst>
        </a:prstGeom>
        <a:solidFill>
          <a:srgbClr val="EA612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E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100" b="0" kern="1200" dirty="0" smtClean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營利事業</a:t>
          </a:r>
          <a:endParaRPr lang="en-US" altLang="zh-TW" sz="2100" b="0" kern="1200" dirty="0" smtClean="0">
            <a:solidFill>
              <a:srgbClr val="FE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100" b="0" kern="1200" dirty="0" smtClean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所得稅</a:t>
          </a:r>
          <a:r>
            <a:rPr lang="en-US" altLang="zh-TW" sz="6000" b="1" kern="1200" dirty="0" smtClean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charset="0"/>
              <a:ea typeface="+mn-ea"/>
              <a:cs typeface="+mn-cs"/>
            </a:rPr>
            <a:t>20%</a:t>
          </a:r>
          <a:endParaRPr lang="zh-TW" altLang="en-US" sz="6000" b="1" kern="1200" dirty="0">
            <a:solidFill>
              <a:srgbClr val="FE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charset="0"/>
            <a:ea typeface="+mn-ea"/>
            <a:cs typeface="+mn-cs"/>
          </a:endParaRPr>
        </a:p>
      </dsp:txBody>
      <dsp:txXfrm rot="-5400000">
        <a:off x="376579" y="3317005"/>
        <a:ext cx="1675749" cy="1947455"/>
      </dsp:txXfrm>
    </dsp:sp>
    <dsp:sp modelId="{37C4E7CE-CF99-4C9D-8464-F50988D00AB1}">
      <dsp:nvSpPr>
        <dsp:cNvPr id="0" name=""/>
        <dsp:cNvSpPr/>
      </dsp:nvSpPr>
      <dsp:spPr>
        <a:xfrm rot="5400000">
          <a:off x="2352374" y="3865212"/>
          <a:ext cx="2864356" cy="2586714"/>
        </a:xfrm>
        <a:prstGeom prst="hexagon">
          <a:avLst>
            <a:gd name="adj" fmla="val 25000"/>
            <a:gd name="vf" fmla="val 115470"/>
          </a:avLst>
        </a:prstGeom>
        <a:solidFill>
          <a:srgbClr val="FEFFFF">
            <a:lumMod val="25000"/>
          </a:srgbClr>
        </a:solidFill>
        <a:ln w="12700" cap="flat" cmpd="sng" algn="ctr">
          <a:solidFill>
            <a:srgbClr val="FE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b="1" kern="1200" dirty="0">
            <a:solidFill>
              <a:srgbClr val="FE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charset="0"/>
            <a:ea typeface="+mn-ea"/>
            <a:cs typeface="+mn-cs"/>
          </a:endParaRPr>
        </a:p>
      </dsp:txBody>
      <dsp:txXfrm rot="-5400000">
        <a:off x="2901420" y="4180647"/>
        <a:ext cx="1766264" cy="1955844"/>
      </dsp:txXfrm>
    </dsp:sp>
    <dsp:sp modelId="{2059BF14-D389-4A34-ACD1-53BF1CE8AEDC}">
      <dsp:nvSpPr>
        <dsp:cNvPr id="0" name=""/>
        <dsp:cNvSpPr/>
      </dsp:nvSpPr>
      <dsp:spPr>
        <a:xfrm>
          <a:off x="895470" y="3122887"/>
          <a:ext cx="2718202" cy="1510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EEB70C-CFA1-42E6-97CA-E88557CDBC93}">
      <dsp:nvSpPr>
        <dsp:cNvPr id="0" name=""/>
        <dsp:cNvSpPr/>
      </dsp:nvSpPr>
      <dsp:spPr>
        <a:xfrm rot="5400000">
          <a:off x="7115702" y="2706725"/>
          <a:ext cx="2516854" cy="2189663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kern="1200">
            <a:solidFill>
              <a:srgbClr val="FEFFFF"/>
            </a:solidFill>
            <a:latin typeface="Eras Medium ITC"/>
            <a:ea typeface="+mn-ea"/>
            <a:cs typeface="+mn-cs"/>
          </a:endParaRPr>
        </a:p>
      </dsp:txBody>
      <dsp:txXfrm rot="-5400000">
        <a:off x="7620519" y="2935340"/>
        <a:ext cx="1507219" cy="1732434"/>
      </dsp:txXfrm>
    </dsp:sp>
    <dsp:sp modelId="{8507129A-8D77-41AB-AF45-82A180456762}">
      <dsp:nvSpPr>
        <dsp:cNvPr id="0" name=""/>
        <dsp:cNvSpPr/>
      </dsp:nvSpPr>
      <dsp:spPr>
        <a:xfrm rot="5400000">
          <a:off x="4712897" y="5012655"/>
          <a:ext cx="2804354" cy="262188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6500" kern="1200" dirty="0" smtClean="0">
              <a:solidFill>
                <a:srgbClr val="FEFFFF"/>
              </a:solidFill>
              <a:latin typeface="Eras Medium ITC"/>
              <a:ea typeface="+mn-ea"/>
              <a:cs typeface="+mn-cs"/>
            </a:rPr>
            <a:t> </a:t>
          </a:r>
          <a:endParaRPr lang="zh-TW" altLang="en-US" sz="6500" kern="1200" dirty="0">
            <a:solidFill>
              <a:srgbClr val="FEFFFF"/>
            </a:solidFill>
            <a:latin typeface="Eras Medium ITC"/>
            <a:ea typeface="+mn-ea"/>
            <a:cs typeface="+mn-cs"/>
          </a:endParaRPr>
        </a:p>
      </dsp:txBody>
      <dsp:txXfrm rot="-5400000">
        <a:off x="5226897" y="5373604"/>
        <a:ext cx="1776354" cy="1899982"/>
      </dsp:txXfrm>
    </dsp:sp>
    <dsp:sp modelId="{B36BB1AE-872B-49A9-96E3-0057E8EE361B}">
      <dsp:nvSpPr>
        <dsp:cNvPr id="0" name=""/>
        <dsp:cNvSpPr/>
      </dsp:nvSpPr>
      <dsp:spPr>
        <a:xfrm>
          <a:off x="7147335" y="5576694"/>
          <a:ext cx="2808809" cy="1510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7AF215-C6A3-4CCC-8A69-E8EF55F0B6DC}">
      <dsp:nvSpPr>
        <dsp:cNvPr id="0" name=""/>
        <dsp:cNvSpPr/>
      </dsp:nvSpPr>
      <dsp:spPr>
        <a:xfrm rot="5400000">
          <a:off x="7538323" y="3786913"/>
          <a:ext cx="2791795" cy="2596830"/>
        </a:xfrm>
        <a:prstGeom prst="hexagon">
          <a:avLst>
            <a:gd name="adj" fmla="val 25000"/>
            <a:gd name="vf" fmla="val 115470"/>
          </a:avLst>
        </a:prstGeom>
        <a:solidFill>
          <a:srgbClr val="1BADA8"/>
        </a:solidFill>
        <a:ln w="12700" cap="flat" cmpd="sng" algn="ctr">
          <a:solidFill>
            <a:srgbClr val="FE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600" kern="1200">
            <a:solidFill>
              <a:srgbClr val="FEFFFF"/>
            </a:solidFill>
            <a:latin typeface="Eras Medium ITC"/>
            <a:ea typeface="+mn-ea"/>
            <a:cs typeface="+mn-cs"/>
          </a:endParaRPr>
        </a:p>
      </dsp:txBody>
      <dsp:txXfrm rot="-5400000">
        <a:off x="8053498" y="4138483"/>
        <a:ext cx="1761444" cy="18936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66074F-6E82-4DC8-B95B-4C7E130F7CF7}">
      <dsp:nvSpPr>
        <dsp:cNvPr id="0" name=""/>
        <dsp:cNvSpPr/>
      </dsp:nvSpPr>
      <dsp:spPr>
        <a:xfrm>
          <a:off x="943199" y="643216"/>
          <a:ext cx="969451" cy="488952"/>
        </a:xfrm>
        <a:prstGeom prst="rect">
          <a:avLst/>
        </a:prstGeom>
        <a:solidFill>
          <a:srgbClr val="EA6124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E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200" kern="1200" dirty="0" smtClean="0">
              <a:solidFill>
                <a:srgbClr val="FABD2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創業</a:t>
          </a:r>
          <a:r>
            <a:rPr lang="en-US" altLang="zh-TW" sz="1200" kern="1200" dirty="0" smtClean="0">
              <a:solidFill>
                <a:srgbClr val="FABD2B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entrepreneur </a:t>
          </a:r>
          <a:endParaRPr lang="zh-TW" altLang="en-US" sz="1200" kern="1200" dirty="0">
            <a:solidFill>
              <a:srgbClr val="FABD2B"/>
            </a:solidFill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</dsp:txBody>
      <dsp:txXfrm>
        <a:off x="943199" y="643216"/>
        <a:ext cx="969451" cy="488952"/>
      </dsp:txXfrm>
    </dsp:sp>
    <dsp:sp modelId="{47B2B2E7-38CB-48BD-AD8A-9752971F5088}">
      <dsp:nvSpPr>
        <dsp:cNvPr id="0" name=""/>
        <dsp:cNvSpPr/>
      </dsp:nvSpPr>
      <dsp:spPr>
        <a:xfrm rot="16202187">
          <a:off x="1339778" y="539706"/>
          <a:ext cx="176716" cy="30303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208584" y="16655"/>
              </a:lnTo>
            </a:path>
          </a:pathLst>
        </a:custGeom>
        <a:noFill/>
        <a:ln w="12700" cap="flat" cmpd="sng" algn="ctr">
          <a:solidFill>
            <a:srgbClr val="EA612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Eras Medium ITC"/>
            <a:ea typeface="+mn-ea"/>
            <a:cs typeface="+mn-cs"/>
          </a:endParaRPr>
        </a:p>
      </dsp:txBody>
      <dsp:txXfrm>
        <a:off x="1423715" y="559272"/>
        <a:ext cx="0" cy="0"/>
      </dsp:txXfrm>
    </dsp:sp>
    <dsp:sp modelId="{18EC00D2-56D3-4D14-A490-93CBCFDB79D3}">
      <dsp:nvSpPr>
        <dsp:cNvPr id="0" name=""/>
        <dsp:cNvSpPr/>
      </dsp:nvSpPr>
      <dsp:spPr>
        <a:xfrm>
          <a:off x="680353" y="98327"/>
          <a:ext cx="1495912" cy="368171"/>
        </a:xfrm>
        <a:prstGeom prst="rect">
          <a:avLst/>
        </a:prstGeom>
        <a:solidFill>
          <a:srgbClr val="FEFFFF"/>
        </a:solidFill>
        <a:ln w="12700" cap="flat" cmpd="sng" algn="ctr">
          <a:solidFill>
            <a:srgbClr val="EA6124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協助鏈結國際市場</a:t>
          </a:r>
          <a:endParaRPr lang="zh-TW" altLang="en-US" sz="1400" kern="1200" dirty="0">
            <a:solidFill>
              <a:srgbClr val="000000">
                <a:lumMod val="75000"/>
                <a:lumOff val="25000"/>
              </a:srgbClr>
            </a:solidFill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</dsp:txBody>
      <dsp:txXfrm>
        <a:off x="680353" y="98327"/>
        <a:ext cx="1495912" cy="368171"/>
      </dsp:txXfrm>
    </dsp:sp>
    <dsp:sp modelId="{AE618924-8E57-49A4-A57F-4AFDBC086020}">
      <dsp:nvSpPr>
        <dsp:cNvPr id="0" name=""/>
        <dsp:cNvSpPr/>
      </dsp:nvSpPr>
      <dsp:spPr>
        <a:xfrm>
          <a:off x="1912651" y="872541"/>
          <a:ext cx="120724" cy="30303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107129" y="16655"/>
              </a:lnTo>
            </a:path>
          </a:pathLst>
        </a:custGeom>
        <a:noFill/>
        <a:ln w="12700" cap="flat" cmpd="sng" algn="ctr">
          <a:solidFill>
            <a:srgbClr val="EA612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Eras Medium ITC"/>
            <a:ea typeface="+mn-ea"/>
            <a:cs typeface="+mn-cs"/>
          </a:endParaRPr>
        </a:p>
      </dsp:txBody>
      <dsp:txXfrm>
        <a:off x="1969995" y="884674"/>
        <a:ext cx="0" cy="0"/>
      </dsp:txXfrm>
    </dsp:sp>
    <dsp:sp modelId="{89D14192-7F0F-488A-A570-8B7D78E2F3CC}">
      <dsp:nvSpPr>
        <dsp:cNvPr id="0" name=""/>
        <dsp:cNvSpPr/>
      </dsp:nvSpPr>
      <dsp:spPr>
        <a:xfrm>
          <a:off x="2033375" y="642104"/>
          <a:ext cx="865397" cy="491177"/>
        </a:xfrm>
        <a:prstGeom prst="rect">
          <a:avLst/>
        </a:prstGeom>
        <a:solidFill>
          <a:srgbClr val="FEFFFF"/>
        </a:solidFill>
        <a:ln w="12700" cap="flat" cmpd="sng" algn="ctr">
          <a:solidFill>
            <a:srgbClr val="EA6124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kern="1200" dirty="0" smtClean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充裕新創早期資金</a:t>
          </a:r>
          <a:endParaRPr lang="zh-TW" altLang="en-US" sz="1400" kern="1200" dirty="0">
            <a:solidFill>
              <a:srgbClr val="000000">
                <a:lumMod val="75000"/>
                <a:lumOff val="25000"/>
              </a:srgbClr>
            </a:solidFill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</dsp:txBody>
      <dsp:txXfrm>
        <a:off x="2033375" y="642104"/>
        <a:ext cx="865397" cy="491177"/>
      </dsp:txXfrm>
    </dsp:sp>
    <dsp:sp modelId="{20268839-E7F9-4691-9E36-B6531CF73904}">
      <dsp:nvSpPr>
        <dsp:cNvPr id="0" name=""/>
        <dsp:cNvSpPr/>
      </dsp:nvSpPr>
      <dsp:spPr>
        <a:xfrm rot="5400000">
          <a:off x="1323896" y="1221046"/>
          <a:ext cx="208057" cy="30303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208584" y="16655"/>
              </a:lnTo>
            </a:path>
          </a:pathLst>
        </a:custGeom>
        <a:noFill/>
        <a:ln w="12700" cap="flat" cmpd="sng" algn="ctr">
          <a:solidFill>
            <a:srgbClr val="EA612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Eras Medium ITC"/>
            <a:ea typeface="+mn-ea"/>
            <a:cs typeface="+mn-cs"/>
          </a:endParaRPr>
        </a:p>
      </dsp:txBody>
      <dsp:txXfrm>
        <a:off x="1433125" y="1230996"/>
        <a:ext cx="0" cy="0"/>
      </dsp:txXfrm>
    </dsp:sp>
    <dsp:sp modelId="{579942AC-C51C-4218-9A83-363E8AFF9353}">
      <dsp:nvSpPr>
        <dsp:cNvPr id="0" name=""/>
        <dsp:cNvSpPr/>
      </dsp:nvSpPr>
      <dsp:spPr>
        <a:xfrm>
          <a:off x="679968" y="1340227"/>
          <a:ext cx="1495912" cy="368171"/>
        </a:xfrm>
        <a:prstGeom prst="rect">
          <a:avLst/>
        </a:prstGeom>
        <a:solidFill>
          <a:srgbClr val="FEFFFF"/>
        </a:solidFill>
        <a:ln w="12700" cap="flat" cmpd="sng" algn="ctr">
          <a:solidFill>
            <a:srgbClr val="EA6124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kern="1200" dirty="0" smtClean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完備新創法規環境</a:t>
          </a:r>
          <a:endParaRPr lang="zh-TW" altLang="en-US" sz="1400" kern="1200" dirty="0">
            <a:solidFill>
              <a:srgbClr val="000000">
                <a:lumMod val="75000"/>
                <a:lumOff val="25000"/>
              </a:srgbClr>
            </a:solidFill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</dsp:txBody>
      <dsp:txXfrm>
        <a:off x="679968" y="1340227"/>
        <a:ext cx="1495912" cy="368171"/>
      </dsp:txXfrm>
    </dsp:sp>
    <dsp:sp modelId="{8FA88DA8-9BFD-4602-8754-FA267B788528}">
      <dsp:nvSpPr>
        <dsp:cNvPr id="0" name=""/>
        <dsp:cNvSpPr/>
      </dsp:nvSpPr>
      <dsp:spPr>
        <a:xfrm rot="10807209">
          <a:off x="820451" y="871396"/>
          <a:ext cx="122752" cy="30303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107129" y="16655"/>
              </a:lnTo>
            </a:path>
          </a:pathLst>
        </a:custGeom>
        <a:noFill/>
        <a:ln w="12700" cap="flat" cmpd="sng" algn="ctr">
          <a:solidFill>
            <a:srgbClr val="EA612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Eras Medium ITC"/>
            <a:ea typeface="+mn-ea"/>
            <a:cs typeface="+mn-cs"/>
          </a:endParaRPr>
        </a:p>
      </dsp:txBody>
      <dsp:txXfrm rot="10800000">
        <a:off x="884889" y="889622"/>
        <a:ext cx="0" cy="0"/>
      </dsp:txXfrm>
    </dsp:sp>
    <dsp:sp modelId="{DB01BC38-A3B7-42E7-8A7B-D7AA9965C5D7}">
      <dsp:nvSpPr>
        <dsp:cNvPr id="0" name=""/>
        <dsp:cNvSpPr/>
      </dsp:nvSpPr>
      <dsp:spPr>
        <a:xfrm>
          <a:off x="52049" y="625067"/>
          <a:ext cx="768404" cy="521091"/>
        </a:xfrm>
        <a:prstGeom prst="rect">
          <a:avLst/>
        </a:prstGeom>
        <a:solidFill>
          <a:srgbClr val="FEFFFF"/>
        </a:solidFill>
        <a:ln w="12700" cap="flat" cmpd="sng" algn="ctr">
          <a:solidFill>
            <a:srgbClr val="EA6124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kern="1200" dirty="0" smtClean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rPr>
            <a:t>活絡創新人才</a:t>
          </a:r>
          <a:endParaRPr lang="zh-TW" altLang="en-US" sz="1400" kern="1200" dirty="0">
            <a:solidFill>
              <a:srgbClr val="000000">
                <a:lumMod val="75000"/>
                <a:lumOff val="25000"/>
              </a:srgbClr>
            </a:solidFill>
            <a:latin typeface="Microsoft YaHei" panose="020B0503020204020204" pitchFamily="34" charset="-122"/>
            <a:ea typeface="Microsoft YaHei" panose="020B0503020204020204" pitchFamily="34" charset="-122"/>
            <a:cs typeface="+mn-cs"/>
          </a:endParaRPr>
        </a:p>
      </dsp:txBody>
      <dsp:txXfrm>
        <a:off x="52049" y="625067"/>
        <a:ext cx="768404" cy="5210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65DAB-B8DE-44CF-8370-B788230F2732}" type="datetimeFigureOut">
              <a:rPr lang="zh-TW" altLang="en-US" smtClean="0"/>
              <a:t>2019/10/30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12963-637C-4306-ABE9-939B9830E3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9473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B12963-637C-4306-ABE9-939B9830E3E3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9845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285" y="2130434"/>
            <a:ext cx="10361851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566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CD54-B6FF-4EA2-B656-E0152DB7ADEE}" type="datetimeFigureOut">
              <a:rPr lang="zh-TW" altLang="en-US" smtClean="0"/>
              <a:t>2019/10/30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03AF4-5BF8-4CD7-BB93-E1849A371B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1947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CD54-B6FF-4EA2-B656-E0152DB7ADEE}" type="datetimeFigureOut">
              <a:rPr lang="zh-TW" altLang="en-US" smtClean="0"/>
              <a:t>2019/10/30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03AF4-5BF8-4CD7-BB93-E1849A371B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0780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8049" y="274647"/>
            <a:ext cx="2742843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523" y="274647"/>
            <a:ext cx="8025355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CD54-B6FF-4EA2-B656-E0152DB7ADEE}" type="datetimeFigureOut">
              <a:rPr lang="zh-TW" altLang="en-US" smtClean="0"/>
              <a:t>2019/10/30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03AF4-5BF8-4CD7-BB93-E1849A371B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2952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98E28-3EFA-4F79-9BEB-D4315FB6C85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2EFC-9384-439F-B6C1-4D200AFB7D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51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98E28-3EFA-4F79-9BEB-D4315FB6C85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2EFC-9384-439F-B6C1-4D200AFB7D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14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98E28-3EFA-4F79-9BEB-D4315FB6C85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2EFC-9384-439F-B6C1-4D200AFB7D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048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98E28-3EFA-4F79-9BEB-D4315FB6C85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2EFC-9384-439F-B6C1-4D200AFB7D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63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98E28-3EFA-4F79-9BEB-D4315FB6C85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2EFC-9384-439F-B6C1-4D200AFB7D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8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98E28-3EFA-4F79-9BEB-D4315FB6C85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2EFC-9384-439F-B6C1-4D200AFB7D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46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98E28-3EFA-4F79-9BEB-D4315FB6C85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2EFC-9384-439F-B6C1-4D200AFB7D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39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98E28-3EFA-4F79-9BEB-D4315FB6C85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2EFC-9384-439F-B6C1-4D200AFB7D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7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CD54-B6FF-4EA2-B656-E0152DB7ADEE}" type="datetimeFigureOut">
              <a:rPr lang="zh-TW" altLang="en-US" smtClean="0"/>
              <a:t>2019/10/30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03AF4-5BF8-4CD7-BB93-E1849A371B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2045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98E28-3EFA-4F79-9BEB-D4315FB6C85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2EFC-9384-439F-B6C1-4D200AFB7D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49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98E28-3EFA-4F79-9BEB-D4315FB6C85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2EFC-9384-439F-B6C1-4D200AFB7D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34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98E28-3EFA-4F79-9BEB-D4315FB6C85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22EFC-9384-439F-B6C1-4D200AFB7D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2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2961" y="4406909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2961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CD54-B6FF-4EA2-B656-E0152DB7ADEE}" type="datetimeFigureOut">
              <a:rPr lang="zh-TW" altLang="en-US" smtClean="0"/>
              <a:t>2019/10/30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03AF4-5BF8-4CD7-BB93-E1849A371B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0576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523" y="1600206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6793" y="1600206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CD54-B6FF-4EA2-B656-E0152DB7ADEE}" type="datetimeFigureOut">
              <a:rPr lang="zh-TW" altLang="en-US" smtClean="0"/>
              <a:t>2019/10/30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03AF4-5BF8-4CD7-BB93-E1849A371B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6067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CD54-B6FF-4EA2-B656-E0152DB7ADEE}" type="datetimeFigureOut">
              <a:rPr lang="zh-TW" altLang="en-US" smtClean="0"/>
              <a:t>2019/10/30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03AF4-5BF8-4CD7-BB93-E1849A371B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5964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CD54-B6FF-4EA2-B656-E0152DB7ADEE}" type="datetimeFigureOut">
              <a:rPr lang="zh-TW" altLang="en-US" smtClean="0"/>
              <a:t>2019/10/30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03AF4-5BF8-4CD7-BB93-E1849A371B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2864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CD54-B6FF-4EA2-B656-E0152DB7ADEE}" type="datetimeFigureOut">
              <a:rPr lang="zh-TW" altLang="en-US" smtClean="0"/>
              <a:t>2019/10/30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03AF4-5BF8-4CD7-BB93-E1849A371B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447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113" y="273059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521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CD54-B6FF-4EA2-B656-E0152DB7ADEE}" type="datetimeFigureOut">
              <a:rPr lang="zh-TW" altLang="en-US" smtClean="0"/>
              <a:t>2019/10/30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03AF4-5BF8-4CD7-BB93-E1849A371B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66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CD54-B6FF-4EA2-B656-E0152DB7ADEE}" type="datetimeFigureOut">
              <a:rPr lang="zh-TW" altLang="en-US" smtClean="0"/>
              <a:t>2019/10/30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03AF4-5BF8-4CD7-BB93-E1849A371B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7590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521" y="1600206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521" y="6356359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ACD54-B6FF-4EA2-B656-E0152DB7ADEE}" type="datetimeFigureOut">
              <a:rPr lang="zh-TW" altLang="en-US" smtClean="0"/>
              <a:t>2019/10/30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062" y="6356359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6463" y="6356359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03AF4-5BF8-4CD7-BB93-E1849A371B0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296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98E28-3EFA-4F79-9BEB-D4315FB6C85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2019/10/30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22EFC-9384-439F-B6C1-4D200AFB7DD4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5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jpe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Relationship Id="rId1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aiip.tdp.org.tw/content/application/aiip/generalb/guest-cnt-browse.php?vars=7f8ee7ff939cad42411db32206acef09f625365a8ae284d2a2587b3e9f57399d9f951696cf5a2f019229711f597bd3e8c1980eb6c646d23d713bc8740f07642243e037ef769d2c5d652195a47afff568f0ab141eedb6e036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chine-cover.com/tw/spin-window.html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digitimes.com.tw/iot/package_show.asp?cat=158&amp;cat2=10&amp;id=0000508330_R1F40SUP2CKEKJ1ZHOCAI&amp;packageid=12263&amp;startshow=Y" TargetMode="External"/><Relationship Id="rId4" Type="http://schemas.openxmlformats.org/officeDocument/2006/relationships/image" Target="../media/image10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g"/><Relationship Id="rId5" Type="http://schemas.openxmlformats.org/officeDocument/2006/relationships/image" Target="../media/image71.jpg"/><Relationship Id="rId4" Type="http://schemas.openxmlformats.org/officeDocument/2006/relationships/image" Target="../media/image11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2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1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aipower.com.tw/tc/page.aspx?mid=238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investtaiwan.nat.gov.tw/showPage?lang=cht&amp;search=serviceCenter_06" TargetMode="Externa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tax.nat.gov.tw/etwmain/?orgId=FDC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hyperlink" Target="http://pcrp.pidc.org.tw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microsoft.com/office/2007/relationships/hdphoto" Target="../media/hdphoto1.wdp"/><Relationship Id="rId9" Type="http://schemas.openxmlformats.org/officeDocument/2006/relationships/image" Target="../media/image4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4" y="0"/>
            <a:ext cx="12190413" cy="6858000"/>
          </a:xfrm>
          <a:prstGeom prst="rect">
            <a:avLst/>
          </a:prstGeom>
          <a:gradFill>
            <a:gsLst>
              <a:gs pos="0">
                <a:srgbClr val="1BADA8"/>
              </a:gs>
              <a:gs pos="40000">
                <a:srgbClr val="1BADA8"/>
              </a:gs>
              <a:gs pos="100000">
                <a:srgbClr val="0E6EB7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3" name="群組 22"/>
          <p:cNvGrpSpPr/>
          <p:nvPr/>
        </p:nvGrpSpPr>
        <p:grpSpPr>
          <a:xfrm>
            <a:off x="3" y="0"/>
            <a:ext cx="12192001" cy="6858000"/>
            <a:chOff x="-1" y="0"/>
            <a:chExt cx="12192001" cy="6858000"/>
          </a:xfrm>
        </p:grpSpPr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5" name="圖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6" name="圖片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8" name="圖片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9" name="矩形 28">
            <a:extLst>
              <a:ext uri="{FF2B5EF4-FFF2-40B4-BE49-F238E27FC236}">
                <a16:creationId xmlns="" xmlns:a16="http://schemas.microsoft.com/office/drawing/2014/main" id="{12FD3851-E0F0-8743-AA83-846D9A5C27AC}"/>
              </a:ext>
            </a:extLst>
          </p:cNvPr>
          <p:cNvSpPr/>
          <p:nvPr/>
        </p:nvSpPr>
        <p:spPr>
          <a:xfrm>
            <a:off x="4197517" y="2268128"/>
            <a:ext cx="6931152" cy="2771464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30" name="Group 45">
            <a:extLst>
              <a:ext uri="{FF2B5EF4-FFF2-40B4-BE49-F238E27FC236}">
                <a16:creationId xmlns="" xmlns:a16="http://schemas.microsoft.com/office/drawing/2014/main" id="{8A667EFB-750A-784B-972A-B2105CABA193}"/>
              </a:ext>
            </a:extLst>
          </p:cNvPr>
          <p:cNvGrpSpPr>
            <a:grpSpLocks/>
          </p:cNvGrpSpPr>
          <p:nvPr/>
        </p:nvGrpSpPr>
        <p:grpSpPr bwMode="auto">
          <a:xfrm>
            <a:off x="20" y="38"/>
            <a:ext cx="1933495" cy="700907"/>
            <a:chOff x="0" y="0"/>
            <a:chExt cx="1392" cy="480"/>
          </a:xfrm>
        </p:grpSpPr>
        <p:sp>
          <p:nvSpPr>
            <p:cNvPr id="31" name="Freeform 46">
              <a:extLst>
                <a:ext uri="{FF2B5EF4-FFF2-40B4-BE49-F238E27FC236}">
                  <a16:creationId xmlns="" xmlns:a16="http://schemas.microsoft.com/office/drawing/2014/main" id="{0E97FE50-BE39-4446-B518-79837C8A0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144" cy="480"/>
            </a:xfrm>
            <a:custGeom>
              <a:avLst/>
              <a:gdLst>
                <a:gd name="T0" fmla="*/ 0 w 1135"/>
                <a:gd name="T1" fmla="*/ 0 h 445"/>
                <a:gd name="T2" fmla="*/ 1189 w 1135"/>
                <a:gd name="T3" fmla="*/ 0 h 445"/>
                <a:gd name="T4" fmla="*/ 904 w 1135"/>
                <a:gd name="T5" fmla="*/ 701 h 445"/>
                <a:gd name="T6" fmla="*/ 0 w 1135"/>
                <a:gd name="T7" fmla="*/ 701 h 445"/>
                <a:gd name="T8" fmla="*/ 0 w 1135"/>
                <a:gd name="T9" fmla="*/ 0 h 4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35" h="445">
                  <a:moveTo>
                    <a:pt x="0" y="0"/>
                  </a:moveTo>
                  <a:lnTo>
                    <a:pt x="1135" y="0"/>
                  </a:lnTo>
                  <a:lnTo>
                    <a:pt x="862" y="445"/>
                  </a:lnTo>
                  <a:lnTo>
                    <a:pt x="0" y="4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7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32" name="Freeform 47">
              <a:extLst>
                <a:ext uri="{FF2B5EF4-FFF2-40B4-BE49-F238E27FC236}">
                  <a16:creationId xmlns="" xmlns:a16="http://schemas.microsoft.com/office/drawing/2014/main" id="{CCBCB30B-8D39-C247-A791-84FEF73210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" y="211"/>
              <a:ext cx="167" cy="151"/>
            </a:xfrm>
            <a:custGeom>
              <a:avLst/>
              <a:gdLst>
                <a:gd name="T0" fmla="*/ 60 w 168"/>
                <a:gd name="T1" fmla="*/ 87 h 151"/>
                <a:gd name="T2" fmla="*/ 73 w 168"/>
                <a:gd name="T3" fmla="*/ 75 h 151"/>
                <a:gd name="T4" fmla="*/ 66 w 168"/>
                <a:gd name="T5" fmla="*/ 62 h 151"/>
                <a:gd name="T6" fmla="*/ 50 w 168"/>
                <a:gd name="T7" fmla="*/ 60 h 151"/>
                <a:gd name="T8" fmla="*/ 42 w 168"/>
                <a:gd name="T9" fmla="*/ 60 h 151"/>
                <a:gd name="T10" fmla="*/ 50 w 168"/>
                <a:gd name="T11" fmla="*/ 47 h 151"/>
                <a:gd name="T12" fmla="*/ 58 w 168"/>
                <a:gd name="T13" fmla="*/ 34 h 151"/>
                <a:gd name="T14" fmla="*/ 46 w 168"/>
                <a:gd name="T15" fmla="*/ 19 h 151"/>
                <a:gd name="T16" fmla="*/ 42 w 168"/>
                <a:gd name="T17" fmla="*/ 32 h 151"/>
                <a:gd name="T18" fmla="*/ 33 w 168"/>
                <a:gd name="T19" fmla="*/ 38 h 151"/>
                <a:gd name="T20" fmla="*/ 31 w 168"/>
                <a:gd name="T21" fmla="*/ 30 h 151"/>
                <a:gd name="T22" fmla="*/ 37 w 168"/>
                <a:gd name="T23" fmla="*/ 20 h 151"/>
                <a:gd name="T24" fmla="*/ 44 w 168"/>
                <a:gd name="T25" fmla="*/ 9 h 151"/>
                <a:gd name="T26" fmla="*/ 25 w 168"/>
                <a:gd name="T27" fmla="*/ 9 h 151"/>
                <a:gd name="T28" fmla="*/ 19 w 168"/>
                <a:gd name="T29" fmla="*/ 20 h 151"/>
                <a:gd name="T30" fmla="*/ 11 w 168"/>
                <a:gd name="T31" fmla="*/ 24 h 151"/>
                <a:gd name="T32" fmla="*/ 8 w 168"/>
                <a:gd name="T33" fmla="*/ 41 h 151"/>
                <a:gd name="T34" fmla="*/ 19 w 168"/>
                <a:gd name="T35" fmla="*/ 47 h 151"/>
                <a:gd name="T36" fmla="*/ 25 w 168"/>
                <a:gd name="T37" fmla="*/ 58 h 151"/>
                <a:gd name="T38" fmla="*/ 17 w 168"/>
                <a:gd name="T39" fmla="*/ 68 h 151"/>
                <a:gd name="T40" fmla="*/ 2 w 168"/>
                <a:gd name="T41" fmla="*/ 77 h 151"/>
                <a:gd name="T42" fmla="*/ 13 w 168"/>
                <a:gd name="T43" fmla="*/ 93 h 151"/>
                <a:gd name="T44" fmla="*/ 11 w 168"/>
                <a:gd name="T45" fmla="*/ 108 h 151"/>
                <a:gd name="T46" fmla="*/ 6 w 168"/>
                <a:gd name="T47" fmla="*/ 123 h 151"/>
                <a:gd name="T48" fmla="*/ 2 w 168"/>
                <a:gd name="T49" fmla="*/ 138 h 151"/>
                <a:gd name="T50" fmla="*/ 19 w 168"/>
                <a:gd name="T51" fmla="*/ 134 h 151"/>
                <a:gd name="T52" fmla="*/ 23 w 168"/>
                <a:gd name="T53" fmla="*/ 119 h 151"/>
                <a:gd name="T54" fmla="*/ 25 w 168"/>
                <a:gd name="T55" fmla="*/ 104 h 151"/>
                <a:gd name="T56" fmla="*/ 50 w 168"/>
                <a:gd name="T57" fmla="*/ 96 h 151"/>
                <a:gd name="T58" fmla="*/ 69 w 168"/>
                <a:gd name="T59" fmla="*/ 5 h 151"/>
                <a:gd name="T60" fmla="*/ 79 w 168"/>
                <a:gd name="T61" fmla="*/ 32 h 151"/>
                <a:gd name="T62" fmla="*/ 73 w 168"/>
                <a:gd name="T63" fmla="*/ 43 h 151"/>
                <a:gd name="T64" fmla="*/ 66 w 168"/>
                <a:gd name="T65" fmla="*/ 53 h 151"/>
                <a:gd name="T66" fmla="*/ 73 w 168"/>
                <a:gd name="T67" fmla="*/ 64 h 151"/>
                <a:gd name="T68" fmla="*/ 81 w 168"/>
                <a:gd name="T69" fmla="*/ 77 h 151"/>
                <a:gd name="T70" fmla="*/ 94 w 168"/>
                <a:gd name="T71" fmla="*/ 74 h 151"/>
                <a:gd name="T72" fmla="*/ 85 w 168"/>
                <a:gd name="T73" fmla="*/ 62 h 151"/>
                <a:gd name="T74" fmla="*/ 83 w 168"/>
                <a:gd name="T75" fmla="*/ 53 h 151"/>
                <a:gd name="T76" fmla="*/ 85 w 168"/>
                <a:gd name="T77" fmla="*/ 43 h 151"/>
                <a:gd name="T78" fmla="*/ 92 w 168"/>
                <a:gd name="T79" fmla="*/ 32 h 151"/>
                <a:gd name="T80" fmla="*/ 110 w 168"/>
                <a:gd name="T81" fmla="*/ 26 h 151"/>
                <a:gd name="T82" fmla="*/ 104 w 168"/>
                <a:gd name="T83" fmla="*/ 38 h 151"/>
                <a:gd name="T84" fmla="*/ 94 w 168"/>
                <a:gd name="T85" fmla="*/ 49 h 151"/>
                <a:gd name="T86" fmla="*/ 96 w 168"/>
                <a:gd name="T87" fmla="*/ 58 h 151"/>
                <a:gd name="T88" fmla="*/ 104 w 168"/>
                <a:gd name="T89" fmla="*/ 66 h 151"/>
                <a:gd name="T90" fmla="*/ 112 w 168"/>
                <a:gd name="T91" fmla="*/ 81 h 151"/>
                <a:gd name="T92" fmla="*/ 127 w 168"/>
                <a:gd name="T93" fmla="*/ 72 h 151"/>
                <a:gd name="T94" fmla="*/ 118 w 168"/>
                <a:gd name="T95" fmla="*/ 60 h 151"/>
                <a:gd name="T96" fmla="*/ 112 w 168"/>
                <a:gd name="T97" fmla="*/ 51 h 151"/>
                <a:gd name="T98" fmla="*/ 121 w 168"/>
                <a:gd name="T99" fmla="*/ 41 h 151"/>
                <a:gd name="T100" fmla="*/ 127 w 168"/>
                <a:gd name="T101" fmla="*/ 30 h 151"/>
                <a:gd name="T102" fmla="*/ 139 w 168"/>
                <a:gd name="T103" fmla="*/ 30 h 151"/>
                <a:gd name="T104" fmla="*/ 133 w 168"/>
                <a:gd name="T105" fmla="*/ 43 h 151"/>
                <a:gd name="T106" fmla="*/ 129 w 168"/>
                <a:gd name="T107" fmla="*/ 55 h 151"/>
                <a:gd name="T108" fmla="*/ 137 w 168"/>
                <a:gd name="T109" fmla="*/ 64 h 151"/>
                <a:gd name="T110" fmla="*/ 145 w 168"/>
                <a:gd name="T111" fmla="*/ 77 h 151"/>
                <a:gd name="T112" fmla="*/ 160 w 168"/>
                <a:gd name="T113" fmla="*/ 74 h 151"/>
                <a:gd name="T114" fmla="*/ 152 w 168"/>
                <a:gd name="T115" fmla="*/ 60 h 151"/>
                <a:gd name="T116" fmla="*/ 145 w 168"/>
                <a:gd name="T117" fmla="*/ 51 h 151"/>
                <a:gd name="T118" fmla="*/ 154 w 168"/>
                <a:gd name="T119" fmla="*/ 38 h 151"/>
                <a:gd name="T120" fmla="*/ 160 w 168"/>
                <a:gd name="T121" fmla="*/ 28 h 151"/>
                <a:gd name="T122" fmla="*/ 123 w 168"/>
                <a:gd name="T123" fmla="*/ 102 h 15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8" h="151">
                  <a:moveTo>
                    <a:pt x="31" y="85"/>
                  </a:moveTo>
                  <a:lnTo>
                    <a:pt x="31" y="151"/>
                  </a:lnTo>
                  <a:lnTo>
                    <a:pt x="48" y="151"/>
                  </a:lnTo>
                  <a:lnTo>
                    <a:pt x="48" y="83"/>
                  </a:lnTo>
                  <a:lnTo>
                    <a:pt x="58" y="81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60" y="87"/>
                  </a:lnTo>
                  <a:lnTo>
                    <a:pt x="60" y="89"/>
                  </a:lnTo>
                  <a:lnTo>
                    <a:pt x="75" y="85"/>
                  </a:lnTo>
                  <a:lnTo>
                    <a:pt x="75" y="83"/>
                  </a:lnTo>
                  <a:lnTo>
                    <a:pt x="75" y="81"/>
                  </a:lnTo>
                  <a:lnTo>
                    <a:pt x="73" y="81"/>
                  </a:lnTo>
                  <a:lnTo>
                    <a:pt x="73" y="79"/>
                  </a:lnTo>
                  <a:lnTo>
                    <a:pt x="73" y="77"/>
                  </a:lnTo>
                  <a:lnTo>
                    <a:pt x="73" y="75"/>
                  </a:lnTo>
                  <a:lnTo>
                    <a:pt x="71" y="75"/>
                  </a:lnTo>
                  <a:lnTo>
                    <a:pt x="71" y="74"/>
                  </a:lnTo>
                  <a:lnTo>
                    <a:pt x="71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69" y="66"/>
                  </a:lnTo>
                  <a:lnTo>
                    <a:pt x="66" y="64"/>
                  </a:lnTo>
                  <a:lnTo>
                    <a:pt x="66" y="62"/>
                  </a:lnTo>
                  <a:lnTo>
                    <a:pt x="64" y="60"/>
                  </a:lnTo>
                  <a:lnTo>
                    <a:pt x="64" y="58"/>
                  </a:lnTo>
                  <a:lnTo>
                    <a:pt x="64" y="56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48" y="58"/>
                  </a:lnTo>
                  <a:lnTo>
                    <a:pt x="48" y="60"/>
                  </a:lnTo>
                  <a:lnTo>
                    <a:pt x="50" y="60"/>
                  </a:lnTo>
                  <a:lnTo>
                    <a:pt x="50" y="62"/>
                  </a:lnTo>
                  <a:lnTo>
                    <a:pt x="50" y="64"/>
                  </a:lnTo>
                  <a:lnTo>
                    <a:pt x="52" y="66"/>
                  </a:lnTo>
                  <a:lnTo>
                    <a:pt x="33" y="68"/>
                  </a:lnTo>
                  <a:lnTo>
                    <a:pt x="35" y="66"/>
                  </a:lnTo>
                  <a:lnTo>
                    <a:pt x="37" y="64"/>
                  </a:lnTo>
                  <a:lnTo>
                    <a:pt x="40" y="62"/>
                  </a:lnTo>
                  <a:lnTo>
                    <a:pt x="42" y="60"/>
                  </a:lnTo>
                  <a:lnTo>
                    <a:pt x="42" y="58"/>
                  </a:lnTo>
                  <a:lnTo>
                    <a:pt x="44" y="56"/>
                  </a:lnTo>
                  <a:lnTo>
                    <a:pt x="44" y="55"/>
                  </a:lnTo>
                  <a:lnTo>
                    <a:pt x="46" y="53"/>
                  </a:lnTo>
                  <a:lnTo>
                    <a:pt x="48" y="53"/>
                  </a:lnTo>
                  <a:lnTo>
                    <a:pt x="48" y="51"/>
                  </a:lnTo>
                  <a:lnTo>
                    <a:pt x="50" y="49"/>
                  </a:lnTo>
                  <a:lnTo>
                    <a:pt x="50" y="47"/>
                  </a:lnTo>
                  <a:lnTo>
                    <a:pt x="52" y="45"/>
                  </a:lnTo>
                  <a:lnTo>
                    <a:pt x="52" y="43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6" y="39"/>
                  </a:lnTo>
                  <a:lnTo>
                    <a:pt x="56" y="38"/>
                  </a:lnTo>
                  <a:lnTo>
                    <a:pt x="56" y="36"/>
                  </a:lnTo>
                  <a:lnTo>
                    <a:pt x="58" y="34"/>
                  </a:lnTo>
                  <a:lnTo>
                    <a:pt x="58" y="32"/>
                  </a:lnTo>
                  <a:lnTo>
                    <a:pt x="60" y="30"/>
                  </a:lnTo>
                  <a:lnTo>
                    <a:pt x="60" y="28"/>
                  </a:lnTo>
                  <a:lnTo>
                    <a:pt x="60" y="26"/>
                  </a:lnTo>
                  <a:lnTo>
                    <a:pt x="62" y="26"/>
                  </a:lnTo>
                  <a:lnTo>
                    <a:pt x="62" y="24"/>
                  </a:lnTo>
                  <a:lnTo>
                    <a:pt x="62" y="22"/>
                  </a:lnTo>
                  <a:lnTo>
                    <a:pt x="46" y="19"/>
                  </a:lnTo>
                  <a:lnTo>
                    <a:pt x="46" y="20"/>
                  </a:lnTo>
                  <a:lnTo>
                    <a:pt x="46" y="22"/>
                  </a:lnTo>
                  <a:lnTo>
                    <a:pt x="44" y="24"/>
                  </a:lnTo>
                  <a:lnTo>
                    <a:pt x="44" y="26"/>
                  </a:lnTo>
                  <a:lnTo>
                    <a:pt x="44" y="28"/>
                  </a:lnTo>
                  <a:lnTo>
                    <a:pt x="42" y="28"/>
                  </a:lnTo>
                  <a:lnTo>
                    <a:pt x="42" y="30"/>
                  </a:lnTo>
                  <a:lnTo>
                    <a:pt x="42" y="32"/>
                  </a:lnTo>
                  <a:lnTo>
                    <a:pt x="40" y="34"/>
                  </a:lnTo>
                  <a:lnTo>
                    <a:pt x="40" y="36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5" y="41"/>
                  </a:lnTo>
                  <a:lnTo>
                    <a:pt x="35" y="39"/>
                  </a:lnTo>
                  <a:lnTo>
                    <a:pt x="33" y="39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7" y="36"/>
                  </a:lnTo>
                  <a:lnTo>
                    <a:pt x="29" y="34"/>
                  </a:lnTo>
                  <a:lnTo>
                    <a:pt x="29" y="32"/>
                  </a:lnTo>
                  <a:lnTo>
                    <a:pt x="31" y="32"/>
                  </a:lnTo>
                  <a:lnTo>
                    <a:pt x="31" y="30"/>
                  </a:lnTo>
                  <a:lnTo>
                    <a:pt x="31" y="28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3" y="24"/>
                  </a:lnTo>
                  <a:lnTo>
                    <a:pt x="35" y="24"/>
                  </a:lnTo>
                  <a:lnTo>
                    <a:pt x="35" y="22"/>
                  </a:lnTo>
                  <a:lnTo>
                    <a:pt x="35" y="20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7"/>
                  </a:lnTo>
                  <a:lnTo>
                    <a:pt x="40" y="17"/>
                  </a:lnTo>
                  <a:lnTo>
                    <a:pt x="40" y="15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4" y="9"/>
                  </a:lnTo>
                  <a:lnTo>
                    <a:pt x="44" y="7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7" y="1"/>
                  </a:lnTo>
                  <a:lnTo>
                    <a:pt x="27" y="3"/>
                  </a:lnTo>
                  <a:lnTo>
                    <a:pt x="27" y="5"/>
                  </a:lnTo>
                  <a:lnTo>
                    <a:pt x="25" y="7"/>
                  </a:lnTo>
                  <a:lnTo>
                    <a:pt x="25" y="9"/>
                  </a:lnTo>
                  <a:lnTo>
                    <a:pt x="23" y="11"/>
                  </a:lnTo>
                  <a:lnTo>
                    <a:pt x="23" y="13"/>
                  </a:lnTo>
                  <a:lnTo>
                    <a:pt x="23" y="15"/>
                  </a:lnTo>
                  <a:lnTo>
                    <a:pt x="21" y="15"/>
                  </a:lnTo>
                  <a:lnTo>
                    <a:pt x="21" y="17"/>
                  </a:lnTo>
                  <a:lnTo>
                    <a:pt x="21" y="19"/>
                  </a:lnTo>
                  <a:lnTo>
                    <a:pt x="19" y="19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17" y="22"/>
                  </a:lnTo>
                  <a:lnTo>
                    <a:pt x="17" y="24"/>
                  </a:lnTo>
                  <a:lnTo>
                    <a:pt x="17" y="26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3" y="24"/>
                  </a:lnTo>
                  <a:lnTo>
                    <a:pt x="11" y="24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4" y="38"/>
                  </a:lnTo>
                  <a:lnTo>
                    <a:pt x="4" y="39"/>
                  </a:lnTo>
                  <a:lnTo>
                    <a:pt x="6" y="39"/>
                  </a:lnTo>
                  <a:lnTo>
                    <a:pt x="8" y="41"/>
                  </a:lnTo>
                  <a:lnTo>
                    <a:pt x="11" y="41"/>
                  </a:lnTo>
                  <a:lnTo>
                    <a:pt x="11" y="43"/>
                  </a:lnTo>
                  <a:lnTo>
                    <a:pt x="13" y="43"/>
                  </a:lnTo>
                  <a:lnTo>
                    <a:pt x="15" y="43"/>
                  </a:lnTo>
                  <a:lnTo>
                    <a:pt x="15" y="45"/>
                  </a:lnTo>
                  <a:lnTo>
                    <a:pt x="17" y="45"/>
                  </a:lnTo>
                  <a:lnTo>
                    <a:pt x="17" y="47"/>
                  </a:lnTo>
                  <a:lnTo>
                    <a:pt x="19" y="47"/>
                  </a:lnTo>
                  <a:lnTo>
                    <a:pt x="19" y="49"/>
                  </a:lnTo>
                  <a:lnTo>
                    <a:pt x="21" y="49"/>
                  </a:lnTo>
                  <a:lnTo>
                    <a:pt x="23" y="51"/>
                  </a:lnTo>
                  <a:lnTo>
                    <a:pt x="25" y="53"/>
                  </a:lnTo>
                  <a:lnTo>
                    <a:pt x="27" y="53"/>
                  </a:lnTo>
                  <a:lnTo>
                    <a:pt x="27" y="55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23" y="58"/>
                  </a:lnTo>
                  <a:lnTo>
                    <a:pt x="23" y="60"/>
                  </a:lnTo>
                  <a:lnTo>
                    <a:pt x="21" y="60"/>
                  </a:lnTo>
                  <a:lnTo>
                    <a:pt x="21" y="62"/>
                  </a:lnTo>
                  <a:lnTo>
                    <a:pt x="19" y="64"/>
                  </a:lnTo>
                  <a:lnTo>
                    <a:pt x="19" y="66"/>
                  </a:lnTo>
                  <a:lnTo>
                    <a:pt x="17" y="66"/>
                  </a:lnTo>
                  <a:lnTo>
                    <a:pt x="17" y="68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3" y="70"/>
                  </a:lnTo>
                  <a:lnTo>
                    <a:pt x="0" y="72"/>
                  </a:lnTo>
                  <a:lnTo>
                    <a:pt x="2" y="72"/>
                  </a:lnTo>
                  <a:lnTo>
                    <a:pt x="2" y="74"/>
                  </a:lnTo>
                  <a:lnTo>
                    <a:pt x="2" y="75"/>
                  </a:lnTo>
                  <a:lnTo>
                    <a:pt x="2" y="77"/>
                  </a:lnTo>
                  <a:lnTo>
                    <a:pt x="2" y="79"/>
                  </a:lnTo>
                  <a:lnTo>
                    <a:pt x="4" y="79"/>
                  </a:lnTo>
                  <a:lnTo>
                    <a:pt x="4" y="81"/>
                  </a:lnTo>
                  <a:lnTo>
                    <a:pt x="4" y="83"/>
                  </a:lnTo>
                  <a:lnTo>
                    <a:pt x="4" y="85"/>
                  </a:lnTo>
                  <a:lnTo>
                    <a:pt x="4" y="87"/>
                  </a:lnTo>
                  <a:lnTo>
                    <a:pt x="31" y="85"/>
                  </a:lnTo>
                  <a:close/>
                  <a:moveTo>
                    <a:pt x="13" y="93"/>
                  </a:moveTo>
                  <a:lnTo>
                    <a:pt x="11" y="94"/>
                  </a:lnTo>
                  <a:lnTo>
                    <a:pt x="11" y="96"/>
                  </a:lnTo>
                  <a:lnTo>
                    <a:pt x="11" y="98"/>
                  </a:lnTo>
                  <a:lnTo>
                    <a:pt x="11" y="100"/>
                  </a:lnTo>
                  <a:lnTo>
                    <a:pt x="11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8"/>
                  </a:lnTo>
                  <a:lnTo>
                    <a:pt x="8" y="110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5"/>
                  </a:lnTo>
                  <a:lnTo>
                    <a:pt x="8" y="117"/>
                  </a:lnTo>
                  <a:lnTo>
                    <a:pt x="6" y="119"/>
                  </a:lnTo>
                  <a:lnTo>
                    <a:pt x="6" y="121"/>
                  </a:lnTo>
                  <a:lnTo>
                    <a:pt x="6" y="123"/>
                  </a:lnTo>
                  <a:lnTo>
                    <a:pt x="6" y="125"/>
                  </a:lnTo>
                  <a:lnTo>
                    <a:pt x="4" y="127"/>
                  </a:lnTo>
                  <a:lnTo>
                    <a:pt x="4" y="129"/>
                  </a:lnTo>
                  <a:lnTo>
                    <a:pt x="4" y="130"/>
                  </a:lnTo>
                  <a:lnTo>
                    <a:pt x="4" y="132"/>
                  </a:lnTo>
                  <a:lnTo>
                    <a:pt x="2" y="134"/>
                  </a:lnTo>
                  <a:lnTo>
                    <a:pt x="2" y="136"/>
                  </a:lnTo>
                  <a:lnTo>
                    <a:pt x="2" y="138"/>
                  </a:lnTo>
                  <a:lnTo>
                    <a:pt x="0" y="140"/>
                  </a:lnTo>
                  <a:lnTo>
                    <a:pt x="17" y="144"/>
                  </a:lnTo>
                  <a:lnTo>
                    <a:pt x="17" y="142"/>
                  </a:lnTo>
                  <a:lnTo>
                    <a:pt x="17" y="140"/>
                  </a:lnTo>
                  <a:lnTo>
                    <a:pt x="17" y="138"/>
                  </a:lnTo>
                  <a:lnTo>
                    <a:pt x="19" y="138"/>
                  </a:lnTo>
                  <a:lnTo>
                    <a:pt x="19" y="136"/>
                  </a:lnTo>
                  <a:lnTo>
                    <a:pt x="19" y="134"/>
                  </a:lnTo>
                  <a:lnTo>
                    <a:pt x="19" y="132"/>
                  </a:lnTo>
                  <a:lnTo>
                    <a:pt x="21" y="130"/>
                  </a:lnTo>
                  <a:lnTo>
                    <a:pt x="21" y="129"/>
                  </a:lnTo>
                  <a:lnTo>
                    <a:pt x="21" y="127"/>
                  </a:lnTo>
                  <a:lnTo>
                    <a:pt x="21" y="125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3" y="119"/>
                  </a:lnTo>
                  <a:lnTo>
                    <a:pt x="23" y="117"/>
                  </a:lnTo>
                  <a:lnTo>
                    <a:pt x="23" y="115"/>
                  </a:lnTo>
                  <a:lnTo>
                    <a:pt x="25" y="113"/>
                  </a:lnTo>
                  <a:lnTo>
                    <a:pt x="25" y="112"/>
                  </a:lnTo>
                  <a:lnTo>
                    <a:pt x="25" y="110"/>
                  </a:lnTo>
                  <a:lnTo>
                    <a:pt x="25" y="108"/>
                  </a:lnTo>
                  <a:lnTo>
                    <a:pt x="25" y="106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7" y="102"/>
                  </a:lnTo>
                  <a:lnTo>
                    <a:pt x="27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13" y="93"/>
                  </a:lnTo>
                  <a:close/>
                  <a:moveTo>
                    <a:pt x="66" y="93"/>
                  </a:moveTo>
                  <a:lnTo>
                    <a:pt x="50" y="96"/>
                  </a:lnTo>
                  <a:lnTo>
                    <a:pt x="56" y="132"/>
                  </a:lnTo>
                  <a:lnTo>
                    <a:pt x="71" y="129"/>
                  </a:lnTo>
                  <a:lnTo>
                    <a:pt x="66" y="93"/>
                  </a:lnTo>
                  <a:close/>
                  <a:moveTo>
                    <a:pt x="69" y="5"/>
                  </a:moveTo>
                  <a:lnTo>
                    <a:pt x="69" y="20"/>
                  </a:lnTo>
                  <a:lnTo>
                    <a:pt x="166" y="20"/>
                  </a:lnTo>
                  <a:lnTo>
                    <a:pt x="166" y="5"/>
                  </a:lnTo>
                  <a:lnTo>
                    <a:pt x="69" y="5"/>
                  </a:lnTo>
                  <a:close/>
                  <a:moveTo>
                    <a:pt x="83" y="22"/>
                  </a:moveTo>
                  <a:lnTo>
                    <a:pt x="83" y="24"/>
                  </a:lnTo>
                  <a:lnTo>
                    <a:pt x="81" y="24"/>
                  </a:lnTo>
                  <a:lnTo>
                    <a:pt x="81" y="26"/>
                  </a:lnTo>
                  <a:lnTo>
                    <a:pt x="81" y="28"/>
                  </a:lnTo>
                  <a:lnTo>
                    <a:pt x="81" y="30"/>
                  </a:lnTo>
                  <a:lnTo>
                    <a:pt x="79" y="30"/>
                  </a:lnTo>
                  <a:lnTo>
                    <a:pt x="79" y="32"/>
                  </a:lnTo>
                  <a:lnTo>
                    <a:pt x="79" y="34"/>
                  </a:lnTo>
                  <a:lnTo>
                    <a:pt x="77" y="34"/>
                  </a:lnTo>
                  <a:lnTo>
                    <a:pt x="77" y="36"/>
                  </a:lnTo>
                  <a:lnTo>
                    <a:pt x="77" y="38"/>
                  </a:lnTo>
                  <a:lnTo>
                    <a:pt x="75" y="39"/>
                  </a:lnTo>
                  <a:lnTo>
                    <a:pt x="75" y="41"/>
                  </a:lnTo>
                  <a:lnTo>
                    <a:pt x="73" y="41"/>
                  </a:lnTo>
                  <a:lnTo>
                    <a:pt x="73" y="43"/>
                  </a:lnTo>
                  <a:lnTo>
                    <a:pt x="73" y="45"/>
                  </a:lnTo>
                  <a:lnTo>
                    <a:pt x="71" y="45"/>
                  </a:lnTo>
                  <a:lnTo>
                    <a:pt x="71" y="47"/>
                  </a:lnTo>
                  <a:lnTo>
                    <a:pt x="69" y="47"/>
                  </a:lnTo>
                  <a:lnTo>
                    <a:pt x="69" y="49"/>
                  </a:lnTo>
                  <a:lnTo>
                    <a:pt x="69" y="51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6" y="56"/>
                  </a:lnTo>
                  <a:lnTo>
                    <a:pt x="69" y="56"/>
                  </a:lnTo>
                  <a:lnTo>
                    <a:pt x="69" y="58"/>
                  </a:lnTo>
                  <a:lnTo>
                    <a:pt x="71" y="60"/>
                  </a:lnTo>
                  <a:lnTo>
                    <a:pt x="71" y="62"/>
                  </a:lnTo>
                  <a:lnTo>
                    <a:pt x="73" y="62"/>
                  </a:lnTo>
                  <a:lnTo>
                    <a:pt x="73" y="64"/>
                  </a:lnTo>
                  <a:lnTo>
                    <a:pt x="75" y="66"/>
                  </a:lnTo>
                  <a:lnTo>
                    <a:pt x="75" y="68"/>
                  </a:lnTo>
                  <a:lnTo>
                    <a:pt x="77" y="68"/>
                  </a:lnTo>
                  <a:lnTo>
                    <a:pt x="77" y="70"/>
                  </a:lnTo>
                  <a:lnTo>
                    <a:pt x="79" y="72"/>
                  </a:lnTo>
                  <a:lnTo>
                    <a:pt x="79" y="74"/>
                  </a:lnTo>
                  <a:lnTo>
                    <a:pt x="81" y="75"/>
                  </a:lnTo>
                  <a:lnTo>
                    <a:pt x="81" y="77"/>
                  </a:lnTo>
                  <a:lnTo>
                    <a:pt x="83" y="77"/>
                  </a:lnTo>
                  <a:lnTo>
                    <a:pt x="83" y="79"/>
                  </a:lnTo>
                  <a:lnTo>
                    <a:pt x="83" y="81"/>
                  </a:lnTo>
                  <a:lnTo>
                    <a:pt x="85" y="81"/>
                  </a:lnTo>
                  <a:lnTo>
                    <a:pt x="85" y="83"/>
                  </a:lnTo>
                  <a:lnTo>
                    <a:pt x="85" y="85"/>
                  </a:lnTo>
                  <a:lnTo>
                    <a:pt x="100" y="75"/>
                  </a:lnTo>
                  <a:lnTo>
                    <a:pt x="100" y="74"/>
                  </a:lnTo>
                  <a:lnTo>
                    <a:pt x="98" y="72"/>
                  </a:lnTo>
                  <a:lnTo>
                    <a:pt x="98" y="70"/>
                  </a:lnTo>
                  <a:lnTo>
                    <a:pt x="95" y="70"/>
                  </a:lnTo>
                  <a:lnTo>
                    <a:pt x="95" y="68"/>
                  </a:lnTo>
                  <a:lnTo>
                    <a:pt x="93" y="66"/>
                  </a:lnTo>
                  <a:lnTo>
                    <a:pt x="93" y="64"/>
                  </a:lnTo>
                  <a:lnTo>
                    <a:pt x="91" y="64"/>
                  </a:lnTo>
                  <a:lnTo>
                    <a:pt x="91" y="62"/>
                  </a:lnTo>
                  <a:lnTo>
                    <a:pt x="89" y="60"/>
                  </a:lnTo>
                  <a:lnTo>
                    <a:pt x="89" y="58"/>
                  </a:lnTo>
                  <a:lnTo>
                    <a:pt x="87" y="58"/>
                  </a:lnTo>
                  <a:lnTo>
                    <a:pt x="87" y="56"/>
                  </a:lnTo>
                  <a:lnTo>
                    <a:pt x="85" y="56"/>
                  </a:lnTo>
                  <a:lnTo>
                    <a:pt x="85" y="55"/>
                  </a:lnTo>
                  <a:lnTo>
                    <a:pt x="83" y="55"/>
                  </a:lnTo>
                  <a:lnTo>
                    <a:pt x="83" y="53"/>
                  </a:lnTo>
                  <a:lnTo>
                    <a:pt x="85" y="53"/>
                  </a:lnTo>
                  <a:lnTo>
                    <a:pt x="85" y="51"/>
                  </a:lnTo>
                  <a:lnTo>
                    <a:pt x="87" y="51"/>
                  </a:lnTo>
                  <a:lnTo>
                    <a:pt x="87" y="49"/>
                  </a:lnTo>
                  <a:lnTo>
                    <a:pt x="87" y="47"/>
                  </a:lnTo>
                  <a:lnTo>
                    <a:pt x="89" y="47"/>
                  </a:lnTo>
                  <a:lnTo>
                    <a:pt x="89" y="45"/>
                  </a:lnTo>
                  <a:lnTo>
                    <a:pt x="91" y="43"/>
                  </a:lnTo>
                  <a:lnTo>
                    <a:pt x="91" y="41"/>
                  </a:lnTo>
                  <a:lnTo>
                    <a:pt x="93" y="39"/>
                  </a:lnTo>
                  <a:lnTo>
                    <a:pt x="93" y="38"/>
                  </a:lnTo>
                  <a:lnTo>
                    <a:pt x="95" y="38"/>
                  </a:lnTo>
                  <a:lnTo>
                    <a:pt x="95" y="36"/>
                  </a:lnTo>
                  <a:lnTo>
                    <a:pt x="95" y="34"/>
                  </a:lnTo>
                  <a:lnTo>
                    <a:pt x="98" y="34"/>
                  </a:lnTo>
                  <a:lnTo>
                    <a:pt x="98" y="32"/>
                  </a:lnTo>
                  <a:lnTo>
                    <a:pt x="98" y="30"/>
                  </a:lnTo>
                  <a:lnTo>
                    <a:pt x="100" y="30"/>
                  </a:lnTo>
                  <a:lnTo>
                    <a:pt x="100" y="28"/>
                  </a:lnTo>
                  <a:lnTo>
                    <a:pt x="83" y="22"/>
                  </a:lnTo>
                  <a:close/>
                  <a:moveTo>
                    <a:pt x="118" y="20"/>
                  </a:moveTo>
                  <a:lnTo>
                    <a:pt x="118" y="22"/>
                  </a:lnTo>
                  <a:lnTo>
                    <a:pt x="118" y="24"/>
                  </a:lnTo>
                  <a:lnTo>
                    <a:pt x="116" y="26"/>
                  </a:lnTo>
                  <a:lnTo>
                    <a:pt x="116" y="28"/>
                  </a:lnTo>
                  <a:lnTo>
                    <a:pt x="114" y="30"/>
                  </a:lnTo>
                  <a:lnTo>
                    <a:pt x="114" y="32"/>
                  </a:lnTo>
                  <a:lnTo>
                    <a:pt x="112" y="32"/>
                  </a:lnTo>
                  <a:lnTo>
                    <a:pt x="112" y="34"/>
                  </a:lnTo>
                  <a:lnTo>
                    <a:pt x="112" y="36"/>
                  </a:lnTo>
                  <a:lnTo>
                    <a:pt x="110" y="36"/>
                  </a:lnTo>
                  <a:lnTo>
                    <a:pt x="110" y="38"/>
                  </a:lnTo>
                  <a:lnTo>
                    <a:pt x="108" y="39"/>
                  </a:lnTo>
                  <a:lnTo>
                    <a:pt x="108" y="41"/>
                  </a:lnTo>
                  <a:lnTo>
                    <a:pt x="106" y="41"/>
                  </a:lnTo>
                  <a:lnTo>
                    <a:pt x="106" y="43"/>
                  </a:lnTo>
                  <a:lnTo>
                    <a:pt x="104" y="43"/>
                  </a:lnTo>
                  <a:lnTo>
                    <a:pt x="104" y="45"/>
                  </a:lnTo>
                  <a:lnTo>
                    <a:pt x="102" y="47"/>
                  </a:lnTo>
                  <a:lnTo>
                    <a:pt x="100" y="49"/>
                  </a:lnTo>
                  <a:lnTo>
                    <a:pt x="100" y="51"/>
                  </a:lnTo>
                  <a:lnTo>
                    <a:pt x="98" y="51"/>
                  </a:lnTo>
                  <a:lnTo>
                    <a:pt x="98" y="53"/>
                  </a:lnTo>
                  <a:lnTo>
                    <a:pt x="100" y="53"/>
                  </a:lnTo>
                  <a:lnTo>
                    <a:pt x="100" y="55"/>
                  </a:lnTo>
                  <a:lnTo>
                    <a:pt x="100" y="56"/>
                  </a:lnTo>
                  <a:lnTo>
                    <a:pt x="102" y="56"/>
                  </a:lnTo>
                  <a:lnTo>
                    <a:pt x="102" y="58"/>
                  </a:lnTo>
                  <a:lnTo>
                    <a:pt x="104" y="58"/>
                  </a:lnTo>
                  <a:lnTo>
                    <a:pt x="104" y="60"/>
                  </a:lnTo>
                  <a:lnTo>
                    <a:pt x="106" y="60"/>
                  </a:lnTo>
                  <a:lnTo>
                    <a:pt x="106" y="62"/>
                  </a:lnTo>
                  <a:lnTo>
                    <a:pt x="106" y="64"/>
                  </a:lnTo>
                  <a:lnTo>
                    <a:pt x="108" y="64"/>
                  </a:lnTo>
                  <a:lnTo>
                    <a:pt x="108" y="66"/>
                  </a:lnTo>
                  <a:lnTo>
                    <a:pt x="110" y="66"/>
                  </a:lnTo>
                  <a:lnTo>
                    <a:pt x="110" y="68"/>
                  </a:lnTo>
                  <a:lnTo>
                    <a:pt x="112" y="70"/>
                  </a:lnTo>
                  <a:lnTo>
                    <a:pt x="112" y="72"/>
                  </a:lnTo>
                  <a:lnTo>
                    <a:pt x="114" y="74"/>
                  </a:lnTo>
                  <a:lnTo>
                    <a:pt x="116" y="75"/>
                  </a:lnTo>
                  <a:lnTo>
                    <a:pt x="116" y="77"/>
                  </a:lnTo>
                  <a:lnTo>
                    <a:pt x="118" y="79"/>
                  </a:lnTo>
                  <a:lnTo>
                    <a:pt x="118" y="81"/>
                  </a:lnTo>
                  <a:lnTo>
                    <a:pt x="120" y="81"/>
                  </a:lnTo>
                  <a:lnTo>
                    <a:pt x="120" y="83"/>
                  </a:lnTo>
                  <a:lnTo>
                    <a:pt x="120" y="85"/>
                  </a:lnTo>
                  <a:lnTo>
                    <a:pt x="122" y="85"/>
                  </a:lnTo>
                  <a:lnTo>
                    <a:pt x="135" y="75"/>
                  </a:lnTo>
                  <a:lnTo>
                    <a:pt x="135" y="74"/>
                  </a:lnTo>
                  <a:lnTo>
                    <a:pt x="133" y="74"/>
                  </a:lnTo>
                  <a:lnTo>
                    <a:pt x="133" y="72"/>
                  </a:lnTo>
                  <a:lnTo>
                    <a:pt x="131" y="70"/>
                  </a:lnTo>
                  <a:lnTo>
                    <a:pt x="131" y="68"/>
                  </a:lnTo>
                  <a:lnTo>
                    <a:pt x="129" y="68"/>
                  </a:lnTo>
                  <a:lnTo>
                    <a:pt x="129" y="66"/>
                  </a:lnTo>
                  <a:lnTo>
                    <a:pt x="127" y="64"/>
                  </a:lnTo>
                  <a:lnTo>
                    <a:pt x="127" y="62"/>
                  </a:lnTo>
                  <a:lnTo>
                    <a:pt x="124" y="62"/>
                  </a:lnTo>
                  <a:lnTo>
                    <a:pt x="124" y="60"/>
                  </a:lnTo>
                  <a:lnTo>
                    <a:pt x="122" y="60"/>
                  </a:lnTo>
                  <a:lnTo>
                    <a:pt x="122" y="58"/>
                  </a:lnTo>
                  <a:lnTo>
                    <a:pt x="120" y="56"/>
                  </a:lnTo>
                  <a:lnTo>
                    <a:pt x="118" y="55"/>
                  </a:lnTo>
                  <a:lnTo>
                    <a:pt x="118" y="53"/>
                  </a:lnTo>
                  <a:lnTo>
                    <a:pt x="116" y="53"/>
                  </a:lnTo>
                  <a:lnTo>
                    <a:pt x="116" y="51"/>
                  </a:lnTo>
                  <a:lnTo>
                    <a:pt x="118" y="51"/>
                  </a:lnTo>
                  <a:lnTo>
                    <a:pt x="118" y="49"/>
                  </a:lnTo>
                  <a:lnTo>
                    <a:pt x="120" y="49"/>
                  </a:lnTo>
                  <a:lnTo>
                    <a:pt x="120" y="47"/>
                  </a:lnTo>
                  <a:lnTo>
                    <a:pt x="122" y="47"/>
                  </a:lnTo>
                  <a:lnTo>
                    <a:pt x="122" y="45"/>
                  </a:lnTo>
                  <a:lnTo>
                    <a:pt x="124" y="43"/>
                  </a:lnTo>
                  <a:lnTo>
                    <a:pt x="124" y="41"/>
                  </a:lnTo>
                  <a:lnTo>
                    <a:pt x="127" y="41"/>
                  </a:lnTo>
                  <a:lnTo>
                    <a:pt x="127" y="39"/>
                  </a:lnTo>
                  <a:lnTo>
                    <a:pt x="129" y="39"/>
                  </a:lnTo>
                  <a:lnTo>
                    <a:pt x="129" y="38"/>
                  </a:lnTo>
                  <a:lnTo>
                    <a:pt x="129" y="36"/>
                  </a:lnTo>
                  <a:lnTo>
                    <a:pt x="131" y="36"/>
                  </a:lnTo>
                  <a:lnTo>
                    <a:pt x="131" y="34"/>
                  </a:lnTo>
                  <a:lnTo>
                    <a:pt x="133" y="32"/>
                  </a:lnTo>
                  <a:lnTo>
                    <a:pt x="133" y="30"/>
                  </a:lnTo>
                  <a:lnTo>
                    <a:pt x="135" y="30"/>
                  </a:lnTo>
                  <a:lnTo>
                    <a:pt x="118" y="20"/>
                  </a:lnTo>
                  <a:close/>
                  <a:moveTo>
                    <a:pt x="149" y="22"/>
                  </a:moveTo>
                  <a:lnTo>
                    <a:pt x="149" y="24"/>
                  </a:lnTo>
                  <a:lnTo>
                    <a:pt x="147" y="26"/>
                  </a:lnTo>
                  <a:lnTo>
                    <a:pt x="147" y="28"/>
                  </a:lnTo>
                  <a:lnTo>
                    <a:pt x="147" y="30"/>
                  </a:lnTo>
                  <a:lnTo>
                    <a:pt x="145" y="30"/>
                  </a:lnTo>
                  <a:lnTo>
                    <a:pt x="145" y="32"/>
                  </a:lnTo>
                  <a:lnTo>
                    <a:pt x="145" y="34"/>
                  </a:lnTo>
                  <a:lnTo>
                    <a:pt x="143" y="36"/>
                  </a:lnTo>
                  <a:lnTo>
                    <a:pt x="143" y="38"/>
                  </a:lnTo>
                  <a:lnTo>
                    <a:pt x="141" y="39"/>
                  </a:lnTo>
                  <a:lnTo>
                    <a:pt x="141" y="41"/>
                  </a:lnTo>
                  <a:lnTo>
                    <a:pt x="139" y="41"/>
                  </a:lnTo>
                  <a:lnTo>
                    <a:pt x="139" y="43"/>
                  </a:lnTo>
                  <a:lnTo>
                    <a:pt x="139" y="45"/>
                  </a:lnTo>
                  <a:lnTo>
                    <a:pt x="137" y="45"/>
                  </a:lnTo>
                  <a:lnTo>
                    <a:pt x="137" y="47"/>
                  </a:lnTo>
                  <a:lnTo>
                    <a:pt x="135" y="49"/>
                  </a:lnTo>
                  <a:lnTo>
                    <a:pt x="133" y="51"/>
                  </a:lnTo>
                  <a:lnTo>
                    <a:pt x="133" y="53"/>
                  </a:lnTo>
                  <a:lnTo>
                    <a:pt x="135" y="53"/>
                  </a:lnTo>
                  <a:lnTo>
                    <a:pt x="135" y="55"/>
                  </a:lnTo>
                  <a:lnTo>
                    <a:pt x="135" y="56"/>
                  </a:lnTo>
                  <a:lnTo>
                    <a:pt x="137" y="56"/>
                  </a:lnTo>
                  <a:lnTo>
                    <a:pt x="137" y="58"/>
                  </a:lnTo>
                  <a:lnTo>
                    <a:pt x="139" y="58"/>
                  </a:lnTo>
                  <a:lnTo>
                    <a:pt x="139" y="60"/>
                  </a:lnTo>
                  <a:lnTo>
                    <a:pt x="141" y="62"/>
                  </a:lnTo>
                  <a:lnTo>
                    <a:pt x="141" y="64"/>
                  </a:lnTo>
                  <a:lnTo>
                    <a:pt x="143" y="64"/>
                  </a:lnTo>
                  <a:lnTo>
                    <a:pt x="143" y="66"/>
                  </a:lnTo>
                  <a:lnTo>
                    <a:pt x="145" y="68"/>
                  </a:lnTo>
                  <a:lnTo>
                    <a:pt x="145" y="70"/>
                  </a:lnTo>
                  <a:lnTo>
                    <a:pt x="147" y="72"/>
                  </a:lnTo>
                  <a:lnTo>
                    <a:pt x="147" y="74"/>
                  </a:lnTo>
                  <a:lnTo>
                    <a:pt x="149" y="75"/>
                  </a:lnTo>
                  <a:lnTo>
                    <a:pt x="149" y="77"/>
                  </a:lnTo>
                  <a:lnTo>
                    <a:pt x="151" y="77"/>
                  </a:lnTo>
                  <a:lnTo>
                    <a:pt x="151" y="79"/>
                  </a:lnTo>
                  <a:lnTo>
                    <a:pt x="151" y="81"/>
                  </a:lnTo>
                  <a:lnTo>
                    <a:pt x="153" y="81"/>
                  </a:lnTo>
                  <a:lnTo>
                    <a:pt x="153" y="83"/>
                  </a:lnTo>
                  <a:lnTo>
                    <a:pt x="153" y="85"/>
                  </a:lnTo>
                  <a:lnTo>
                    <a:pt x="168" y="75"/>
                  </a:lnTo>
                  <a:lnTo>
                    <a:pt x="168" y="74"/>
                  </a:lnTo>
                  <a:lnTo>
                    <a:pt x="166" y="74"/>
                  </a:lnTo>
                  <a:lnTo>
                    <a:pt x="166" y="72"/>
                  </a:lnTo>
                  <a:lnTo>
                    <a:pt x="164" y="70"/>
                  </a:lnTo>
                  <a:lnTo>
                    <a:pt x="164" y="68"/>
                  </a:lnTo>
                  <a:lnTo>
                    <a:pt x="162" y="66"/>
                  </a:lnTo>
                  <a:lnTo>
                    <a:pt x="162" y="64"/>
                  </a:lnTo>
                  <a:lnTo>
                    <a:pt x="160" y="64"/>
                  </a:lnTo>
                  <a:lnTo>
                    <a:pt x="160" y="62"/>
                  </a:lnTo>
                  <a:lnTo>
                    <a:pt x="158" y="60"/>
                  </a:lnTo>
                  <a:lnTo>
                    <a:pt x="158" y="58"/>
                  </a:lnTo>
                  <a:lnTo>
                    <a:pt x="156" y="58"/>
                  </a:lnTo>
                  <a:lnTo>
                    <a:pt x="156" y="56"/>
                  </a:lnTo>
                  <a:lnTo>
                    <a:pt x="153" y="56"/>
                  </a:lnTo>
                  <a:lnTo>
                    <a:pt x="153" y="55"/>
                  </a:lnTo>
                  <a:lnTo>
                    <a:pt x="151" y="55"/>
                  </a:lnTo>
                  <a:lnTo>
                    <a:pt x="151" y="53"/>
                  </a:lnTo>
                  <a:lnTo>
                    <a:pt x="151" y="51"/>
                  </a:lnTo>
                  <a:lnTo>
                    <a:pt x="153" y="49"/>
                  </a:lnTo>
                  <a:lnTo>
                    <a:pt x="153" y="47"/>
                  </a:lnTo>
                  <a:lnTo>
                    <a:pt x="156" y="47"/>
                  </a:lnTo>
                  <a:lnTo>
                    <a:pt x="156" y="45"/>
                  </a:lnTo>
                  <a:lnTo>
                    <a:pt x="158" y="43"/>
                  </a:lnTo>
                  <a:lnTo>
                    <a:pt x="158" y="41"/>
                  </a:lnTo>
                  <a:lnTo>
                    <a:pt x="160" y="39"/>
                  </a:lnTo>
                  <a:lnTo>
                    <a:pt x="160" y="38"/>
                  </a:lnTo>
                  <a:lnTo>
                    <a:pt x="162" y="38"/>
                  </a:lnTo>
                  <a:lnTo>
                    <a:pt x="162" y="36"/>
                  </a:lnTo>
                  <a:lnTo>
                    <a:pt x="162" y="34"/>
                  </a:lnTo>
                  <a:lnTo>
                    <a:pt x="164" y="34"/>
                  </a:lnTo>
                  <a:lnTo>
                    <a:pt x="164" y="32"/>
                  </a:lnTo>
                  <a:lnTo>
                    <a:pt x="164" y="30"/>
                  </a:lnTo>
                  <a:lnTo>
                    <a:pt x="166" y="30"/>
                  </a:lnTo>
                  <a:lnTo>
                    <a:pt x="166" y="28"/>
                  </a:lnTo>
                  <a:lnTo>
                    <a:pt x="149" y="22"/>
                  </a:lnTo>
                  <a:close/>
                  <a:moveTo>
                    <a:pt x="110" y="134"/>
                  </a:moveTo>
                  <a:lnTo>
                    <a:pt x="66" y="134"/>
                  </a:lnTo>
                  <a:lnTo>
                    <a:pt x="66" y="149"/>
                  </a:lnTo>
                  <a:lnTo>
                    <a:pt x="168" y="149"/>
                  </a:lnTo>
                  <a:lnTo>
                    <a:pt x="168" y="134"/>
                  </a:lnTo>
                  <a:lnTo>
                    <a:pt x="129" y="134"/>
                  </a:lnTo>
                  <a:lnTo>
                    <a:pt x="129" y="102"/>
                  </a:lnTo>
                  <a:lnTo>
                    <a:pt x="166" y="102"/>
                  </a:lnTo>
                  <a:lnTo>
                    <a:pt x="166" y="87"/>
                  </a:lnTo>
                  <a:lnTo>
                    <a:pt x="75" y="87"/>
                  </a:lnTo>
                  <a:lnTo>
                    <a:pt x="75" y="102"/>
                  </a:lnTo>
                  <a:lnTo>
                    <a:pt x="110" y="102"/>
                  </a:lnTo>
                  <a:lnTo>
                    <a:pt x="110" y="1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33" name="Freeform 48">
              <a:extLst>
                <a:ext uri="{FF2B5EF4-FFF2-40B4-BE49-F238E27FC236}">
                  <a16:creationId xmlns="" xmlns:a16="http://schemas.microsoft.com/office/drawing/2014/main" id="{5844E945-1E4E-CA4D-AF4B-54087FB278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" y="212"/>
              <a:ext cx="171" cy="151"/>
            </a:xfrm>
            <a:custGeom>
              <a:avLst/>
              <a:gdLst>
                <a:gd name="T0" fmla="*/ 33 w 172"/>
                <a:gd name="T1" fmla="*/ 14 h 152"/>
                <a:gd name="T2" fmla="*/ 23 w 172"/>
                <a:gd name="T3" fmla="*/ 4 h 152"/>
                <a:gd name="T4" fmla="*/ 9 w 172"/>
                <a:gd name="T5" fmla="*/ 18 h 152"/>
                <a:gd name="T6" fmla="*/ 19 w 172"/>
                <a:gd name="T7" fmla="*/ 25 h 152"/>
                <a:gd name="T8" fmla="*/ 27 w 172"/>
                <a:gd name="T9" fmla="*/ 33 h 152"/>
                <a:gd name="T10" fmla="*/ 29 w 172"/>
                <a:gd name="T11" fmla="*/ 54 h 152"/>
                <a:gd name="T12" fmla="*/ 19 w 172"/>
                <a:gd name="T13" fmla="*/ 44 h 152"/>
                <a:gd name="T14" fmla="*/ 7 w 172"/>
                <a:gd name="T15" fmla="*/ 57 h 152"/>
                <a:gd name="T16" fmla="*/ 17 w 172"/>
                <a:gd name="T17" fmla="*/ 65 h 152"/>
                <a:gd name="T18" fmla="*/ 15 w 172"/>
                <a:gd name="T19" fmla="*/ 112 h 152"/>
                <a:gd name="T20" fmla="*/ 9 w 172"/>
                <a:gd name="T21" fmla="*/ 123 h 152"/>
                <a:gd name="T22" fmla="*/ 2 w 172"/>
                <a:gd name="T23" fmla="*/ 135 h 152"/>
                <a:gd name="T24" fmla="*/ 25 w 172"/>
                <a:gd name="T25" fmla="*/ 133 h 152"/>
                <a:gd name="T26" fmla="*/ 31 w 172"/>
                <a:gd name="T27" fmla="*/ 118 h 152"/>
                <a:gd name="T28" fmla="*/ 36 w 172"/>
                <a:gd name="T29" fmla="*/ 101 h 152"/>
                <a:gd name="T30" fmla="*/ 42 w 172"/>
                <a:gd name="T31" fmla="*/ 82 h 152"/>
                <a:gd name="T32" fmla="*/ 23 w 172"/>
                <a:gd name="T33" fmla="*/ 89 h 152"/>
                <a:gd name="T34" fmla="*/ 19 w 172"/>
                <a:gd name="T35" fmla="*/ 103 h 152"/>
                <a:gd name="T36" fmla="*/ 137 w 172"/>
                <a:gd name="T37" fmla="*/ 46 h 152"/>
                <a:gd name="T38" fmla="*/ 143 w 172"/>
                <a:gd name="T39" fmla="*/ 59 h 152"/>
                <a:gd name="T40" fmla="*/ 150 w 172"/>
                <a:gd name="T41" fmla="*/ 71 h 152"/>
                <a:gd name="T42" fmla="*/ 164 w 172"/>
                <a:gd name="T43" fmla="*/ 67 h 152"/>
                <a:gd name="T44" fmla="*/ 156 w 172"/>
                <a:gd name="T45" fmla="*/ 55 h 152"/>
                <a:gd name="T46" fmla="*/ 150 w 172"/>
                <a:gd name="T47" fmla="*/ 40 h 152"/>
                <a:gd name="T48" fmla="*/ 150 w 172"/>
                <a:gd name="T49" fmla="*/ 27 h 152"/>
                <a:gd name="T50" fmla="*/ 133 w 172"/>
                <a:gd name="T51" fmla="*/ 31 h 152"/>
                <a:gd name="T52" fmla="*/ 110 w 172"/>
                <a:gd name="T53" fmla="*/ 23 h 152"/>
                <a:gd name="T54" fmla="*/ 44 w 172"/>
                <a:gd name="T55" fmla="*/ 23 h 152"/>
                <a:gd name="T56" fmla="*/ 38 w 172"/>
                <a:gd name="T57" fmla="*/ 33 h 152"/>
                <a:gd name="T58" fmla="*/ 44 w 172"/>
                <a:gd name="T59" fmla="*/ 54 h 152"/>
                <a:gd name="T60" fmla="*/ 38 w 172"/>
                <a:gd name="T61" fmla="*/ 67 h 152"/>
                <a:gd name="T62" fmla="*/ 52 w 172"/>
                <a:gd name="T63" fmla="*/ 71 h 152"/>
                <a:gd name="T64" fmla="*/ 56 w 172"/>
                <a:gd name="T65" fmla="*/ 59 h 152"/>
                <a:gd name="T66" fmla="*/ 62 w 172"/>
                <a:gd name="T67" fmla="*/ 46 h 152"/>
                <a:gd name="T68" fmla="*/ 71 w 172"/>
                <a:gd name="T69" fmla="*/ 57 h 152"/>
                <a:gd name="T70" fmla="*/ 65 w 172"/>
                <a:gd name="T71" fmla="*/ 63 h 152"/>
                <a:gd name="T72" fmla="*/ 65 w 172"/>
                <a:gd name="T73" fmla="*/ 76 h 152"/>
                <a:gd name="T74" fmla="*/ 79 w 172"/>
                <a:gd name="T75" fmla="*/ 76 h 152"/>
                <a:gd name="T76" fmla="*/ 85 w 172"/>
                <a:gd name="T77" fmla="*/ 65 h 152"/>
                <a:gd name="T78" fmla="*/ 85 w 172"/>
                <a:gd name="T79" fmla="*/ 50 h 152"/>
                <a:gd name="T80" fmla="*/ 86 w 172"/>
                <a:gd name="T81" fmla="*/ 37 h 152"/>
                <a:gd name="T82" fmla="*/ 88 w 172"/>
                <a:gd name="T83" fmla="*/ 46 h 152"/>
                <a:gd name="T84" fmla="*/ 110 w 172"/>
                <a:gd name="T85" fmla="*/ 38 h 152"/>
                <a:gd name="T86" fmla="*/ 112 w 172"/>
                <a:gd name="T87" fmla="*/ 67 h 152"/>
                <a:gd name="T88" fmla="*/ 121 w 172"/>
                <a:gd name="T89" fmla="*/ 76 h 152"/>
                <a:gd name="T90" fmla="*/ 133 w 172"/>
                <a:gd name="T91" fmla="*/ 74 h 152"/>
                <a:gd name="T92" fmla="*/ 137 w 172"/>
                <a:gd name="T93" fmla="*/ 59 h 152"/>
                <a:gd name="T94" fmla="*/ 135 w 172"/>
                <a:gd name="T95" fmla="*/ 42 h 152"/>
                <a:gd name="T96" fmla="*/ 96 w 172"/>
                <a:gd name="T97" fmla="*/ 33 h 152"/>
                <a:gd name="T98" fmla="*/ 88 w 172"/>
                <a:gd name="T99" fmla="*/ 25 h 152"/>
                <a:gd name="T100" fmla="*/ 102 w 172"/>
                <a:gd name="T101" fmla="*/ 29 h 152"/>
                <a:gd name="T102" fmla="*/ 67 w 172"/>
                <a:gd name="T103" fmla="*/ 82 h 152"/>
                <a:gd name="T104" fmla="*/ 48 w 172"/>
                <a:gd name="T105" fmla="*/ 106 h 152"/>
                <a:gd name="T106" fmla="*/ 46 w 172"/>
                <a:gd name="T107" fmla="*/ 122 h 152"/>
                <a:gd name="T108" fmla="*/ 38 w 172"/>
                <a:gd name="T109" fmla="*/ 133 h 152"/>
                <a:gd name="T110" fmla="*/ 50 w 172"/>
                <a:gd name="T111" fmla="*/ 144 h 152"/>
                <a:gd name="T112" fmla="*/ 58 w 172"/>
                <a:gd name="T113" fmla="*/ 135 h 152"/>
                <a:gd name="T114" fmla="*/ 62 w 172"/>
                <a:gd name="T115" fmla="*/ 122 h 152"/>
                <a:gd name="T116" fmla="*/ 67 w 172"/>
                <a:gd name="T117" fmla="*/ 101 h 15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72" h="152">
                  <a:moveTo>
                    <a:pt x="29" y="33"/>
                  </a:moveTo>
                  <a:lnTo>
                    <a:pt x="42" y="21"/>
                  </a:lnTo>
                  <a:lnTo>
                    <a:pt x="40" y="19"/>
                  </a:lnTo>
                  <a:lnTo>
                    <a:pt x="40" y="18"/>
                  </a:lnTo>
                  <a:lnTo>
                    <a:pt x="38" y="18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3" y="14"/>
                  </a:lnTo>
                  <a:lnTo>
                    <a:pt x="31" y="12"/>
                  </a:lnTo>
                  <a:lnTo>
                    <a:pt x="29" y="10"/>
                  </a:lnTo>
                  <a:lnTo>
                    <a:pt x="27" y="10"/>
                  </a:lnTo>
                  <a:lnTo>
                    <a:pt x="27" y="8"/>
                  </a:lnTo>
                  <a:lnTo>
                    <a:pt x="25" y="8"/>
                  </a:lnTo>
                  <a:lnTo>
                    <a:pt x="25" y="6"/>
                  </a:lnTo>
                  <a:lnTo>
                    <a:pt x="23" y="6"/>
                  </a:lnTo>
                  <a:lnTo>
                    <a:pt x="23" y="4"/>
                  </a:lnTo>
                  <a:lnTo>
                    <a:pt x="21" y="4"/>
                  </a:lnTo>
                  <a:lnTo>
                    <a:pt x="19" y="2"/>
                  </a:lnTo>
                  <a:lnTo>
                    <a:pt x="17" y="0"/>
                  </a:lnTo>
                  <a:lnTo>
                    <a:pt x="4" y="14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1" y="18"/>
                  </a:lnTo>
                  <a:lnTo>
                    <a:pt x="13" y="19"/>
                  </a:lnTo>
                  <a:lnTo>
                    <a:pt x="15" y="19"/>
                  </a:lnTo>
                  <a:lnTo>
                    <a:pt x="15" y="21"/>
                  </a:lnTo>
                  <a:lnTo>
                    <a:pt x="17" y="21"/>
                  </a:lnTo>
                  <a:lnTo>
                    <a:pt x="17" y="23"/>
                  </a:lnTo>
                  <a:lnTo>
                    <a:pt x="19" y="23"/>
                  </a:lnTo>
                  <a:lnTo>
                    <a:pt x="19" y="25"/>
                  </a:lnTo>
                  <a:lnTo>
                    <a:pt x="21" y="25"/>
                  </a:lnTo>
                  <a:lnTo>
                    <a:pt x="21" y="27"/>
                  </a:lnTo>
                  <a:lnTo>
                    <a:pt x="23" y="27"/>
                  </a:lnTo>
                  <a:lnTo>
                    <a:pt x="23" y="29"/>
                  </a:lnTo>
                  <a:lnTo>
                    <a:pt x="25" y="29"/>
                  </a:lnTo>
                  <a:lnTo>
                    <a:pt x="25" y="31"/>
                  </a:lnTo>
                  <a:lnTo>
                    <a:pt x="27" y="31"/>
                  </a:lnTo>
                  <a:lnTo>
                    <a:pt x="27" y="33"/>
                  </a:lnTo>
                  <a:lnTo>
                    <a:pt x="29" y="33"/>
                  </a:lnTo>
                  <a:close/>
                  <a:moveTo>
                    <a:pt x="23" y="73"/>
                  </a:moveTo>
                  <a:lnTo>
                    <a:pt x="36" y="59"/>
                  </a:lnTo>
                  <a:lnTo>
                    <a:pt x="36" y="57"/>
                  </a:lnTo>
                  <a:lnTo>
                    <a:pt x="33" y="57"/>
                  </a:lnTo>
                  <a:lnTo>
                    <a:pt x="33" y="55"/>
                  </a:lnTo>
                  <a:lnTo>
                    <a:pt x="31" y="55"/>
                  </a:lnTo>
                  <a:lnTo>
                    <a:pt x="29" y="54"/>
                  </a:lnTo>
                  <a:lnTo>
                    <a:pt x="29" y="52"/>
                  </a:lnTo>
                  <a:lnTo>
                    <a:pt x="27" y="52"/>
                  </a:lnTo>
                  <a:lnTo>
                    <a:pt x="25" y="50"/>
                  </a:lnTo>
                  <a:lnTo>
                    <a:pt x="23" y="48"/>
                  </a:lnTo>
                  <a:lnTo>
                    <a:pt x="21" y="48"/>
                  </a:lnTo>
                  <a:lnTo>
                    <a:pt x="21" y="46"/>
                  </a:lnTo>
                  <a:lnTo>
                    <a:pt x="19" y="46"/>
                  </a:lnTo>
                  <a:lnTo>
                    <a:pt x="19" y="44"/>
                  </a:lnTo>
                  <a:lnTo>
                    <a:pt x="17" y="44"/>
                  </a:lnTo>
                  <a:lnTo>
                    <a:pt x="15" y="42"/>
                  </a:lnTo>
                  <a:lnTo>
                    <a:pt x="13" y="42"/>
                  </a:lnTo>
                  <a:lnTo>
                    <a:pt x="0" y="54"/>
                  </a:lnTo>
                  <a:lnTo>
                    <a:pt x="2" y="55"/>
                  </a:lnTo>
                  <a:lnTo>
                    <a:pt x="4" y="55"/>
                  </a:lnTo>
                  <a:lnTo>
                    <a:pt x="4" y="57"/>
                  </a:lnTo>
                  <a:lnTo>
                    <a:pt x="7" y="57"/>
                  </a:lnTo>
                  <a:lnTo>
                    <a:pt x="7" y="59"/>
                  </a:lnTo>
                  <a:lnTo>
                    <a:pt x="9" y="59"/>
                  </a:lnTo>
                  <a:lnTo>
                    <a:pt x="11" y="61"/>
                  </a:lnTo>
                  <a:lnTo>
                    <a:pt x="13" y="61"/>
                  </a:lnTo>
                  <a:lnTo>
                    <a:pt x="13" y="63"/>
                  </a:lnTo>
                  <a:lnTo>
                    <a:pt x="15" y="63"/>
                  </a:lnTo>
                  <a:lnTo>
                    <a:pt x="15" y="65"/>
                  </a:lnTo>
                  <a:lnTo>
                    <a:pt x="17" y="65"/>
                  </a:lnTo>
                  <a:lnTo>
                    <a:pt x="17" y="67"/>
                  </a:lnTo>
                  <a:lnTo>
                    <a:pt x="19" y="67"/>
                  </a:lnTo>
                  <a:lnTo>
                    <a:pt x="21" y="69"/>
                  </a:lnTo>
                  <a:lnTo>
                    <a:pt x="21" y="71"/>
                  </a:lnTo>
                  <a:lnTo>
                    <a:pt x="23" y="71"/>
                  </a:lnTo>
                  <a:lnTo>
                    <a:pt x="23" y="73"/>
                  </a:lnTo>
                  <a:close/>
                  <a:moveTo>
                    <a:pt x="15" y="116"/>
                  </a:moveTo>
                  <a:lnTo>
                    <a:pt x="15" y="118"/>
                  </a:lnTo>
                  <a:lnTo>
                    <a:pt x="15" y="120"/>
                  </a:lnTo>
                  <a:lnTo>
                    <a:pt x="13" y="120"/>
                  </a:lnTo>
                  <a:lnTo>
                    <a:pt x="13" y="122"/>
                  </a:lnTo>
                  <a:lnTo>
                    <a:pt x="13" y="124"/>
                  </a:lnTo>
                  <a:lnTo>
                    <a:pt x="11" y="126"/>
                  </a:lnTo>
                  <a:lnTo>
                    <a:pt x="11" y="128"/>
                  </a:lnTo>
                  <a:lnTo>
                    <a:pt x="9" y="128"/>
                  </a:lnTo>
                  <a:lnTo>
                    <a:pt x="9" y="129"/>
                  </a:lnTo>
                  <a:lnTo>
                    <a:pt x="9" y="131"/>
                  </a:lnTo>
                  <a:lnTo>
                    <a:pt x="7" y="131"/>
                  </a:lnTo>
                  <a:lnTo>
                    <a:pt x="7" y="133"/>
                  </a:lnTo>
                  <a:lnTo>
                    <a:pt x="7" y="135"/>
                  </a:lnTo>
                  <a:lnTo>
                    <a:pt x="4" y="135"/>
                  </a:lnTo>
                  <a:lnTo>
                    <a:pt x="4" y="137"/>
                  </a:lnTo>
                  <a:lnTo>
                    <a:pt x="2" y="139"/>
                  </a:lnTo>
                  <a:lnTo>
                    <a:pt x="2" y="141"/>
                  </a:lnTo>
                  <a:lnTo>
                    <a:pt x="0" y="143"/>
                  </a:lnTo>
                  <a:lnTo>
                    <a:pt x="17" y="150"/>
                  </a:lnTo>
                  <a:lnTo>
                    <a:pt x="19" y="148"/>
                  </a:lnTo>
                  <a:lnTo>
                    <a:pt x="19" y="147"/>
                  </a:lnTo>
                  <a:lnTo>
                    <a:pt x="21" y="145"/>
                  </a:lnTo>
                  <a:lnTo>
                    <a:pt x="23" y="143"/>
                  </a:lnTo>
                  <a:lnTo>
                    <a:pt x="23" y="141"/>
                  </a:lnTo>
                  <a:lnTo>
                    <a:pt x="25" y="139"/>
                  </a:lnTo>
                  <a:lnTo>
                    <a:pt x="25" y="137"/>
                  </a:lnTo>
                  <a:lnTo>
                    <a:pt x="25" y="135"/>
                  </a:lnTo>
                  <a:lnTo>
                    <a:pt x="27" y="133"/>
                  </a:lnTo>
                  <a:lnTo>
                    <a:pt x="27" y="131"/>
                  </a:lnTo>
                  <a:lnTo>
                    <a:pt x="29" y="129"/>
                  </a:lnTo>
                  <a:lnTo>
                    <a:pt x="29" y="128"/>
                  </a:lnTo>
                  <a:lnTo>
                    <a:pt x="29" y="126"/>
                  </a:lnTo>
                  <a:lnTo>
                    <a:pt x="31" y="124"/>
                  </a:lnTo>
                  <a:lnTo>
                    <a:pt x="31" y="122"/>
                  </a:lnTo>
                  <a:lnTo>
                    <a:pt x="33" y="120"/>
                  </a:lnTo>
                  <a:lnTo>
                    <a:pt x="33" y="118"/>
                  </a:lnTo>
                  <a:lnTo>
                    <a:pt x="33" y="116"/>
                  </a:lnTo>
                  <a:lnTo>
                    <a:pt x="36" y="114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07"/>
                  </a:lnTo>
                  <a:lnTo>
                    <a:pt x="38" y="105"/>
                  </a:lnTo>
                  <a:lnTo>
                    <a:pt x="38" y="103"/>
                  </a:lnTo>
                  <a:lnTo>
                    <a:pt x="38" y="101"/>
                  </a:lnTo>
                  <a:lnTo>
                    <a:pt x="40" y="99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2" y="88"/>
                  </a:lnTo>
                  <a:lnTo>
                    <a:pt x="42" y="86"/>
                  </a:lnTo>
                  <a:lnTo>
                    <a:pt x="23" y="84"/>
                  </a:lnTo>
                  <a:lnTo>
                    <a:pt x="23" y="86"/>
                  </a:lnTo>
                  <a:lnTo>
                    <a:pt x="23" y="88"/>
                  </a:lnTo>
                  <a:lnTo>
                    <a:pt x="23" y="90"/>
                  </a:lnTo>
                  <a:lnTo>
                    <a:pt x="23" y="92"/>
                  </a:lnTo>
                  <a:lnTo>
                    <a:pt x="23" y="93"/>
                  </a:lnTo>
                  <a:lnTo>
                    <a:pt x="23" y="95"/>
                  </a:lnTo>
                  <a:lnTo>
                    <a:pt x="21" y="97"/>
                  </a:lnTo>
                  <a:lnTo>
                    <a:pt x="21" y="99"/>
                  </a:lnTo>
                  <a:lnTo>
                    <a:pt x="21" y="101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11"/>
                  </a:lnTo>
                  <a:lnTo>
                    <a:pt x="17" y="111"/>
                  </a:lnTo>
                  <a:lnTo>
                    <a:pt x="17" y="112"/>
                  </a:lnTo>
                  <a:lnTo>
                    <a:pt x="17" y="114"/>
                  </a:lnTo>
                  <a:lnTo>
                    <a:pt x="15" y="116"/>
                  </a:lnTo>
                  <a:close/>
                  <a:moveTo>
                    <a:pt x="143" y="42"/>
                  </a:moveTo>
                  <a:lnTo>
                    <a:pt x="143" y="44"/>
                  </a:lnTo>
                  <a:lnTo>
                    <a:pt x="143" y="46"/>
                  </a:lnTo>
                  <a:lnTo>
                    <a:pt x="143" y="48"/>
                  </a:lnTo>
                  <a:lnTo>
                    <a:pt x="145" y="50"/>
                  </a:lnTo>
                  <a:lnTo>
                    <a:pt x="145" y="52"/>
                  </a:lnTo>
                  <a:lnTo>
                    <a:pt x="145" y="54"/>
                  </a:lnTo>
                  <a:lnTo>
                    <a:pt x="147" y="55"/>
                  </a:lnTo>
                  <a:lnTo>
                    <a:pt x="147" y="57"/>
                  </a:lnTo>
                  <a:lnTo>
                    <a:pt x="147" y="59"/>
                  </a:lnTo>
                  <a:lnTo>
                    <a:pt x="149" y="59"/>
                  </a:lnTo>
                  <a:lnTo>
                    <a:pt x="149" y="61"/>
                  </a:lnTo>
                  <a:lnTo>
                    <a:pt x="149" y="63"/>
                  </a:lnTo>
                  <a:lnTo>
                    <a:pt x="152" y="65"/>
                  </a:lnTo>
                  <a:lnTo>
                    <a:pt x="152" y="67"/>
                  </a:lnTo>
                  <a:lnTo>
                    <a:pt x="154" y="67"/>
                  </a:lnTo>
                  <a:lnTo>
                    <a:pt x="154" y="69"/>
                  </a:lnTo>
                  <a:lnTo>
                    <a:pt x="154" y="71"/>
                  </a:lnTo>
                  <a:lnTo>
                    <a:pt x="156" y="71"/>
                  </a:lnTo>
                  <a:lnTo>
                    <a:pt x="156" y="73"/>
                  </a:lnTo>
                  <a:lnTo>
                    <a:pt x="158" y="74"/>
                  </a:lnTo>
                  <a:lnTo>
                    <a:pt x="158" y="76"/>
                  </a:lnTo>
                  <a:lnTo>
                    <a:pt x="160" y="76"/>
                  </a:lnTo>
                  <a:lnTo>
                    <a:pt x="172" y="73"/>
                  </a:lnTo>
                  <a:lnTo>
                    <a:pt x="172" y="71"/>
                  </a:lnTo>
                  <a:lnTo>
                    <a:pt x="170" y="69"/>
                  </a:lnTo>
                  <a:lnTo>
                    <a:pt x="170" y="67"/>
                  </a:lnTo>
                  <a:lnTo>
                    <a:pt x="168" y="67"/>
                  </a:lnTo>
                  <a:lnTo>
                    <a:pt x="168" y="65"/>
                  </a:lnTo>
                  <a:lnTo>
                    <a:pt x="166" y="63"/>
                  </a:lnTo>
                  <a:lnTo>
                    <a:pt x="166" y="61"/>
                  </a:lnTo>
                  <a:lnTo>
                    <a:pt x="164" y="61"/>
                  </a:lnTo>
                  <a:lnTo>
                    <a:pt x="164" y="59"/>
                  </a:lnTo>
                  <a:lnTo>
                    <a:pt x="162" y="57"/>
                  </a:lnTo>
                  <a:lnTo>
                    <a:pt x="162" y="55"/>
                  </a:lnTo>
                  <a:lnTo>
                    <a:pt x="160" y="54"/>
                  </a:lnTo>
                  <a:lnTo>
                    <a:pt x="160" y="52"/>
                  </a:lnTo>
                  <a:lnTo>
                    <a:pt x="160" y="50"/>
                  </a:lnTo>
                  <a:lnTo>
                    <a:pt x="158" y="48"/>
                  </a:lnTo>
                  <a:lnTo>
                    <a:pt x="158" y="46"/>
                  </a:lnTo>
                  <a:lnTo>
                    <a:pt x="158" y="44"/>
                  </a:lnTo>
                  <a:lnTo>
                    <a:pt x="156" y="42"/>
                  </a:lnTo>
                  <a:lnTo>
                    <a:pt x="156" y="40"/>
                  </a:lnTo>
                  <a:lnTo>
                    <a:pt x="158" y="40"/>
                  </a:lnTo>
                  <a:lnTo>
                    <a:pt x="160" y="40"/>
                  </a:lnTo>
                  <a:lnTo>
                    <a:pt x="162" y="38"/>
                  </a:lnTo>
                  <a:lnTo>
                    <a:pt x="164" y="38"/>
                  </a:lnTo>
                  <a:lnTo>
                    <a:pt x="166" y="38"/>
                  </a:lnTo>
                  <a:lnTo>
                    <a:pt x="158" y="25"/>
                  </a:lnTo>
                  <a:lnTo>
                    <a:pt x="158" y="27"/>
                  </a:lnTo>
                  <a:lnTo>
                    <a:pt x="156" y="27"/>
                  </a:lnTo>
                  <a:lnTo>
                    <a:pt x="154" y="27"/>
                  </a:lnTo>
                  <a:lnTo>
                    <a:pt x="152" y="27"/>
                  </a:lnTo>
                  <a:lnTo>
                    <a:pt x="149" y="29"/>
                  </a:lnTo>
                  <a:lnTo>
                    <a:pt x="147" y="29"/>
                  </a:lnTo>
                  <a:lnTo>
                    <a:pt x="145" y="29"/>
                  </a:lnTo>
                  <a:lnTo>
                    <a:pt x="143" y="29"/>
                  </a:lnTo>
                  <a:lnTo>
                    <a:pt x="141" y="29"/>
                  </a:lnTo>
                  <a:lnTo>
                    <a:pt x="139" y="31"/>
                  </a:lnTo>
                  <a:lnTo>
                    <a:pt x="137" y="31"/>
                  </a:lnTo>
                  <a:lnTo>
                    <a:pt x="135" y="31"/>
                  </a:lnTo>
                  <a:lnTo>
                    <a:pt x="133" y="31"/>
                  </a:lnTo>
                  <a:lnTo>
                    <a:pt x="131" y="31"/>
                  </a:lnTo>
                  <a:lnTo>
                    <a:pt x="129" y="31"/>
                  </a:lnTo>
                  <a:lnTo>
                    <a:pt x="127" y="31"/>
                  </a:lnTo>
                  <a:lnTo>
                    <a:pt x="125" y="31"/>
                  </a:lnTo>
                  <a:lnTo>
                    <a:pt x="116" y="23"/>
                  </a:lnTo>
                  <a:lnTo>
                    <a:pt x="166" y="23"/>
                  </a:lnTo>
                  <a:lnTo>
                    <a:pt x="166" y="8"/>
                  </a:lnTo>
                  <a:lnTo>
                    <a:pt x="112" y="8"/>
                  </a:lnTo>
                  <a:lnTo>
                    <a:pt x="112" y="2"/>
                  </a:lnTo>
                  <a:lnTo>
                    <a:pt x="94" y="2"/>
                  </a:lnTo>
                  <a:lnTo>
                    <a:pt x="94" y="8"/>
                  </a:lnTo>
                  <a:lnTo>
                    <a:pt x="44" y="8"/>
                  </a:lnTo>
                  <a:lnTo>
                    <a:pt x="44" y="23"/>
                  </a:lnTo>
                  <a:lnTo>
                    <a:pt x="89" y="23"/>
                  </a:lnTo>
                  <a:lnTo>
                    <a:pt x="79" y="29"/>
                  </a:lnTo>
                  <a:lnTo>
                    <a:pt x="79" y="31"/>
                  </a:lnTo>
                  <a:lnTo>
                    <a:pt x="81" y="31"/>
                  </a:lnTo>
                  <a:lnTo>
                    <a:pt x="81" y="33"/>
                  </a:lnTo>
                  <a:lnTo>
                    <a:pt x="83" y="33"/>
                  </a:lnTo>
                  <a:lnTo>
                    <a:pt x="81" y="33"/>
                  </a:lnTo>
                  <a:lnTo>
                    <a:pt x="38" y="33"/>
                  </a:lnTo>
                  <a:lnTo>
                    <a:pt x="38" y="46"/>
                  </a:lnTo>
                  <a:lnTo>
                    <a:pt x="48" y="46"/>
                  </a:lnTo>
                  <a:lnTo>
                    <a:pt x="48" y="48"/>
                  </a:lnTo>
                  <a:lnTo>
                    <a:pt x="46" y="48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5"/>
                  </a:lnTo>
                  <a:lnTo>
                    <a:pt x="44" y="57"/>
                  </a:lnTo>
                  <a:lnTo>
                    <a:pt x="42" y="57"/>
                  </a:lnTo>
                  <a:lnTo>
                    <a:pt x="42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38" y="65"/>
                  </a:lnTo>
                  <a:lnTo>
                    <a:pt x="38" y="67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3" y="71"/>
                  </a:lnTo>
                  <a:lnTo>
                    <a:pt x="48" y="76"/>
                  </a:lnTo>
                  <a:lnTo>
                    <a:pt x="48" y="74"/>
                  </a:lnTo>
                  <a:lnTo>
                    <a:pt x="50" y="73"/>
                  </a:lnTo>
                  <a:lnTo>
                    <a:pt x="50" y="71"/>
                  </a:lnTo>
                  <a:lnTo>
                    <a:pt x="52" y="71"/>
                  </a:lnTo>
                  <a:lnTo>
                    <a:pt x="52" y="69"/>
                  </a:lnTo>
                  <a:lnTo>
                    <a:pt x="52" y="67"/>
                  </a:lnTo>
                  <a:lnTo>
                    <a:pt x="54" y="67"/>
                  </a:lnTo>
                  <a:lnTo>
                    <a:pt x="54" y="65"/>
                  </a:lnTo>
                  <a:lnTo>
                    <a:pt x="54" y="63"/>
                  </a:lnTo>
                  <a:lnTo>
                    <a:pt x="56" y="63"/>
                  </a:lnTo>
                  <a:lnTo>
                    <a:pt x="56" y="61"/>
                  </a:lnTo>
                  <a:lnTo>
                    <a:pt x="56" y="59"/>
                  </a:lnTo>
                  <a:lnTo>
                    <a:pt x="58" y="59"/>
                  </a:lnTo>
                  <a:lnTo>
                    <a:pt x="58" y="57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0" y="52"/>
                  </a:lnTo>
                  <a:lnTo>
                    <a:pt x="60" y="50"/>
                  </a:lnTo>
                  <a:lnTo>
                    <a:pt x="62" y="48"/>
                  </a:lnTo>
                  <a:lnTo>
                    <a:pt x="62" y="46"/>
                  </a:lnTo>
                  <a:lnTo>
                    <a:pt x="69" y="46"/>
                  </a:lnTo>
                  <a:lnTo>
                    <a:pt x="71" y="46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1" y="52"/>
                  </a:lnTo>
                  <a:lnTo>
                    <a:pt x="71" y="54"/>
                  </a:lnTo>
                  <a:lnTo>
                    <a:pt x="71" y="55"/>
                  </a:lnTo>
                  <a:lnTo>
                    <a:pt x="71" y="57"/>
                  </a:lnTo>
                  <a:lnTo>
                    <a:pt x="71" y="59"/>
                  </a:lnTo>
                  <a:lnTo>
                    <a:pt x="71" y="61"/>
                  </a:lnTo>
                  <a:lnTo>
                    <a:pt x="71" y="63"/>
                  </a:lnTo>
                  <a:lnTo>
                    <a:pt x="69" y="63"/>
                  </a:lnTo>
                  <a:lnTo>
                    <a:pt x="69" y="65"/>
                  </a:lnTo>
                  <a:lnTo>
                    <a:pt x="67" y="65"/>
                  </a:lnTo>
                  <a:lnTo>
                    <a:pt x="65" y="65"/>
                  </a:lnTo>
                  <a:lnTo>
                    <a:pt x="65" y="63"/>
                  </a:lnTo>
                  <a:lnTo>
                    <a:pt x="62" y="63"/>
                  </a:lnTo>
                  <a:lnTo>
                    <a:pt x="60" y="63"/>
                  </a:lnTo>
                  <a:lnTo>
                    <a:pt x="58" y="63"/>
                  </a:lnTo>
                  <a:lnTo>
                    <a:pt x="56" y="61"/>
                  </a:lnTo>
                  <a:lnTo>
                    <a:pt x="58" y="78"/>
                  </a:lnTo>
                  <a:lnTo>
                    <a:pt x="60" y="78"/>
                  </a:lnTo>
                  <a:lnTo>
                    <a:pt x="62" y="78"/>
                  </a:lnTo>
                  <a:lnTo>
                    <a:pt x="65" y="78"/>
                  </a:lnTo>
                  <a:lnTo>
                    <a:pt x="67" y="78"/>
                  </a:lnTo>
                  <a:lnTo>
                    <a:pt x="69" y="78"/>
                  </a:lnTo>
                  <a:lnTo>
                    <a:pt x="71" y="78"/>
                  </a:lnTo>
                  <a:lnTo>
                    <a:pt x="73" y="78"/>
                  </a:lnTo>
                  <a:lnTo>
                    <a:pt x="75" y="78"/>
                  </a:lnTo>
                  <a:lnTo>
                    <a:pt x="77" y="78"/>
                  </a:lnTo>
                  <a:lnTo>
                    <a:pt x="77" y="76"/>
                  </a:lnTo>
                  <a:lnTo>
                    <a:pt x="79" y="76"/>
                  </a:lnTo>
                  <a:lnTo>
                    <a:pt x="81" y="76"/>
                  </a:lnTo>
                  <a:lnTo>
                    <a:pt x="81" y="74"/>
                  </a:lnTo>
                  <a:lnTo>
                    <a:pt x="83" y="73"/>
                  </a:lnTo>
                  <a:lnTo>
                    <a:pt x="83" y="71"/>
                  </a:lnTo>
                  <a:lnTo>
                    <a:pt x="83" y="69"/>
                  </a:lnTo>
                  <a:lnTo>
                    <a:pt x="85" y="69"/>
                  </a:lnTo>
                  <a:lnTo>
                    <a:pt x="85" y="67"/>
                  </a:lnTo>
                  <a:lnTo>
                    <a:pt x="85" y="65"/>
                  </a:lnTo>
                  <a:lnTo>
                    <a:pt x="85" y="63"/>
                  </a:lnTo>
                  <a:lnTo>
                    <a:pt x="85" y="61"/>
                  </a:lnTo>
                  <a:lnTo>
                    <a:pt x="85" y="59"/>
                  </a:lnTo>
                  <a:lnTo>
                    <a:pt x="85" y="57"/>
                  </a:lnTo>
                  <a:lnTo>
                    <a:pt x="85" y="55"/>
                  </a:lnTo>
                  <a:lnTo>
                    <a:pt x="85" y="54"/>
                  </a:lnTo>
                  <a:lnTo>
                    <a:pt x="85" y="52"/>
                  </a:lnTo>
                  <a:lnTo>
                    <a:pt x="85" y="50"/>
                  </a:lnTo>
                  <a:lnTo>
                    <a:pt x="85" y="48"/>
                  </a:lnTo>
                  <a:lnTo>
                    <a:pt x="85" y="46"/>
                  </a:lnTo>
                  <a:lnTo>
                    <a:pt x="85" y="44"/>
                  </a:lnTo>
                  <a:lnTo>
                    <a:pt x="85" y="42"/>
                  </a:lnTo>
                  <a:lnTo>
                    <a:pt x="85" y="40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7" y="37"/>
                  </a:lnTo>
                  <a:lnTo>
                    <a:pt x="87" y="38"/>
                  </a:lnTo>
                  <a:lnTo>
                    <a:pt x="89" y="38"/>
                  </a:lnTo>
                  <a:lnTo>
                    <a:pt x="89" y="40"/>
                  </a:lnTo>
                  <a:lnTo>
                    <a:pt x="89" y="42"/>
                  </a:lnTo>
                  <a:lnTo>
                    <a:pt x="91" y="42"/>
                  </a:lnTo>
                  <a:lnTo>
                    <a:pt x="91" y="44"/>
                  </a:lnTo>
                  <a:lnTo>
                    <a:pt x="94" y="44"/>
                  </a:lnTo>
                  <a:lnTo>
                    <a:pt x="94" y="46"/>
                  </a:lnTo>
                  <a:lnTo>
                    <a:pt x="94" y="80"/>
                  </a:lnTo>
                  <a:lnTo>
                    <a:pt x="110" y="80"/>
                  </a:lnTo>
                  <a:lnTo>
                    <a:pt x="110" y="46"/>
                  </a:lnTo>
                  <a:lnTo>
                    <a:pt x="110" y="44"/>
                  </a:lnTo>
                  <a:lnTo>
                    <a:pt x="112" y="44"/>
                  </a:lnTo>
                  <a:lnTo>
                    <a:pt x="112" y="42"/>
                  </a:lnTo>
                  <a:lnTo>
                    <a:pt x="114" y="40"/>
                  </a:lnTo>
                  <a:lnTo>
                    <a:pt x="116" y="38"/>
                  </a:lnTo>
                  <a:lnTo>
                    <a:pt x="118" y="38"/>
                  </a:lnTo>
                  <a:lnTo>
                    <a:pt x="118" y="37"/>
                  </a:lnTo>
                  <a:lnTo>
                    <a:pt x="120" y="35"/>
                  </a:lnTo>
                  <a:lnTo>
                    <a:pt x="123" y="33"/>
                  </a:lnTo>
                  <a:lnTo>
                    <a:pt x="123" y="35"/>
                  </a:lnTo>
                  <a:lnTo>
                    <a:pt x="123" y="67"/>
                  </a:lnTo>
                  <a:lnTo>
                    <a:pt x="120" y="67"/>
                  </a:lnTo>
                  <a:lnTo>
                    <a:pt x="118" y="67"/>
                  </a:lnTo>
                  <a:lnTo>
                    <a:pt x="116" y="67"/>
                  </a:lnTo>
                  <a:lnTo>
                    <a:pt x="116" y="69"/>
                  </a:lnTo>
                  <a:lnTo>
                    <a:pt x="114" y="69"/>
                  </a:lnTo>
                  <a:lnTo>
                    <a:pt x="118" y="80"/>
                  </a:lnTo>
                  <a:lnTo>
                    <a:pt x="120" y="80"/>
                  </a:lnTo>
                  <a:lnTo>
                    <a:pt x="123" y="80"/>
                  </a:lnTo>
                  <a:lnTo>
                    <a:pt x="125" y="80"/>
                  </a:lnTo>
                  <a:lnTo>
                    <a:pt x="127" y="78"/>
                  </a:lnTo>
                  <a:lnTo>
                    <a:pt x="129" y="78"/>
                  </a:lnTo>
                  <a:lnTo>
                    <a:pt x="131" y="78"/>
                  </a:lnTo>
                  <a:lnTo>
                    <a:pt x="133" y="78"/>
                  </a:lnTo>
                  <a:lnTo>
                    <a:pt x="133" y="76"/>
                  </a:lnTo>
                  <a:lnTo>
                    <a:pt x="135" y="76"/>
                  </a:lnTo>
                  <a:lnTo>
                    <a:pt x="137" y="76"/>
                  </a:lnTo>
                  <a:lnTo>
                    <a:pt x="139" y="76"/>
                  </a:lnTo>
                  <a:lnTo>
                    <a:pt x="139" y="74"/>
                  </a:lnTo>
                  <a:lnTo>
                    <a:pt x="141" y="74"/>
                  </a:lnTo>
                  <a:lnTo>
                    <a:pt x="143" y="74"/>
                  </a:lnTo>
                  <a:lnTo>
                    <a:pt x="145" y="73"/>
                  </a:lnTo>
                  <a:lnTo>
                    <a:pt x="147" y="73"/>
                  </a:lnTo>
                  <a:lnTo>
                    <a:pt x="149" y="73"/>
                  </a:lnTo>
                  <a:lnTo>
                    <a:pt x="149" y="71"/>
                  </a:lnTo>
                  <a:lnTo>
                    <a:pt x="145" y="59"/>
                  </a:lnTo>
                  <a:lnTo>
                    <a:pt x="143" y="59"/>
                  </a:lnTo>
                  <a:lnTo>
                    <a:pt x="141" y="61"/>
                  </a:lnTo>
                  <a:lnTo>
                    <a:pt x="139" y="61"/>
                  </a:lnTo>
                  <a:lnTo>
                    <a:pt x="137" y="61"/>
                  </a:lnTo>
                  <a:lnTo>
                    <a:pt x="137" y="63"/>
                  </a:lnTo>
                  <a:lnTo>
                    <a:pt x="137" y="44"/>
                  </a:lnTo>
                  <a:lnTo>
                    <a:pt x="137" y="42"/>
                  </a:lnTo>
                  <a:lnTo>
                    <a:pt x="139" y="42"/>
                  </a:lnTo>
                  <a:lnTo>
                    <a:pt x="141" y="42"/>
                  </a:lnTo>
                  <a:lnTo>
                    <a:pt x="143" y="42"/>
                  </a:lnTo>
                  <a:close/>
                  <a:moveTo>
                    <a:pt x="106" y="29"/>
                  </a:moveTo>
                  <a:lnTo>
                    <a:pt x="106" y="31"/>
                  </a:lnTo>
                  <a:lnTo>
                    <a:pt x="104" y="31"/>
                  </a:lnTo>
                  <a:lnTo>
                    <a:pt x="104" y="33"/>
                  </a:lnTo>
                  <a:lnTo>
                    <a:pt x="102" y="33"/>
                  </a:lnTo>
                  <a:lnTo>
                    <a:pt x="102" y="35"/>
                  </a:lnTo>
                  <a:lnTo>
                    <a:pt x="102" y="33"/>
                  </a:lnTo>
                  <a:lnTo>
                    <a:pt x="100" y="33"/>
                  </a:lnTo>
                  <a:lnTo>
                    <a:pt x="100" y="31"/>
                  </a:lnTo>
                  <a:lnTo>
                    <a:pt x="100" y="29"/>
                  </a:lnTo>
                  <a:lnTo>
                    <a:pt x="98" y="29"/>
                  </a:lnTo>
                  <a:lnTo>
                    <a:pt x="98" y="27"/>
                  </a:lnTo>
                  <a:lnTo>
                    <a:pt x="96" y="27"/>
                  </a:lnTo>
                  <a:lnTo>
                    <a:pt x="96" y="25"/>
                  </a:lnTo>
                  <a:lnTo>
                    <a:pt x="94" y="25"/>
                  </a:lnTo>
                  <a:lnTo>
                    <a:pt x="94" y="23"/>
                  </a:lnTo>
                  <a:lnTo>
                    <a:pt x="91" y="23"/>
                  </a:lnTo>
                  <a:lnTo>
                    <a:pt x="112" y="23"/>
                  </a:lnTo>
                  <a:lnTo>
                    <a:pt x="110" y="23"/>
                  </a:lnTo>
                  <a:lnTo>
                    <a:pt x="110" y="25"/>
                  </a:lnTo>
                  <a:lnTo>
                    <a:pt x="110" y="27"/>
                  </a:lnTo>
                  <a:lnTo>
                    <a:pt x="108" y="27"/>
                  </a:lnTo>
                  <a:lnTo>
                    <a:pt x="108" y="29"/>
                  </a:lnTo>
                  <a:lnTo>
                    <a:pt x="106" y="29"/>
                  </a:lnTo>
                  <a:close/>
                  <a:moveTo>
                    <a:pt x="139" y="126"/>
                  </a:moveTo>
                  <a:lnTo>
                    <a:pt x="139" y="150"/>
                  </a:lnTo>
                  <a:lnTo>
                    <a:pt x="156" y="150"/>
                  </a:lnTo>
                  <a:lnTo>
                    <a:pt x="156" y="78"/>
                  </a:lnTo>
                  <a:lnTo>
                    <a:pt x="139" y="78"/>
                  </a:lnTo>
                  <a:lnTo>
                    <a:pt x="139" y="88"/>
                  </a:lnTo>
                  <a:lnTo>
                    <a:pt x="67" y="88"/>
                  </a:lnTo>
                  <a:lnTo>
                    <a:pt x="67" y="82"/>
                  </a:lnTo>
                  <a:lnTo>
                    <a:pt x="50" y="82"/>
                  </a:lnTo>
                  <a:lnTo>
                    <a:pt x="50" y="103"/>
                  </a:lnTo>
                  <a:lnTo>
                    <a:pt x="50" y="105"/>
                  </a:lnTo>
                  <a:lnTo>
                    <a:pt x="50" y="107"/>
                  </a:lnTo>
                  <a:lnTo>
                    <a:pt x="50" y="109"/>
                  </a:lnTo>
                  <a:lnTo>
                    <a:pt x="50" y="111"/>
                  </a:lnTo>
                  <a:lnTo>
                    <a:pt x="48" y="112"/>
                  </a:lnTo>
                  <a:lnTo>
                    <a:pt x="48" y="114"/>
                  </a:lnTo>
                  <a:lnTo>
                    <a:pt x="48" y="116"/>
                  </a:lnTo>
                  <a:lnTo>
                    <a:pt x="48" y="118"/>
                  </a:lnTo>
                  <a:lnTo>
                    <a:pt x="48" y="120"/>
                  </a:lnTo>
                  <a:lnTo>
                    <a:pt x="48" y="122"/>
                  </a:lnTo>
                  <a:lnTo>
                    <a:pt x="46" y="124"/>
                  </a:lnTo>
                  <a:lnTo>
                    <a:pt x="46" y="126"/>
                  </a:lnTo>
                  <a:lnTo>
                    <a:pt x="46" y="128"/>
                  </a:lnTo>
                  <a:lnTo>
                    <a:pt x="44" y="128"/>
                  </a:lnTo>
                  <a:lnTo>
                    <a:pt x="44" y="129"/>
                  </a:lnTo>
                  <a:lnTo>
                    <a:pt x="44" y="131"/>
                  </a:lnTo>
                  <a:lnTo>
                    <a:pt x="42" y="133"/>
                  </a:lnTo>
                  <a:lnTo>
                    <a:pt x="40" y="135"/>
                  </a:lnTo>
                  <a:lnTo>
                    <a:pt x="40" y="137"/>
                  </a:lnTo>
                  <a:lnTo>
                    <a:pt x="38" y="137"/>
                  </a:lnTo>
                  <a:lnTo>
                    <a:pt x="38" y="139"/>
                  </a:lnTo>
                  <a:lnTo>
                    <a:pt x="36" y="139"/>
                  </a:lnTo>
                  <a:lnTo>
                    <a:pt x="36" y="141"/>
                  </a:lnTo>
                  <a:lnTo>
                    <a:pt x="33" y="141"/>
                  </a:lnTo>
                  <a:lnTo>
                    <a:pt x="31" y="143"/>
                  </a:lnTo>
                  <a:lnTo>
                    <a:pt x="46" y="152"/>
                  </a:lnTo>
                  <a:lnTo>
                    <a:pt x="48" y="152"/>
                  </a:lnTo>
                  <a:lnTo>
                    <a:pt x="48" y="150"/>
                  </a:lnTo>
                  <a:lnTo>
                    <a:pt x="50" y="150"/>
                  </a:lnTo>
                  <a:lnTo>
                    <a:pt x="50" y="148"/>
                  </a:lnTo>
                  <a:lnTo>
                    <a:pt x="52" y="148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4" y="145"/>
                  </a:lnTo>
                  <a:lnTo>
                    <a:pt x="56" y="143"/>
                  </a:lnTo>
                  <a:lnTo>
                    <a:pt x="56" y="141"/>
                  </a:lnTo>
                  <a:lnTo>
                    <a:pt x="58" y="141"/>
                  </a:lnTo>
                  <a:lnTo>
                    <a:pt x="58" y="139"/>
                  </a:lnTo>
                  <a:lnTo>
                    <a:pt x="58" y="137"/>
                  </a:lnTo>
                  <a:lnTo>
                    <a:pt x="60" y="137"/>
                  </a:lnTo>
                  <a:lnTo>
                    <a:pt x="60" y="135"/>
                  </a:lnTo>
                  <a:lnTo>
                    <a:pt x="60" y="133"/>
                  </a:lnTo>
                  <a:lnTo>
                    <a:pt x="62" y="131"/>
                  </a:lnTo>
                  <a:lnTo>
                    <a:pt x="62" y="129"/>
                  </a:lnTo>
                  <a:lnTo>
                    <a:pt x="62" y="128"/>
                  </a:lnTo>
                  <a:lnTo>
                    <a:pt x="65" y="128"/>
                  </a:lnTo>
                  <a:lnTo>
                    <a:pt x="65" y="126"/>
                  </a:lnTo>
                  <a:lnTo>
                    <a:pt x="139" y="126"/>
                  </a:lnTo>
                  <a:close/>
                  <a:moveTo>
                    <a:pt x="139" y="112"/>
                  </a:moveTo>
                  <a:lnTo>
                    <a:pt x="67" y="112"/>
                  </a:lnTo>
                  <a:lnTo>
                    <a:pt x="67" y="111"/>
                  </a:lnTo>
                  <a:lnTo>
                    <a:pt x="67" y="109"/>
                  </a:lnTo>
                  <a:lnTo>
                    <a:pt x="67" y="107"/>
                  </a:lnTo>
                  <a:lnTo>
                    <a:pt x="67" y="105"/>
                  </a:lnTo>
                  <a:lnTo>
                    <a:pt x="67" y="103"/>
                  </a:lnTo>
                  <a:lnTo>
                    <a:pt x="67" y="101"/>
                  </a:lnTo>
                  <a:lnTo>
                    <a:pt x="139" y="101"/>
                  </a:lnTo>
                  <a:lnTo>
                    <a:pt x="139" y="11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sp>
          <p:nvSpPr>
            <p:cNvPr id="34" name="Freeform 49">
              <a:extLst>
                <a:ext uri="{FF2B5EF4-FFF2-40B4-BE49-F238E27FC236}">
                  <a16:creationId xmlns="" xmlns:a16="http://schemas.microsoft.com/office/drawing/2014/main" id="{6F70372E-4052-844B-87AF-74A033183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2" y="212"/>
              <a:ext cx="162" cy="148"/>
            </a:xfrm>
            <a:custGeom>
              <a:avLst/>
              <a:gdLst>
                <a:gd name="T0" fmla="*/ 81 w 163"/>
                <a:gd name="T1" fmla="*/ 27 h 148"/>
                <a:gd name="T2" fmla="*/ 37 w 163"/>
                <a:gd name="T3" fmla="*/ 0 h 148"/>
                <a:gd name="T4" fmla="*/ 12 w 163"/>
                <a:gd name="T5" fmla="*/ 35 h 148"/>
                <a:gd name="T6" fmla="*/ 14 w 163"/>
                <a:gd name="T7" fmla="*/ 40 h 148"/>
                <a:gd name="T8" fmla="*/ 16 w 163"/>
                <a:gd name="T9" fmla="*/ 48 h 148"/>
                <a:gd name="T10" fmla="*/ 18 w 163"/>
                <a:gd name="T11" fmla="*/ 55 h 148"/>
                <a:gd name="T12" fmla="*/ 35 w 163"/>
                <a:gd name="T13" fmla="*/ 54 h 148"/>
                <a:gd name="T14" fmla="*/ 33 w 163"/>
                <a:gd name="T15" fmla="*/ 46 h 148"/>
                <a:gd name="T16" fmla="*/ 31 w 163"/>
                <a:gd name="T17" fmla="*/ 40 h 148"/>
                <a:gd name="T18" fmla="*/ 29 w 163"/>
                <a:gd name="T19" fmla="*/ 35 h 148"/>
                <a:gd name="T20" fmla="*/ 27 w 163"/>
                <a:gd name="T21" fmla="*/ 29 h 148"/>
                <a:gd name="T22" fmla="*/ 0 w 163"/>
                <a:gd name="T23" fmla="*/ 76 h 148"/>
                <a:gd name="T24" fmla="*/ 70 w 163"/>
                <a:gd name="T25" fmla="*/ 59 h 148"/>
                <a:gd name="T26" fmla="*/ 72 w 163"/>
                <a:gd name="T27" fmla="*/ 52 h 148"/>
                <a:gd name="T28" fmla="*/ 74 w 163"/>
                <a:gd name="T29" fmla="*/ 44 h 148"/>
                <a:gd name="T30" fmla="*/ 76 w 163"/>
                <a:gd name="T31" fmla="*/ 38 h 148"/>
                <a:gd name="T32" fmla="*/ 78 w 163"/>
                <a:gd name="T33" fmla="*/ 33 h 148"/>
                <a:gd name="T34" fmla="*/ 62 w 163"/>
                <a:gd name="T35" fmla="*/ 31 h 148"/>
                <a:gd name="T36" fmla="*/ 60 w 163"/>
                <a:gd name="T37" fmla="*/ 37 h 148"/>
                <a:gd name="T38" fmla="*/ 58 w 163"/>
                <a:gd name="T39" fmla="*/ 44 h 148"/>
                <a:gd name="T40" fmla="*/ 56 w 163"/>
                <a:gd name="T41" fmla="*/ 52 h 148"/>
                <a:gd name="T42" fmla="*/ 53 w 163"/>
                <a:gd name="T43" fmla="*/ 59 h 148"/>
                <a:gd name="T44" fmla="*/ 68 w 163"/>
                <a:gd name="T45" fmla="*/ 141 h 148"/>
                <a:gd name="T46" fmla="*/ 81 w 163"/>
                <a:gd name="T47" fmla="*/ 88 h 148"/>
                <a:gd name="T48" fmla="*/ 81 w 163"/>
                <a:gd name="T49" fmla="*/ 84 h 148"/>
                <a:gd name="T50" fmla="*/ 6 w 163"/>
                <a:gd name="T51" fmla="*/ 84 h 148"/>
                <a:gd name="T52" fmla="*/ 4 w 163"/>
                <a:gd name="T53" fmla="*/ 90 h 148"/>
                <a:gd name="T54" fmla="*/ 22 w 163"/>
                <a:gd name="T55" fmla="*/ 126 h 148"/>
                <a:gd name="T56" fmla="*/ 66 w 163"/>
                <a:gd name="T57" fmla="*/ 99 h 148"/>
                <a:gd name="T58" fmla="*/ 22 w 163"/>
                <a:gd name="T59" fmla="*/ 126 h 148"/>
                <a:gd name="T60" fmla="*/ 120 w 163"/>
                <a:gd name="T61" fmla="*/ 63 h 148"/>
                <a:gd name="T62" fmla="*/ 124 w 163"/>
                <a:gd name="T63" fmla="*/ 71 h 148"/>
                <a:gd name="T64" fmla="*/ 128 w 163"/>
                <a:gd name="T65" fmla="*/ 78 h 148"/>
                <a:gd name="T66" fmla="*/ 134 w 163"/>
                <a:gd name="T67" fmla="*/ 86 h 148"/>
                <a:gd name="T68" fmla="*/ 137 w 163"/>
                <a:gd name="T69" fmla="*/ 92 h 148"/>
                <a:gd name="T70" fmla="*/ 139 w 163"/>
                <a:gd name="T71" fmla="*/ 97 h 148"/>
                <a:gd name="T72" fmla="*/ 141 w 163"/>
                <a:gd name="T73" fmla="*/ 103 h 148"/>
                <a:gd name="T74" fmla="*/ 141 w 163"/>
                <a:gd name="T75" fmla="*/ 111 h 148"/>
                <a:gd name="T76" fmla="*/ 139 w 163"/>
                <a:gd name="T77" fmla="*/ 116 h 148"/>
                <a:gd name="T78" fmla="*/ 134 w 163"/>
                <a:gd name="T79" fmla="*/ 120 h 148"/>
                <a:gd name="T80" fmla="*/ 126 w 163"/>
                <a:gd name="T81" fmla="*/ 120 h 148"/>
                <a:gd name="T82" fmla="*/ 118 w 163"/>
                <a:gd name="T83" fmla="*/ 118 h 148"/>
                <a:gd name="T84" fmla="*/ 112 w 163"/>
                <a:gd name="T85" fmla="*/ 116 h 148"/>
                <a:gd name="T86" fmla="*/ 114 w 163"/>
                <a:gd name="T87" fmla="*/ 135 h 148"/>
                <a:gd name="T88" fmla="*/ 122 w 163"/>
                <a:gd name="T89" fmla="*/ 137 h 148"/>
                <a:gd name="T90" fmla="*/ 130 w 163"/>
                <a:gd name="T91" fmla="*/ 137 h 148"/>
                <a:gd name="T92" fmla="*/ 139 w 163"/>
                <a:gd name="T93" fmla="*/ 137 h 148"/>
                <a:gd name="T94" fmla="*/ 145 w 163"/>
                <a:gd name="T95" fmla="*/ 135 h 148"/>
                <a:gd name="T96" fmla="*/ 149 w 163"/>
                <a:gd name="T97" fmla="*/ 129 h 148"/>
                <a:gd name="T98" fmla="*/ 153 w 163"/>
                <a:gd name="T99" fmla="*/ 124 h 148"/>
                <a:gd name="T100" fmla="*/ 157 w 163"/>
                <a:gd name="T101" fmla="*/ 118 h 148"/>
                <a:gd name="T102" fmla="*/ 157 w 163"/>
                <a:gd name="T103" fmla="*/ 111 h 148"/>
                <a:gd name="T104" fmla="*/ 157 w 163"/>
                <a:gd name="T105" fmla="*/ 103 h 148"/>
                <a:gd name="T106" fmla="*/ 155 w 163"/>
                <a:gd name="T107" fmla="*/ 95 h 148"/>
                <a:gd name="T108" fmla="*/ 153 w 163"/>
                <a:gd name="T109" fmla="*/ 90 h 148"/>
                <a:gd name="T110" fmla="*/ 151 w 163"/>
                <a:gd name="T111" fmla="*/ 82 h 148"/>
                <a:gd name="T112" fmla="*/ 147 w 163"/>
                <a:gd name="T113" fmla="*/ 76 h 148"/>
                <a:gd name="T114" fmla="*/ 143 w 163"/>
                <a:gd name="T115" fmla="*/ 71 h 148"/>
                <a:gd name="T116" fmla="*/ 139 w 163"/>
                <a:gd name="T117" fmla="*/ 65 h 148"/>
                <a:gd name="T118" fmla="*/ 139 w 163"/>
                <a:gd name="T119" fmla="*/ 57 h 148"/>
                <a:gd name="T120" fmla="*/ 89 w 163"/>
                <a:gd name="T121" fmla="*/ 4 h 148"/>
                <a:gd name="T122" fmla="*/ 105 w 163"/>
                <a:gd name="T123" fmla="*/ 21 h 148"/>
                <a:gd name="T124" fmla="*/ 134 w 163"/>
                <a:gd name="T125" fmla="*/ 19 h 1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63" h="148">
                  <a:moveTo>
                    <a:pt x="37" y="12"/>
                  </a:moveTo>
                  <a:lnTo>
                    <a:pt x="4" y="12"/>
                  </a:lnTo>
                  <a:lnTo>
                    <a:pt x="4" y="27"/>
                  </a:lnTo>
                  <a:lnTo>
                    <a:pt x="87" y="27"/>
                  </a:lnTo>
                  <a:lnTo>
                    <a:pt x="87" y="12"/>
                  </a:lnTo>
                  <a:lnTo>
                    <a:pt x="53" y="12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37" y="12"/>
                  </a:lnTo>
                  <a:close/>
                  <a:moveTo>
                    <a:pt x="10" y="33"/>
                  </a:moveTo>
                  <a:lnTo>
                    <a:pt x="10" y="35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4" y="44"/>
                  </a:lnTo>
                  <a:lnTo>
                    <a:pt x="14" y="46"/>
                  </a:lnTo>
                  <a:lnTo>
                    <a:pt x="16" y="48"/>
                  </a:lnTo>
                  <a:lnTo>
                    <a:pt x="16" y="50"/>
                  </a:lnTo>
                  <a:lnTo>
                    <a:pt x="16" y="52"/>
                  </a:lnTo>
                  <a:lnTo>
                    <a:pt x="18" y="54"/>
                  </a:lnTo>
                  <a:lnTo>
                    <a:pt x="18" y="55"/>
                  </a:lnTo>
                  <a:lnTo>
                    <a:pt x="18" y="57"/>
                  </a:lnTo>
                  <a:lnTo>
                    <a:pt x="18" y="59"/>
                  </a:lnTo>
                  <a:lnTo>
                    <a:pt x="35" y="55"/>
                  </a:lnTo>
                  <a:lnTo>
                    <a:pt x="35" y="54"/>
                  </a:lnTo>
                  <a:lnTo>
                    <a:pt x="35" y="52"/>
                  </a:lnTo>
                  <a:lnTo>
                    <a:pt x="33" y="50"/>
                  </a:lnTo>
                  <a:lnTo>
                    <a:pt x="33" y="48"/>
                  </a:lnTo>
                  <a:lnTo>
                    <a:pt x="33" y="46"/>
                  </a:lnTo>
                  <a:lnTo>
                    <a:pt x="33" y="44"/>
                  </a:lnTo>
                  <a:lnTo>
                    <a:pt x="31" y="44"/>
                  </a:lnTo>
                  <a:lnTo>
                    <a:pt x="31" y="42"/>
                  </a:lnTo>
                  <a:lnTo>
                    <a:pt x="31" y="40"/>
                  </a:lnTo>
                  <a:lnTo>
                    <a:pt x="31" y="38"/>
                  </a:lnTo>
                  <a:lnTo>
                    <a:pt x="29" y="38"/>
                  </a:lnTo>
                  <a:lnTo>
                    <a:pt x="29" y="37"/>
                  </a:lnTo>
                  <a:lnTo>
                    <a:pt x="29" y="35"/>
                  </a:lnTo>
                  <a:lnTo>
                    <a:pt x="29" y="33"/>
                  </a:lnTo>
                  <a:lnTo>
                    <a:pt x="27" y="33"/>
                  </a:lnTo>
                  <a:lnTo>
                    <a:pt x="27" y="31"/>
                  </a:lnTo>
                  <a:lnTo>
                    <a:pt x="27" y="29"/>
                  </a:lnTo>
                  <a:lnTo>
                    <a:pt x="10" y="33"/>
                  </a:lnTo>
                  <a:close/>
                  <a:moveTo>
                    <a:pt x="51" y="61"/>
                  </a:moveTo>
                  <a:lnTo>
                    <a:pt x="0" y="61"/>
                  </a:lnTo>
                  <a:lnTo>
                    <a:pt x="0" y="76"/>
                  </a:lnTo>
                  <a:lnTo>
                    <a:pt x="89" y="76"/>
                  </a:lnTo>
                  <a:lnTo>
                    <a:pt x="89" y="61"/>
                  </a:lnTo>
                  <a:lnTo>
                    <a:pt x="70" y="61"/>
                  </a:lnTo>
                  <a:lnTo>
                    <a:pt x="70" y="59"/>
                  </a:lnTo>
                  <a:lnTo>
                    <a:pt x="70" y="57"/>
                  </a:lnTo>
                  <a:lnTo>
                    <a:pt x="72" y="55"/>
                  </a:lnTo>
                  <a:lnTo>
                    <a:pt x="72" y="54"/>
                  </a:lnTo>
                  <a:lnTo>
                    <a:pt x="72" y="52"/>
                  </a:lnTo>
                  <a:lnTo>
                    <a:pt x="74" y="50"/>
                  </a:lnTo>
                  <a:lnTo>
                    <a:pt x="74" y="48"/>
                  </a:lnTo>
                  <a:lnTo>
                    <a:pt x="74" y="46"/>
                  </a:lnTo>
                  <a:lnTo>
                    <a:pt x="74" y="44"/>
                  </a:lnTo>
                  <a:lnTo>
                    <a:pt x="76" y="44"/>
                  </a:lnTo>
                  <a:lnTo>
                    <a:pt x="76" y="42"/>
                  </a:lnTo>
                  <a:lnTo>
                    <a:pt x="76" y="40"/>
                  </a:lnTo>
                  <a:lnTo>
                    <a:pt x="76" y="38"/>
                  </a:lnTo>
                  <a:lnTo>
                    <a:pt x="78" y="38"/>
                  </a:lnTo>
                  <a:lnTo>
                    <a:pt x="78" y="37"/>
                  </a:lnTo>
                  <a:lnTo>
                    <a:pt x="78" y="35"/>
                  </a:lnTo>
                  <a:lnTo>
                    <a:pt x="78" y="33"/>
                  </a:lnTo>
                  <a:lnTo>
                    <a:pt x="80" y="33"/>
                  </a:lnTo>
                  <a:lnTo>
                    <a:pt x="64" y="27"/>
                  </a:lnTo>
                  <a:lnTo>
                    <a:pt x="64" y="29"/>
                  </a:lnTo>
                  <a:lnTo>
                    <a:pt x="62" y="31"/>
                  </a:lnTo>
                  <a:lnTo>
                    <a:pt x="62" y="33"/>
                  </a:lnTo>
                  <a:lnTo>
                    <a:pt x="62" y="35"/>
                  </a:lnTo>
                  <a:lnTo>
                    <a:pt x="62" y="37"/>
                  </a:lnTo>
                  <a:lnTo>
                    <a:pt x="60" y="37"/>
                  </a:lnTo>
                  <a:lnTo>
                    <a:pt x="60" y="38"/>
                  </a:lnTo>
                  <a:lnTo>
                    <a:pt x="60" y="40"/>
                  </a:lnTo>
                  <a:lnTo>
                    <a:pt x="60" y="42"/>
                  </a:lnTo>
                  <a:lnTo>
                    <a:pt x="58" y="44"/>
                  </a:lnTo>
                  <a:lnTo>
                    <a:pt x="58" y="46"/>
                  </a:lnTo>
                  <a:lnTo>
                    <a:pt x="58" y="48"/>
                  </a:lnTo>
                  <a:lnTo>
                    <a:pt x="56" y="50"/>
                  </a:lnTo>
                  <a:lnTo>
                    <a:pt x="56" y="52"/>
                  </a:lnTo>
                  <a:lnTo>
                    <a:pt x="56" y="54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3" y="59"/>
                  </a:lnTo>
                  <a:lnTo>
                    <a:pt x="53" y="61"/>
                  </a:lnTo>
                  <a:lnTo>
                    <a:pt x="51" y="61"/>
                  </a:lnTo>
                  <a:close/>
                  <a:moveTo>
                    <a:pt x="22" y="141"/>
                  </a:moveTo>
                  <a:lnTo>
                    <a:pt x="68" y="141"/>
                  </a:lnTo>
                  <a:lnTo>
                    <a:pt x="68" y="148"/>
                  </a:lnTo>
                  <a:lnTo>
                    <a:pt x="87" y="148"/>
                  </a:lnTo>
                  <a:lnTo>
                    <a:pt x="87" y="90"/>
                  </a:lnTo>
                  <a:lnTo>
                    <a:pt x="87" y="88"/>
                  </a:lnTo>
                  <a:lnTo>
                    <a:pt x="87" y="86"/>
                  </a:lnTo>
                  <a:lnTo>
                    <a:pt x="85" y="86"/>
                  </a:lnTo>
                  <a:lnTo>
                    <a:pt x="85" y="84"/>
                  </a:lnTo>
                  <a:lnTo>
                    <a:pt x="82" y="84"/>
                  </a:lnTo>
                  <a:lnTo>
                    <a:pt x="80" y="84"/>
                  </a:lnTo>
                  <a:lnTo>
                    <a:pt x="10" y="84"/>
                  </a:lnTo>
                  <a:lnTo>
                    <a:pt x="8" y="84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0"/>
                  </a:lnTo>
                  <a:lnTo>
                    <a:pt x="4" y="148"/>
                  </a:lnTo>
                  <a:lnTo>
                    <a:pt x="22" y="148"/>
                  </a:lnTo>
                  <a:lnTo>
                    <a:pt x="22" y="141"/>
                  </a:lnTo>
                  <a:close/>
                  <a:moveTo>
                    <a:pt x="22" y="126"/>
                  </a:moveTo>
                  <a:lnTo>
                    <a:pt x="22" y="101"/>
                  </a:lnTo>
                  <a:lnTo>
                    <a:pt x="22" y="99"/>
                  </a:lnTo>
                  <a:lnTo>
                    <a:pt x="24" y="99"/>
                  </a:lnTo>
                  <a:lnTo>
                    <a:pt x="66" y="99"/>
                  </a:lnTo>
                  <a:lnTo>
                    <a:pt x="68" y="99"/>
                  </a:lnTo>
                  <a:lnTo>
                    <a:pt x="68" y="101"/>
                  </a:lnTo>
                  <a:lnTo>
                    <a:pt x="68" y="126"/>
                  </a:lnTo>
                  <a:lnTo>
                    <a:pt x="22" y="126"/>
                  </a:lnTo>
                  <a:close/>
                  <a:moveTo>
                    <a:pt x="140" y="19"/>
                  </a:moveTo>
                  <a:lnTo>
                    <a:pt x="126" y="59"/>
                  </a:lnTo>
                  <a:lnTo>
                    <a:pt x="126" y="61"/>
                  </a:lnTo>
                  <a:lnTo>
                    <a:pt x="126" y="63"/>
                  </a:lnTo>
                  <a:lnTo>
                    <a:pt x="126" y="65"/>
                  </a:lnTo>
                  <a:lnTo>
                    <a:pt x="126" y="67"/>
                  </a:lnTo>
                  <a:lnTo>
                    <a:pt x="128" y="69"/>
                  </a:lnTo>
                  <a:lnTo>
                    <a:pt x="130" y="71"/>
                  </a:lnTo>
                  <a:lnTo>
                    <a:pt x="130" y="73"/>
                  </a:lnTo>
                  <a:lnTo>
                    <a:pt x="132" y="74"/>
                  </a:lnTo>
                  <a:lnTo>
                    <a:pt x="134" y="76"/>
                  </a:lnTo>
                  <a:lnTo>
                    <a:pt x="134" y="78"/>
                  </a:lnTo>
                  <a:lnTo>
                    <a:pt x="136" y="80"/>
                  </a:lnTo>
                  <a:lnTo>
                    <a:pt x="138" y="82"/>
                  </a:lnTo>
                  <a:lnTo>
                    <a:pt x="138" y="84"/>
                  </a:lnTo>
                  <a:lnTo>
                    <a:pt x="140" y="86"/>
                  </a:lnTo>
                  <a:lnTo>
                    <a:pt x="140" y="88"/>
                  </a:lnTo>
                  <a:lnTo>
                    <a:pt x="140" y="90"/>
                  </a:lnTo>
                  <a:lnTo>
                    <a:pt x="143" y="90"/>
                  </a:lnTo>
                  <a:lnTo>
                    <a:pt x="143" y="92"/>
                  </a:lnTo>
                  <a:lnTo>
                    <a:pt x="143" y="93"/>
                  </a:lnTo>
                  <a:lnTo>
                    <a:pt x="145" y="93"/>
                  </a:lnTo>
                  <a:lnTo>
                    <a:pt x="145" y="95"/>
                  </a:lnTo>
                  <a:lnTo>
                    <a:pt x="145" y="97"/>
                  </a:lnTo>
                  <a:lnTo>
                    <a:pt x="145" y="99"/>
                  </a:lnTo>
                  <a:lnTo>
                    <a:pt x="147" y="99"/>
                  </a:lnTo>
                  <a:lnTo>
                    <a:pt x="147" y="101"/>
                  </a:lnTo>
                  <a:lnTo>
                    <a:pt x="147" y="103"/>
                  </a:lnTo>
                  <a:lnTo>
                    <a:pt x="147" y="105"/>
                  </a:lnTo>
                  <a:lnTo>
                    <a:pt x="147" y="107"/>
                  </a:lnTo>
                  <a:lnTo>
                    <a:pt x="147" y="109"/>
                  </a:lnTo>
                  <a:lnTo>
                    <a:pt x="147" y="111"/>
                  </a:lnTo>
                  <a:lnTo>
                    <a:pt x="147" y="112"/>
                  </a:lnTo>
                  <a:lnTo>
                    <a:pt x="147" y="114"/>
                  </a:lnTo>
                  <a:lnTo>
                    <a:pt x="145" y="114"/>
                  </a:lnTo>
                  <a:lnTo>
                    <a:pt x="145" y="116"/>
                  </a:lnTo>
                  <a:lnTo>
                    <a:pt x="145" y="118"/>
                  </a:lnTo>
                  <a:lnTo>
                    <a:pt x="143" y="118"/>
                  </a:lnTo>
                  <a:lnTo>
                    <a:pt x="143" y="120"/>
                  </a:lnTo>
                  <a:lnTo>
                    <a:pt x="140" y="120"/>
                  </a:lnTo>
                  <a:lnTo>
                    <a:pt x="138" y="120"/>
                  </a:lnTo>
                  <a:lnTo>
                    <a:pt x="136" y="120"/>
                  </a:lnTo>
                  <a:lnTo>
                    <a:pt x="134" y="120"/>
                  </a:lnTo>
                  <a:lnTo>
                    <a:pt x="132" y="120"/>
                  </a:lnTo>
                  <a:lnTo>
                    <a:pt x="130" y="120"/>
                  </a:lnTo>
                  <a:lnTo>
                    <a:pt x="128" y="120"/>
                  </a:lnTo>
                  <a:lnTo>
                    <a:pt x="126" y="118"/>
                  </a:lnTo>
                  <a:lnTo>
                    <a:pt x="124" y="118"/>
                  </a:lnTo>
                  <a:lnTo>
                    <a:pt x="122" y="118"/>
                  </a:lnTo>
                  <a:lnTo>
                    <a:pt x="122" y="116"/>
                  </a:lnTo>
                  <a:lnTo>
                    <a:pt x="120" y="116"/>
                  </a:lnTo>
                  <a:lnTo>
                    <a:pt x="118" y="116"/>
                  </a:lnTo>
                  <a:lnTo>
                    <a:pt x="118" y="114"/>
                  </a:lnTo>
                  <a:lnTo>
                    <a:pt x="116" y="133"/>
                  </a:lnTo>
                  <a:lnTo>
                    <a:pt x="118" y="133"/>
                  </a:lnTo>
                  <a:lnTo>
                    <a:pt x="120" y="135"/>
                  </a:lnTo>
                  <a:lnTo>
                    <a:pt x="122" y="135"/>
                  </a:lnTo>
                  <a:lnTo>
                    <a:pt x="124" y="135"/>
                  </a:lnTo>
                  <a:lnTo>
                    <a:pt x="126" y="135"/>
                  </a:lnTo>
                  <a:lnTo>
                    <a:pt x="128" y="137"/>
                  </a:lnTo>
                  <a:lnTo>
                    <a:pt x="130" y="137"/>
                  </a:lnTo>
                  <a:lnTo>
                    <a:pt x="132" y="137"/>
                  </a:lnTo>
                  <a:lnTo>
                    <a:pt x="134" y="137"/>
                  </a:lnTo>
                  <a:lnTo>
                    <a:pt x="136" y="137"/>
                  </a:lnTo>
                  <a:lnTo>
                    <a:pt x="138" y="137"/>
                  </a:lnTo>
                  <a:lnTo>
                    <a:pt x="140" y="137"/>
                  </a:lnTo>
                  <a:lnTo>
                    <a:pt x="143" y="137"/>
                  </a:lnTo>
                  <a:lnTo>
                    <a:pt x="145" y="137"/>
                  </a:lnTo>
                  <a:lnTo>
                    <a:pt x="147" y="137"/>
                  </a:lnTo>
                  <a:lnTo>
                    <a:pt x="147" y="135"/>
                  </a:lnTo>
                  <a:lnTo>
                    <a:pt x="149" y="135"/>
                  </a:lnTo>
                  <a:lnTo>
                    <a:pt x="151" y="135"/>
                  </a:lnTo>
                  <a:lnTo>
                    <a:pt x="151" y="133"/>
                  </a:lnTo>
                  <a:lnTo>
                    <a:pt x="153" y="133"/>
                  </a:lnTo>
                  <a:lnTo>
                    <a:pt x="155" y="131"/>
                  </a:lnTo>
                  <a:lnTo>
                    <a:pt x="155" y="129"/>
                  </a:lnTo>
                  <a:lnTo>
                    <a:pt x="157" y="129"/>
                  </a:lnTo>
                  <a:lnTo>
                    <a:pt x="157" y="128"/>
                  </a:lnTo>
                  <a:lnTo>
                    <a:pt x="159" y="126"/>
                  </a:lnTo>
                  <a:lnTo>
                    <a:pt x="159" y="124"/>
                  </a:lnTo>
                  <a:lnTo>
                    <a:pt x="161" y="124"/>
                  </a:lnTo>
                  <a:lnTo>
                    <a:pt x="161" y="122"/>
                  </a:lnTo>
                  <a:lnTo>
                    <a:pt x="161" y="120"/>
                  </a:lnTo>
                  <a:lnTo>
                    <a:pt x="163" y="118"/>
                  </a:lnTo>
                  <a:lnTo>
                    <a:pt x="163" y="116"/>
                  </a:lnTo>
                  <a:lnTo>
                    <a:pt x="163" y="114"/>
                  </a:lnTo>
                  <a:lnTo>
                    <a:pt x="163" y="112"/>
                  </a:lnTo>
                  <a:lnTo>
                    <a:pt x="163" y="111"/>
                  </a:lnTo>
                  <a:lnTo>
                    <a:pt x="163" y="109"/>
                  </a:lnTo>
                  <a:lnTo>
                    <a:pt x="163" y="107"/>
                  </a:lnTo>
                  <a:lnTo>
                    <a:pt x="163" y="105"/>
                  </a:lnTo>
                  <a:lnTo>
                    <a:pt x="163" y="103"/>
                  </a:lnTo>
                  <a:lnTo>
                    <a:pt x="163" y="101"/>
                  </a:lnTo>
                  <a:lnTo>
                    <a:pt x="163" y="99"/>
                  </a:lnTo>
                  <a:lnTo>
                    <a:pt x="163" y="97"/>
                  </a:lnTo>
                  <a:lnTo>
                    <a:pt x="161" y="95"/>
                  </a:lnTo>
                  <a:lnTo>
                    <a:pt x="161" y="93"/>
                  </a:lnTo>
                  <a:lnTo>
                    <a:pt x="161" y="92"/>
                  </a:lnTo>
                  <a:lnTo>
                    <a:pt x="161" y="90"/>
                  </a:lnTo>
                  <a:lnTo>
                    <a:pt x="159" y="90"/>
                  </a:lnTo>
                  <a:lnTo>
                    <a:pt x="159" y="88"/>
                  </a:lnTo>
                  <a:lnTo>
                    <a:pt x="159" y="86"/>
                  </a:lnTo>
                  <a:lnTo>
                    <a:pt x="157" y="84"/>
                  </a:lnTo>
                  <a:lnTo>
                    <a:pt x="157" y="82"/>
                  </a:lnTo>
                  <a:lnTo>
                    <a:pt x="157" y="80"/>
                  </a:lnTo>
                  <a:lnTo>
                    <a:pt x="155" y="80"/>
                  </a:lnTo>
                  <a:lnTo>
                    <a:pt x="155" y="78"/>
                  </a:lnTo>
                  <a:lnTo>
                    <a:pt x="153" y="76"/>
                  </a:lnTo>
                  <a:lnTo>
                    <a:pt x="153" y="74"/>
                  </a:lnTo>
                  <a:lnTo>
                    <a:pt x="151" y="74"/>
                  </a:lnTo>
                  <a:lnTo>
                    <a:pt x="151" y="73"/>
                  </a:lnTo>
                  <a:lnTo>
                    <a:pt x="149" y="71"/>
                  </a:lnTo>
                  <a:lnTo>
                    <a:pt x="149" y="69"/>
                  </a:lnTo>
                  <a:lnTo>
                    <a:pt x="147" y="69"/>
                  </a:lnTo>
                  <a:lnTo>
                    <a:pt x="147" y="67"/>
                  </a:lnTo>
                  <a:lnTo>
                    <a:pt x="145" y="65"/>
                  </a:lnTo>
                  <a:lnTo>
                    <a:pt x="145" y="63"/>
                  </a:lnTo>
                  <a:lnTo>
                    <a:pt x="145" y="61"/>
                  </a:lnTo>
                  <a:lnTo>
                    <a:pt x="145" y="59"/>
                  </a:lnTo>
                  <a:lnTo>
                    <a:pt x="145" y="57"/>
                  </a:lnTo>
                  <a:lnTo>
                    <a:pt x="161" y="12"/>
                  </a:lnTo>
                  <a:lnTo>
                    <a:pt x="149" y="4"/>
                  </a:lnTo>
                  <a:lnTo>
                    <a:pt x="97" y="4"/>
                  </a:lnTo>
                  <a:lnTo>
                    <a:pt x="95" y="4"/>
                  </a:lnTo>
                  <a:lnTo>
                    <a:pt x="93" y="6"/>
                  </a:lnTo>
                  <a:lnTo>
                    <a:pt x="93" y="148"/>
                  </a:lnTo>
                  <a:lnTo>
                    <a:pt x="111" y="148"/>
                  </a:lnTo>
                  <a:lnTo>
                    <a:pt x="111" y="21"/>
                  </a:lnTo>
                  <a:lnTo>
                    <a:pt x="114" y="21"/>
                  </a:lnTo>
                  <a:lnTo>
                    <a:pt x="114" y="19"/>
                  </a:lnTo>
                  <a:lnTo>
                    <a:pt x="116" y="19"/>
                  </a:lnTo>
                  <a:lnTo>
                    <a:pt x="140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charset="-120"/>
                <a:cs typeface="+mn-cs"/>
              </a:endParaRPr>
            </a:p>
          </p:txBody>
        </p:sp>
        <p:pic>
          <p:nvPicPr>
            <p:cNvPr id="35" name="Picture 50" descr="MOEA_logo3">
              <a:extLst>
                <a:ext uri="{FF2B5EF4-FFF2-40B4-BE49-F238E27FC236}">
                  <a16:creationId xmlns="" xmlns:a16="http://schemas.microsoft.com/office/drawing/2014/main" id="{FEBA0A4A-2D30-134C-844E-F4B2636BDB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60" y="154"/>
              <a:ext cx="432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" name="文字方塊 35">
            <a:extLst>
              <a:ext uri="{FF2B5EF4-FFF2-40B4-BE49-F238E27FC236}">
                <a16:creationId xmlns="" xmlns:a16="http://schemas.microsoft.com/office/drawing/2014/main" id="{4D82E9C2-46C5-413D-A983-BE61F1D9886A}"/>
              </a:ext>
            </a:extLst>
          </p:cNvPr>
          <p:cNvSpPr txBox="1"/>
          <p:nvPr/>
        </p:nvSpPr>
        <p:spPr>
          <a:xfrm>
            <a:off x="4528920" y="3470172"/>
            <a:ext cx="6313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亞洲最佳創新合作夥伴</a:t>
            </a:r>
            <a:endParaRPr lang="en-US" altLang="zh-TW" sz="28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="" xmlns:a16="http://schemas.microsoft.com/office/drawing/2014/main" id="{80BD3DA9-3F71-448D-8E08-BA8C693D8F91}"/>
              </a:ext>
            </a:extLst>
          </p:cNvPr>
          <p:cNvSpPr txBox="1"/>
          <p:nvPr/>
        </p:nvSpPr>
        <p:spPr>
          <a:xfrm>
            <a:off x="4363212" y="4296578"/>
            <a:ext cx="6599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zh-TW" altLang="en-US" sz="2000" dirty="0" smtClean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中華民國經濟部</a:t>
            </a:r>
            <a:endParaRPr kumimoji="1" lang="en-US" altLang="zh-CN" sz="20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38" name="直線接點 37">
            <a:extLst>
              <a:ext uri="{FF2B5EF4-FFF2-40B4-BE49-F238E27FC236}">
                <a16:creationId xmlns="" xmlns:a16="http://schemas.microsoft.com/office/drawing/2014/main" id="{2B3599A0-0282-4709-BBE3-7C8D0A3D725A}"/>
              </a:ext>
            </a:extLst>
          </p:cNvPr>
          <p:cNvCxnSpPr>
            <a:cxnSpLocks/>
          </p:cNvCxnSpPr>
          <p:nvPr/>
        </p:nvCxnSpPr>
        <p:spPr>
          <a:xfrm>
            <a:off x="4597403" y="4139000"/>
            <a:ext cx="61341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字方塊 38">
            <a:extLst>
              <a:ext uri="{FF2B5EF4-FFF2-40B4-BE49-F238E27FC236}">
                <a16:creationId xmlns="" xmlns:a16="http://schemas.microsoft.com/office/drawing/2014/main" id="{35975DEA-D7A0-4C49-8A21-0A8749C9C796}"/>
              </a:ext>
            </a:extLst>
          </p:cNvPr>
          <p:cNvSpPr txBox="1"/>
          <p:nvPr/>
        </p:nvSpPr>
        <p:spPr>
          <a:xfrm>
            <a:off x="4974594" y="2333875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8000" b="1" dirty="0">
                <a:solidFill>
                  <a:srgbClr val="FEFFFF"/>
                </a:solidFill>
                <a:latin typeface="Franklin Gothic Demi Cond" panose="020B0603020102020204" pitchFamily="34" charset="0"/>
                <a:ea typeface="微軟正黑體"/>
              </a:rPr>
              <a:t>臺</a:t>
            </a:r>
            <a:r>
              <a:rPr kumimoji="1" lang="zh-TW" altLang="en-US" sz="8000" b="1" dirty="0" smtClean="0">
                <a:solidFill>
                  <a:srgbClr val="FEFFFF"/>
                </a:solidFill>
                <a:latin typeface="Franklin Gothic Demi Cond" panose="020B0603020102020204" pitchFamily="34" charset="0"/>
                <a:ea typeface="微軟正黑體"/>
              </a:rPr>
              <a:t>灣</a:t>
            </a:r>
            <a:endParaRPr kumimoji="1" lang="zh-TW" altLang="en-US" sz="8000" b="1" dirty="0">
              <a:solidFill>
                <a:srgbClr val="FEFFFF"/>
              </a:solidFill>
              <a:latin typeface="Franklin Gothic Demi Cond" panose="020B0603020102020204" pitchFamily="34" charset="0"/>
              <a:ea typeface="微軟正黑體"/>
            </a:endParaRPr>
          </a:p>
        </p:txBody>
      </p:sp>
      <p:sp>
        <p:nvSpPr>
          <p:cNvPr id="40" name="投影片編號版面配置區 4">
            <a:extLst>
              <a:ext uri="{FF2B5EF4-FFF2-40B4-BE49-F238E27FC236}">
                <a16:creationId xmlns="" xmlns:a16="http://schemas.microsoft.com/office/drawing/2014/main" id="{BC85BD41-8338-4302-A8BB-685B182AC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6367" y="6342100"/>
            <a:ext cx="3042684" cy="404987"/>
          </a:xfrm>
        </p:spPr>
        <p:txBody>
          <a:bodyPr/>
          <a:lstStyle/>
          <a:p>
            <a:fld id="{788934E2-14F7-2741-8121-EF4D3CDCCBE3}" type="slidenum">
              <a:rPr lang="zh-TW" altLang="en-US" smtClean="0">
                <a:solidFill>
                  <a:srgbClr val="000000">
                    <a:tint val="75000"/>
                  </a:srgbClr>
                </a:solidFill>
              </a:rPr>
              <a:pPr/>
              <a:t>1</a:t>
            </a:fld>
            <a:endParaRPr lang="zh-TW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25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08" y="3573749"/>
            <a:ext cx="2063102" cy="1270271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249" y="3923834"/>
            <a:ext cx="543733" cy="576264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440267" y="1340772"/>
            <a:ext cx="3465687" cy="608181"/>
          </a:xfrm>
          <a:prstGeom prst="rect">
            <a:avLst/>
          </a:prstGeom>
          <a:solidFill>
            <a:srgbClr val="549DA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40267" y="1996641"/>
            <a:ext cx="3465687" cy="579152"/>
          </a:xfrm>
          <a:prstGeom prst="rect">
            <a:avLst/>
          </a:prstGeom>
          <a:solidFill>
            <a:srgbClr val="549DA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40267" y="3286099"/>
            <a:ext cx="3465687" cy="855609"/>
          </a:xfrm>
          <a:prstGeom prst="rect">
            <a:avLst/>
          </a:prstGeom>
          <a:solidFill>
            <a:srgbClr val="549DA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40267" y="2634471"/>
            <a:ext cx="3465687" cy="596349"/>
          </a:xfrm>
          <a:prstGeom prst="rect">
            <a:avLst/>
          </a:prstGeom>
          <a:solidFill>
            <a:srgbClr val="549DA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440267" y="1345003"/>
            <a:ext cx="34656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歐盟</a:t>
            </a:r>
            <a:r>
              <a:rPr lang="en-US" altLang="zh-TW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en-US" altLang="zh-TW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EUIPO</a:t>
            </a:r>
            <a:r>
              <a:rPr lang="zh-TW" altLang="en-US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歐盟智慧財產局</a:t>
            </a:r>
            <a:r>
              <a:rPr lang="en-US" altLang="zh-TW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zh-TW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智慧財產權雙邊合作瞭解備忘錄</a:t>
            </a:r>
          </a:p>
        </p:txBody>
      </p:sp>
      <p:sp>
        <p:nvSpPr>
          <p:cNvPr id="48" name="文字方塊 47"/>
          <p:cNvSpPr txBox="1"/>
          <p:nvPr/>
        </p:nvSpPr>
        <p:spPr>
          <a:xfrm>
            <a:off x="440269" y="1960242"/>
            <a:ext cx="34452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西班牙</a:t>
            </a:r>
            <a:r>
              <a:rPr lang="en-US" altLang="zh-TW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(SPTO</a:t>
            </a:r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西班牙</a:t>
            </a:r>
            <a:r>
              <a:rPr lang="zh-TW" altLang="en-US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專利商標局</a:t>
            </a:r>
            <a:r>
              <a:rPr lang="en-US" altLang="zh-TW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zh-TW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專利審查高速公路</a:t>
            </a:r>
            <a:r>
              <a:rPr lang="en-US" altLang="zh-TW" sz="16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(PPH)</a:t>
            </a:r>
            <a:endParaRPr lang="en-US" altLang="zh-TW" sz="16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440267" y="2586785"/>
            <a:ext cx="34656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波蘭</a:t>
            </a:r>
            <a:r>
              <a:rPr lang="en-US" altLang="zh-TW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(PPO</a:t>
            </a:r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波蘭專利局</a:t>
            </a:r>
            <a:r>
              <a:rPr lang="en-US" altLang="zh-TW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zh-TW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專利審查高速公路</a:t>
            </a:r>
            <a:r>
              <a:rPr lang="en-US" altLang="zh-TW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(PPH)</a:t>
            </a:r>
          </a:p>
        </p:txBody>
      </p:sp>
      <p:sp>
        <p:nvSpPr>
          <p:cNvPr id="50" name="文字方塊 49"/>
          <p:cNvSpPr txBox="1"/>
          <p:nvPr/>
        </p:nvSpPr>
        <p:spPr>
          <a:xfrm>
            <a:off x="430064" y="3324941"/>
            <a:ext cx="34656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英國</a:t>
            </a:r>
            <a:r>
              <a:rPr lang="en-US" altLang="zh-TW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(UKIPO</a:t>
            </a:r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英國</a:t>
            </a:r>
            <a:r>
              <a:rPr lang="zh-TW" altLang="en-US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智慧財產權局</a:t>
            </a:r>
            <a:r>
              <a:rPr lang="en-US" altLang="zh-TW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zh-TW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專利程序上生物材料寄存相互合作</a:t>
            </a:r>
          </a:p>
        </p:txBody>
      </p:sp>
      <p:sp>
        <p:nvSpPr>
          <p:cNvPr id="51" name="矩形 50"/>
          <p:cNvSpPr/>
          <p:nvPr/>
        </p:nvSpPr>
        <p:spPr>
          <a:xfrm>
            <a:off x="469279" y="4221088"/>
            <a:ext cx="3465687" cy="1354718"/>
          </a:xfrm>
          <a:prstGeom prst="rect">
            <a:avLst/>
          </a:prstGeom>
          <a:solidFill>
            <a:srgbClr val="73AFB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469279" y="4180550"/>
            <a:ext cx="3465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持續與歐盟和其他歐洲國家進行交流</a:t>
            </a:r>
            <a:endParaRPr lang="en-US" altLang="zh-TW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視訊會議</a:t>
            </a:r>
            <a:endParaRPr lang="en-US" altLang="zh-TW" sz="1600" dirty="0" smtClean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工作小組</a:t>
            </a:r>
            <a:endParaRPr lang="en-US" altLang="zh-TW" sz="16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人員訪問</a:t>
            </a:r>
            <a:endParaRPr lang="zh-TW" altLang="en-US" sz="16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066955" y="1124744"/>
            <a:ext cx="4693222" cy="1038848"/>
          </a:xfrm>
          <a:prstGeom prst="rect">
            <a:avLst/>
          </a:prstGeom>
          <a:solidFill>
            <a:srgbClr val="517FA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4032690" y="1096868"/>
            <a:ext cx="4721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韓國</a:t>
            </a:r>
            <a:r>
              <a:rPr lang="en-US" altLang="zh-TW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en-US" altLang="zh-TW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KIPO</a:t>
            </a:r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大韓民國專利廳</a:t>
            </a:r>
            <a:r>
              <a:rPr lang="en-US" altLang="zh-TW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zh-TW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智財權審判官意見交換</a:t>
            </a:r>
            <a:endParaRPr lang="en-US" altLang="zh-TW" sz="1600" dirty="0" smtClean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專利審查高速公路</a:t>
            </a:r>
            <a:r>
              <a:rPr lang="en-US" altLang="zh-TW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(PPH)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專利優先權證明文件電子交換</a:t>
            </a:r>
            <a:r>
              <a:rPr lang="en-US" altLang="zh-TW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(PDX)</a:t>
            </a:r>
          </a:p>
        </p:txBody>
      </p:sp>
      <p:sp>
        <p:nvSpPr>
          <p:cNvPr id="55" name="矩形 54"/>
          <p:cNvSpPr/>
          <p:nvPr/>
        </p:nvSpPr>
        <p:spPr>
          <a:xfrm>
            <a:off x="4072600" y="2247577"/>
            <a:ext cx="4693222" cy="946840"/>
          </a:xfrm>
          <a:prstGeom prst="rect">
            <a:avLst/>
          </a:prstGeom>
          <a:solidFill>
            <a:srgbClr val="517FA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4043979" y="2248998"/>
            <a:ext cx="4716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中國大陸</a:t>
            </a:r>
            <a:r>
              <a:rPr lang="en-US" altLang="zh-TW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(SIPO</a:t>
            </a:r>
            <a:r>
              <a:rPr lang="zh-TW" altLang="en-US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中國</a:t>
            </a:r>
            <a:r>
              <a:rPr lang="zh-CN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國家</a:t>
            </a:r>
            <a:r>
              <a:rPr lang="zh-CN" altLang="en-US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智慧財產權局</a:t>
            </a:r>
            <a:r>
              <a:rPr lang="en-US" altLang="zh-TW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zh-TW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兩岸持續透過工作小組協調制度</a:t>
            </a:r>
            <a:endParaRPr lang="en-US" altLang="zh-TW" sz="1600" dirty="0" smtClean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智財權及商標審判官意見交換</a:t>
            </a:r>
            <a:endParaRPr lang="en-US" altLang="zh-TW" sz="16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8952094" y="1070715"/>
            <a:ext cx="2905991" cy="2045563"/>
          </a:xfrm>
          <a:prstGeom prst="rect">
            <a:avLst/>
          </a:prstGeom>
          <a:solidFill>
            <a:srgbClr val="D0767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8" name="文字方塊 57"/>
          <p:cNvSpPr txBox="1"/>
          <p:nvPr/>
        </p:nvSpPr>
        <p:spPr>
          <a:xfrm>
            <a:off x="8901688" y="1070714"/>
            <a:ext cx="28387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日本</a:t>
            </a:r>
            <a:r>
              <a:rPr lang="en-US" altLang="zh-TW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(JPO</a:t>
            </a:r>
            <a:r>
              <a:rPr lang="zh-TW" altLang="en-US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日本特許廳</a:t>
            </a:r>
            <a:r>
              <a:rPr lang="en-US" altLang="zh-TW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智財權及商標</a:t>
            </a:r>
            <a:r>
              <a:rPr lang="zh-TW" altLang="en-US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審查</a:t>
            </a:r>
            <a:r>
              <a:rPr lang="en-US" altLang="zh-TW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TW" altLang="en-US" sz="16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審判人員意見</a:t>
            </a:r>
            <a:r>
              <a:rPr lang="zh-TW" altLang="en-US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交換</a:t>
            </a:r>
            <a:endParaRPr lang="en-US" altLang="zh-TW" sz="1600" dirty="0" smtClean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專利</a:t>
            </a:r>
            <a:r>
              <a:rPr lang="zh-TW" altLang="en-US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審查高速公路</a:t>
            </a:r>
            <a:r>
              <a:rPr lang="en-US" altLang="zh-TW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(PPH)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專利優先權證明文件電子</a:t>
            </a:r>
            <a:r>
              <a:rPr lang="zh-TW" altLang="en-US" sz="16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交換</a:t>
            </a:r>
            <a:r>
              <a:rPr lang="en-US" altLang="zh-TW" sz="16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(PDX)</a:t>
            </a:r>
            <a:endParaRPr lang="en-US" altLang="zh-TW" sz="16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專利程序上生物材料寄存相互合作</a:t>
            </a:r>
          </a:p>
        </p:txBody>
      </p:sp>
      <p:sp>
        <p:nvSpPr>
          <p:cNvPr id="59" name="矩形 58"/>
          <p:cNvSpPr/>
          <p:nvPr/>
        </p:nvSpPr>
        <p:spPr>
          <a:xfrm>
            <a:off x="8952092" y="3171559"/>
            <a:ext cx="2914455" cy="966159"/>
          </a:xfrm>
          <a:prstGeom prst="rect">
            <a:avLst/>
          </a:prstGeom>
          <a:solidFill>
            <a:srgbClr val="EA6124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zh-TW" altLang="en-US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加拿大</a:t>
            </a:r>
            <a:r>
              <a:rPr lang="en-US" altLang="zh-TW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(CIPO</a:t>
            </a:r>
            <a:r>
              <a:rPr lang="zh-TW" altLang="en-US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加拿大智慧財產權辦公室</a:t>
            </a:r>
            <a:r>
              <a:rPr lang="en-US" altLang="zh-TW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專利審查高速公路</a:t>
            </a:r>
            <a:r>
              <a:rPr lang="en-US" altLang="zh-TW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(PPH)</a:t>
            </a:r>
          </a:p>
        </p:txBody>
      </p:sp>
      <p:sp>
        <p:nvSpPr>
          <p:cNvPr id="60" name="矩形 59"/>
          <p:cNvSpPr/>
          <p:nvPr/>
        </p:nvSpPr>
        <p:spPr>
          <a:xfrm>
            <a:off x="8597364" y="4208854"/>
            <a:ext cx="3269186" cy="691158"/>
          </a:xfrm>
          <a:prstGeom prst="rect">
            <a:avLst/>
          </a:prstGeom>
          <a:solidFill>
            <a:srgbClr val="EA6124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8597364" y="4234029"/>
            <a:ext cx="32550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美國</a:t>
            </a:r>
            <a:r>
              <a:rPr lang="en-US" altLang="zh-TW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(USPTO</a:t>
            </a:r>
            <a:r>
              <a:rPr lang="zh-TW" altLang="en-US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美國專利商標局</a:t>
            </a:r>
            <a:r>
              <a:rPr lang="en-US" altLang="zh-TW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智財權及商標審判官意見</a:t>
            </a:r>
            <a:r>
              <a:rPr lang="zh-TW" altLang="en-US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交換</a:t>
            </a:r>
            <a:endParaRPr lang="en-US" altLang="zh-TW" sz="16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9194800" y="5001184"/>
            <a:ext cx="2657635" cy="555082"/>
          </a:xfrm>
          <a:prstGeom prst="rect">
            <a:avLst/>
          </a:prstGeom>
          <a:solidFill>
            <a:srgbClr val="EA6124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9151755" y="4971153"/>
            <a:ext cx="27796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區域組織</a:t>
            </a:r>
            <a:endParaRPr lang="en-US" altLang="zh-TW" b="1" dirty="0" smtClean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16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WTO/TRIPS</a:t>
            </a:r>
            <a:r>
              <a:rPr lang="en-US" altLang="zh-TW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, </a:t>
            </a:r>
            <a:r>
              <a:rPr lang="en-US" altLang="zh-TW" sz="16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APEC/IPEG</a:t>
            </a:r>
            <a:endParaRPr lang="en-US" altLang="zh-TW" sz="16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1967275" y="5840143"/>
            <a:ext cx="3973689" cy="790222"/>
          </a:xfrm>
          <a:prstGeom prst="rect">
            <a:avLst/>
          </a:prstGeom>
          <a:solidFill>
            <a:srgbClr val="FABD2B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2010166" y="5935145"/>
            <a:ext cx="39577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菲律賓</a:t>
            </a:r>
            <a:r>
              <a:rPr lang="en-US" altLang="zh-TW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(IPOPHL</a:t>
            </a:r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菲律賓智慧局</a:t>
            </a:r>
            <a:r>
              <a:rPr lang="en-US" altLang="zh-TW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zh-TW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智慧財產權</a:t>
            </a:r>
            <a:r>
              <a:rPr lang="zh-TW" altLang="en-US" sz="16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審判人員意見交換</a:t>
            </a:r>
            <a:endParaRPr lang="en-US" altLang="zh-TW" sz="16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6337177" y="5840143"/>
            <a:ext cx="4798589" cy="790222"/>
          </a:xfrm>
          <a:prstGeom prst="rect">
            <a:avLst/>
          </a:prstGeom>
          <a:solidFill>
            <a:srgbClr val="FABD2B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7" name="文字方塊 66"/>
          <p:cNvSpPr txBox="1"/>
          <p:nvPr/>
        </p:nvSpPr>
        <p:spPr>
          <a:xfrm>
            <a:off x="6378425" y="5891594"/>
            <a:ext cx="473368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印</a:t>
            </a:r>
            <a:r>
              <a:rPr lang="zh-TW" altLang="en-US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度</a:t>
            </a:r>
            <a:r>
              <a:rPr lang="en-US" altLang="zh-TW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(CGPDT</a:t>
            </a:r>
            <a:r>
              <a:rPr lang="zh-TW" altLang="en-US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印度專利設計和商標管理總局</a:t>
            </a:r>
            <a:r>
              <a:rPr lang="en-US" altLang="zh-TW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zh-TW" altLang="en-US" sz="16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智慧財產權審判人員意見交換</a:t>
            </a:r>
            <a:endParaRPr lang="en-US" altLang="zh-TW" sz="16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3998087" y="5215366"/>
            <a:ext cx="5060336" cy="283673"/>
          </a:xfrm>
          <a:prstGeom prst="rect">
            <a:avLst/>
          </a:prstGeom>
          <a:solidFill>
            <a:srgbClr val="38373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9" name="文字方塊 68"/>
          <p:cNvSpPr txBox="1"/>
          <p:nvPr/>
        </p:nvSpPr>
        <p:spPr>
          <a:xfrm>
            <a:off x="3949005" y="5175222"/>
            <a:ext cx="51094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7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與新南向國家</a:t>
            </a:r>
            <a:r>
              <a:rPr lang="zh-TW" altLang="en-US" sz="17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的智慧財產權合作</a:t>
            </a:r>
            <a:endParaRPr lang="en-US" altLang="zh-TW" sz="17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70" name="直線單箭頭接點 69"/>
          <p:cNvCxnSpPr/>
          <p:nvPr/>
        </p:nvCxnSpPr>
        <p:spPr>
          <a:xfrm flipH="1">
            <a:off x="5236031" y="3573741"/>
            <a:ext cx="9477" cy="15434"/>
          </a:xfrm>
          <a:prstGeom prst="straightConnector1">
            <a:avLst/>
          </a:prstGeom>
          <a:noFill/>
          <a:ln w="6350" cap="flat" cmpd="sng" algn="ctr">
            <a:solidFill>
              <a:srgbClr val="EA612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1" name="直線單箭頭接點 70"/>
          <p:cNvCxnSpPr/>
          <p:nvPr/>
        </p:nvCxnSpPr>
        <p:spPr>
          <a:xfrm flipV="1">
            <a:off x="6312309" y="3250746"/>
            <a:ext cx="62509" cy="652085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2" name="直線單箭頭接點 71"/>
          <p:cNvCxnSpPr/>
          <p:nvPr/>
        </p:nvCxnSpPr>
        <p:spPr>
          <a:xfrm flipH="1" flipV="1">
            <a:off x="4162855" y="3394289"/>
            <a:ext cx="1812755" cy="576945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3" name="直線單箭頭接點 72"/>
          <p:cNvCxnSpPr/>
          <p:nvPr/>
        </p:nvCxnSpPr>
        <p:spPr>
          <a:xfrm flipH="1" flipV="1">
            <a:off x="4016469" y="4027165"/>
            <a:ext cx="1924491" cy="222498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4" name="直線單箭頭接點 73"/>
          <p:cNvCxnSpPr/>
          <p:nvPr/>
        </p:nvCxnSpPr>
        <p:spPr>
          <a:xfrm flipH="1">
            <a:off x="4095199" y="4392734"/>
            <a:ext cx="1821142" cy="578272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5" name="直線單箭頭接點 74"/>
          <p:cNvCxnSpPr/>
          <p:nvPr/>
        </p:nvCxnSpPr>
        <p:spPr>
          <a:xfrm flipV="1">
            <a:off x="6496748" y="3145595"/>
            <a:ext cx="2401451" cy="757228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6" name="直線單箭頭接點 75"/>
          <p:cNvCxnSpPr/>
          <p:nvPr/>
        </p:nvCxnSpPr>
        <p:spPr>
          <a:xfrm>
            <a:off x="6493263" y="4093760"/>
            <a:ext cx="2010769" cy="350017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7" name="直線單箭頭接點 76"/>
          <p:cNvCxnSpPr/>
          <p:nvPr/>
        </p:nvCxnSpPr>
        <p:spPr>
          <a:xfrm>
            <a:off x="6402079" y="4498146"/>
            <a:ext cx="11488" cy="590985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8" name="直線單箭頭接點 77"/>
          <p:cNvCxnSpPr/>
          <p:nvPr/>
        </p:nvCxnSpPr>
        <p:spPr>
          <a:xfrm>
            <a:off x="6520288" y="4306682"/>
            <a:ext cx="1983742" cy="793872"/>
          </a:xfrm>
          <a:prstGeom prst="straightConnector1">
            <a:avLst/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9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1" name="標題 2"/>
          <p:cNvSpPr txBox="1">
            <a:spLocks/>
          </p:cNvSpPr>
          <p:nvPr/>
        </p:nvSpPr>
        <p:spPr>
          <a:xfrm>
            <a:off x="127635" y="279155"/>
            <a:ext cx="12062780" cy="62956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為什麼選擇臺灣</a:t>
            </a:r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完善的智慧財產權保護</a:t>
            </a:r>
          </a:p>
        </p:txBody>
      </p:sp>
    </p:spTree>
    <p:extLst>
      <p:ext uri="{BB962C8B-B14F-4D97-AF65-F5344CB8AC3E}">
        <p14:creationId xmlns:p14="http://schemas.microsoft.com/office/powerpoint/2010/main" val="326655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手繪多邊形 24">
            <a:extLst>
              <a:ext uri="{FF2B5EF4-FFF2-40B4-BE49-F238E27FC236}">
                <a16:creationId xmlns="" xmlns:a16="http://schemas.microsoft.com/office/drawing/2014/main" id="{BF1F91AC-A134-4DFE-82C9-7C2BEB564239}"/>
              </a:ext>
            </a:extLst>
          </p:cNvPr>
          <p:cNvSpPr/>
          <p:nvPr/>
        </p:nvSpPr>
        <p:spPr>
          <a:xfrm rot="14422787">
            <a:off x="2213911" y="4494440"/>
            <a:ext cx="2099075" cy="1593485"/>
          </a:xfrm>
          <a:custGeom>
            <a:avLst/>
            <a:gdLst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278 h 779423"/>
              <a:gd name="connsiteX1" fmla="*/ 1032510 w 1032510"/>
              <a:gd name="connsiteY1" fmla="*/ 301268 h 779423"/>
              <a:gd name="connsiteX2" fmla="*/ 878205 w 1032510"/>
              <a:gd name="connsiteY2" fmla="*/ 602258 h 779423"/>
              <a:gd name="connsiteX3" fmla="*/ 508635 w 1032510"/>
              <a:gd name="connsiteY3" fmla="*/ 779423 h 779423"/>
              <a:gd name="connsiteX4" fmla="*/ 331470 w 1032510"/>
              <a:gd name="connsiteY4" fmla="*/ 484148 h 779423"/>
              <a:gd name="connsiteX5" fmla="*/ 0 w 1032510"/>
              <a:gd name="connsiteY5" fmla="*/ 470813 h 779423"/>
              <a:gd name="connsiteX6" fmla="*/ 874395 w 1032510"/>
              <a:gd name="connsiteY6" fmla="*/ 278 h 779423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68680 w 1026795"/>
              <a:gd name="connsiteY0" fmla="*/ 333 h 779478"/>
              <a:gd name="connsiteX1" fmla="*/ 1026795 w 1026795"/>
              <a:gd name="connsiteY1" fmla="*/ 301323 h 779478"/>
              <a:gd name="connsiteX2" fmla="*/ 872490 w 1026795"/>
              <a:gd name="connsiteY2" fmla="*/ 602313 h 779478"/>
              <a:gd name="connsiteX3" fmla="*/ 502920 w 1026795"/>
              <a:gd name="connsiteY3" fmla="*/ 779478 h 779478"/>
              <a:gd name="connsiteX4" fmla="*/ 325755 w 1026795"/>
              <a:gd name="connsiteY4" fmla="*/ 484203 h 779478"/>
              <a:gd name="connsiteX5" fmla="*/ 0 w 1026795"/>
              <a:gd name="connsiteY5" fmla="*/ 478488 h 779478"/>
              <a:gd name="connsiteX6" fmla="*/ 868680 w 1026795"/>
              <a:gd name="connsiteY6" fmla="*/ 333 h 779478"/>
              <a:gd name="connsiteX0" fmla="*/ 868680 w 1026795"/>
              <a:gd name="connsiteY0" fmla="*/ 333 h 779478"/>
              <a:gd name="connsiteX1" fmla="*/ 1026795 w 1026795"/>
              <a:gd name="connsiteY1" fmla="*/ 301323 h 779478"/>
              <a:gd name="connsiteX2" fmla="*/ 872490 w 1026795"/>
              <a:gd name="connsiteY2" fmla="*/ 602313 h 779478"/>
              <a:gd name="connsiteX3" fmla="*/ 502920 w 1026795"/>
              <a:gd name="connsiteY3" fmla="*/ 779478 h 779478"/>
              <a:gd name="connsiteX4" fmla="*/ 325755 w 1026795"/>
              <a:gd name="connsiteY4" fmla="*/ 484203 h 779478"/>
              <a:gd name="connsiteX5" fmla="*/ 0 w 1026795"/>
              <a:gd name="connsiteY5" fmla="*/ 478488 h 779478"/>
              <a:gd name="connsiteX6" fmla="*/ 868680 w 1026795"/>
              <a:gd name="connsiteY6" fmla="*/ 333 h 77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6795" h="779478">
                <a:moveTo>
                  <a:pt x="868680" y="333"/>
                </a:moveTo>
                <a:lnTo>
                  <a:pt x="1026795" y="301323"/>
                </a:lnTo>
                <a:lnTo>
                  <a:pt x="872490" y="602313"/>
                </a:lnTo>
                <a:cubicBezTo>
                  <a:pt x="667385" y="615648"/>
                  <a:pt x="576580" y="697563"/>
                  <a:pt x="502920" y="779478"/>
                </a:cubicBezTo>
                <a:lnTo>
                  <a:pt x="325755" y="484203"/>
                </a:lnTo>
                <a:lnTo>
                  <a:pt x="0" y="478488"/>
                </a:lnTo>
                <a:cubicBezTo>
                  <a:pt x="133350" y="243538"/>
                  <a:pt x="501015" y="-10462"/>
                  <a:pt x="868680" y="333"/>
                </a:cubicBez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0" name="橢圓 59">
            <a:extLst>
              <a:ext uri="{FF2B5EF4-FFF2-40B4-BE49-F238E27FC236}">
                <a16:creationId xmlns="" xmlns:a16="http://schemas.microsoft.com/office/drawing/2014/main" id="{243B0E1F-E4A0-41B7-AAB4-839DBF0E67BB}"/>
              </a:ext>
            </a:extLst>
          </p:cNvPr>
          <p:cNvSpPr/>
          <p:nvPr/>
        </p:nvSpPr>
        <p:spPr>
          <a:xfrm>
            <a:off x="2662021" y="4589864"/>
            <a:ext cx="720000" cy="720000"/>
          </a:xfrm>
          <a:prstGeom prst="ellipse">
            <a:avLst/>
          </a:prstGeom>
          <a:solidFill>
            <a:srgbClr val="FE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2" name="手繪多邊形 20">
            <a:extLst>
              <a:ext uri="{FF2B5EF4-FFF2-40B4-BE49-F238E27FC236}">
                <a16:creationId xmlns="" xmlns:a16="http://schemas.microsoft.com/office/drawing/2014/main" id="{65241D1C-37CD-45E0-A683-B7EA8FD53233}"/>
              </a:ext>
            </a:extLst>
          </p:cNvPr>
          <p:cNvSpPr/>
          <p:nvPr/>
        </p:nvSpPr>
        <p:spPr>
          <a:xfrm>
            <a:off x="2300192" y="1779628"/>
            <a:ext cx="2099075" cy="1593486"/>
          </a:xfrm>
          <a:custGeom>
            <a:avLst/>
            <a:gdLst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278 h 779423"/>
              <a:gd name="connsiteX1" fmla="*/ 1032510 w 1032510"/>
              <a:gd name="connsiteY1" fmla="*/ 301268 h 779423"/>
              <a:gd name="connsiteX2" fmla="*/ 878205 w 1032510"/>
              <a:gd name="connsiteY2" fmla="*/ 602258 h 779423"/>
              <a:gd name="connsiteX3" fmla="*/ 508635 w 1032510"/>
              <a:gd name="connsiteY3" fmla="*/ 779423 h 779423"/>
              <a:gd name="connsiteX4" fmla="*/ 331470 w 1032510"/>
              <a:gd name="connsiteY4" fmla="*/ 484148 h 779423"/>
              <a:gd name="connsiteX5" fmla="*/ 0 w 1032510"/>
              <a:gd name="connsiteY5" fmla="*/ 470813 h 779423"/>
              <a:gd name="connsiteX6" fmla="*/ 874395 w 1032510"/>
              <a:gd name="connsiteY6" fmla="*/ 278 h 779423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68680 w 1026795"/>
              <a:gd name="connsiteY0" fmla="*/ 333 h 779478"/>
              <a:gd name="connsiteX1" fmla="*/ 1026795 w 1026795"/>
              <a:gd name="connsiteY1" fmla="*/ 301323 h 779478"/>
              <a:gd name="connsiteX2" fmla="*/ 872490 w 1026795"/>
              <a:gd name="connsiteY2" fmla="*/ 602313 h 779478"/>
              <a:gd name="connsiteX3" fmla="*/ 502920 w 1026795"/>
              <a:gd name="connsiteY3" fmla="*/ 779478 h 779478"/>
              <a:gd name="connsiteX4" fmla="*/ 325755 w 1026795"/>
              <a:gd name="connsiteY4" fmla="*/ 484203 h 779478"/>
              <a:gd name="connsiteX5" fmla="*/ 0 w 1026795"/>
              <a:gd name="connsiteY5" fmla="*/ 478488 h 779478"/>
              <a:gd name="connsiteX6" fmla="*/ 868680 w 1026795"/>
              <a:gd name="connsiteY6" fmla="*/ 333 h 779478"/>
              <a:gd name="connsiteX0" fmla="*/ 868680 w 1026795"/>
              <a:gd name="connsiteY0" fmla="*/ 333 h 779478"/>
              <a:gd name="connsiteX1" fmla="*/ 1026795 w 1026795"/>
              <a:gd name="connsiteY1" fmla="*/ 301323 h 779478"/>
              <a:gd name="connsiteX2" fmla="*/ 872490 w 1026795"/>
              <a:gd name="connsiteY2" fmla="*/ 602313 h 779478"/>
              <a:gd name="connsiteX3" fmla="*/ 502920 w 1026795"/>
              <a:gd name="connsiteY3" fmla="*/ 779478 h 779478"/>
              <a:gd name="connsiteX4" fmla="*/ 325755 w 1026795"/>
              <a:gd name="connsiteY4" fmla="*/ 484203 h 779478"/>
              <a:gd name="connsiteX5" fmla="*/ 0 w 1026795"/>
              <a:gd name="connsiteY5" fmla="*/ 478488 h 779478"/>
              <a:gd name="connsiteX6" fmla="*/ 868680 w 1026795"/>
              <a:gd name="connsiteY6" fmla="*/ 333 h 77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6795" h="779478">
                <a:moveTo>
                  <a:pt x="868680" y="333"/>
                </a:moveTo>
                <a:lnTo>
                  <a:pt x="1026795" y="301323"/>
                </a:lnTo>
                <a:lnTo>
                  <a:pt x="872490" y="602313"/>
                </a:lnTo>
                <a:cubicBezTo>
                  <a:pt x="667385" y="615648"/>
                  <a:pt x="576580" y="697563"/>
                  <a:pt x="502920" y="779478"/>
                </a:cubicBezTo>
                <a:lnTo>
                  <a:pt x="325755" y="484203"/>
                </a:lnTo>
                <a:lnTo>
                  <a:pt x="0" y="478488"/>
                </a:lnTo>
                <a:cubicBezTo>
                  <a:pt x="133350" y="243538"/>
                  <a:pt x="501015" y="-10462"/>
                  <a:pt x="868680" y="333"/>
                </a:cubicBezTo>
                <a:close/>
              </a:path>
            </a:pathLst>
          </a:cu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3" name="手繪多邊形 21">
            <a:extLst>
              <a:ext uri="{FF2B5EF4-FFF2-40B4-BE49-F238E27FC236}">
                <a16:creationId xmlns="" xmlns:a16="http://schemas.microsoft.com/office/drawing/2014/main" id="{FA941B04-F17D-4C35-A56C-4A432D4FB7CC}"/>
              </a:ext>
            </a:extLst>
          </p:cNvPr>
          <p:cNvSpPr/>
          <p:nvPr/>
        </p:nvSpPr>
        <p:spPr>
          <a:xfrm rot="3620574">
            <a:off x="3853755" y="1833871"/>
            <a:ext cx="2099075" cy="1593485"/>
          </a:xfrm>
          <a:custGeom>
            <a:avLst/>
            <a:gdLst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278 h 779423"/>
              <a:gd name="connsiteX1" fmla="*/ 1032510 w 1032510"/>
              <a:gd name="connsiteY1" fmla="*/ 301268 h 779423"/>
              <a:gd name="connsiteX2" fmla="*/ 878205 w 1032510"/>
              <a:gd name="connsiteY2" fmla="*/ 602258 h 779423"/>
              <a:gd name="connsiteX3" fmla="*/ 508635 w 1032510"/>
              <a:gd name="connsiteY3" fmla="*/ 779423 h 779423"/>
              <a:gd name="connsiteX4" fmla="*/ 331470 w 1032510"/>
              <a:gd name="connsiteY4" fmla="*/ 484148 h 779423"/>
              <a:gd name="connsiteX5" fmla="*/ 0 w 1032510"/>
              <a:gd name="connsiteY5" fmla="*/ 470813 h 779423"/>
              <a:gd name="connsiteX6" fmla="*/ 874395 w 1032510"/>
              <a:gd name="connsiteY6" fmla="*/ 278 h 779423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68680 w 1026795"/>
              <a:gd name="connsiteY0" fmla="*/ 333 h 779478"/>
              <a:gd name="connsiteX1" fmla="*/ 1026795 w 1026795"/>
              <a:gd name="connsiteY1" fmla="*/ 301323 h 779478"/>
              <a:gd name="connsiteX2" fmla="*/ 872490 w 1026795"/>
              <a:gd name="connsiteY2" fmla="*/ 602313 h 779478"/>
              <a:gd name="connsiteX3" fmla="*/ 502920 w 1026795"/>
              <a:gd name="connsiteY3" fmla="*/ 779478 h 779478"/>
              <a:gd name="connsiteX4" fmla="*/ 325755 w 1026795"/>
              <a:gd name="connsiteY4" fmla="*/ 484203 h 779478"/>
              <a:gd name="connsiteX5" fmla="*/ 0 w 1026795"/>
              <a:gd name="connsiteY5" fmla="*/ 478488 h 779478"/>
              <a:gd name="connsiteX6" fmla="*/ 868680 w 1026795"/>
              <a:gd name="connsiteY6" fmla="*/ 333 h 779478"/>
              <a:gd name="connsiteX0" fmla="*/ 868680 w 1026795"/>
              <a:gd name="connsiteY0" fmla="*/ 333 h 779478"/>
              <a:gd name="connsiteX1" fmla="*/ 1026795 w 1026795"/>
              <a:gd name="connsiteY1" fmla="*/ 301323 h 779478"/>
              <a:gd name="connsiteX2" fmla="*/ 872490 w 1026795"/>
              <a:gd name="connsiteY2" fmla="*/ 602313 h 779478"/>
              <a:gd name="connsiteX3" fmla="*/ 502920 w 1026795"/>
              <a:gd name="connsiteY3" fmla="*/ 779478 h 779478"/>
              <a:gd name="connsiteX4" fmla="*/ 325755 w 1026795"/>
              <a:gd name="connsiteY4" fmla="*/ 484203 h 779478"/>
              <a:gd name="connsiteX5" fmla="*/ 0 w 1026795"/>
              <a:gd name="connsiteY5" fmla="*/ 478488 h 779478"/>
              <a:gd name="connsiteX6" fmla="*/ 868680 w 1026795"/>
              <a:gd name="connsiteY6" fmla="*/ 333 h 77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6795" h="779478">
                <a:moveTo>
                  <a:pt x="868680" y="333"/>
                </a:moveTo>
                <a:lnTo>
                  <a:pt x="1026795" y="301323"/>
                </a:lnTo>
                <a:lnTo>
                  <a:pt x="872490" y="602313"/>
                </a:lnTo>
                <a:cubicBezTo>
                  <a:pt x="667385" y="615648"/>
                  <a:pt x="576580" y="697563"/>
                  <a:pt x="502920" y="779478"/>
                </a:cubicBezTo>
                <a:lnTo>
                  <a:pt x="325755" y="484203"/>
                </a:lnTo>
                <a:lnTo>
                  <a:pt x="0" y="478488"/>
                </a:lnTo>
                <a:cubicBezTo>
                  <a:pt x="133350" y="243538"/>
                  <a:pt x="501015" y="-10462"/>
                  <a:pt x="868680" y="333"/>
                </a:cubicBezTo>
                <a:close/>
              </a:path>
            </a:pathLst>
          </a:custGeom>
          <a:solidFill>
            <a:srgbClr val="FABD2B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4" name="手繪多邊形 23">
            <a:extLst>
              <a:ext uri="{FF2B5EF4-FFF2-40B4-BE49-F238E27FC236}">
                <a16:creationId xmlns="" xmlns:a16="http://schemas.microsoft.com/office/drawing/2014/main" id="{F2BE11E4-17BD-4485-870D-F9E22D777AD8}"/>
              </a:ext>
            </a:extLst>
          </p:cNvPr>
          <p:cNvSpPr/>
          <p:nvPr/>
        </p:nvSpPr>
        <p:spPr>
          <a:xfrm rot="18041253">
            <a:off x="1480285" y="3112287"/>
            <a:ext cx="2099075" cy="1593485"/>
          </a:xfrm>
          <a:custGeom>
            <a:avLst/>
            <a:gdLst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278 h 779423"/>
              <a:gd name="connsiteX1" fmla="*/ 1032510 w 1032510"/>
              <a:gd name="connsiteY1" fmla="*/ 301268 h 779423"/>
              <a:gd name="connsiteX2" fmla="*/ 878205 w 1032510"/>
              <a:gd name="connsiteY2" fmla="*/ 602258 h 779423"/>
              <a:gd name="connsiteX3" fmla="*/ 508635 w 1032510"/>
              <a:gd name="connsiteY3" fmla="*/ 779423 h 779423"/>
              <a:gd name="connsiteX4" fmla="*/ 331470 w 1032510"/>
              <a:gd name="connsiteY4" fmla="*/ 484148 h 779423"/>
              <a:gd name="connsiteX5" fmla="*/ 0 w 1032510"/>
              <a:gd name="connsiteY5" fmla="*/ 470813 h 779423"/>
              <a:gd name="connsiteX6" fmla="*/ 874395 w 1032510"/>
              <a:gd name="connsiteY6" fmla="*/ 278 h 779423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68680 w 1026795"/>
              <a:gd name="connsiteY0" fmla="*/ 333 h 779478"/>
              <a:gd name="connsiteX1" fmla="*/ 1026795 w 1026795"/>
              <a:gd name="connsiteY1" fmla="*/ 301323 h 779478"/>
              <a:gd name="connsiteX2" fmla="*/ 872490 w 1026795"/>
              <a:gd name="connsiteY2" fmla="*/ 602313 h 779478"/>
              <a:gd name="connsiteX3" fmla="*/ 502920 w 1026795"/>
              <a:gd name="connsiteY3" fmla="*/ 779478 h 779478"/>
              <a:gd name="connsiteX4" fmla="*/ 325755 w 1026795"/>
              <a:gd name="connsiteY4" fmla="*/ 484203 h 779478"/>
              <a:gd name="connsiteX5" fmla="*/ 0 w 1026795"/>
              <a:gd name="connsiteY5" fmla="*/ 478488 h 779478"/>
              <a:gd name="connsiteX6" fmla="*/ 868680 w 1026795"/>
              <a:gd name="connsiteY6" fmla="*/ 333 h 779478"/>
              <a:gd name="connsiteX0" fmla="*/ 868680 w 1026795"/>
              <a:gd name="connsiteY0" fmla="*/ 333 h 779478"/>
              <a:gd name="connsiteX1" fmla="*/ 1026795 w 1026795"/>
              <a:gd name="connsiteY1" fmla="*/ 301323 h 779478"/>
              <a:gd name="connsiteX2" fmla="*/ 872490 w 1026795"/>
              <a:gd name="connsiteY2" fmla="*/ 602313 h 779478"/>
              <a:gd name="connsiteX3" fmla="*/ 502920 w 1026795"/>
              <a:gd name="connsiteY3" fmla="*/ 779478 h 779478"/>
              <a:gd name="connsiteX4" fmla="*/ 325755 w 1026795"/>
              <a:gd name="connsiteY4" fmla="*/ 484203 h 779478"/>
              <a:gd name="connsiteX5" fmla="*/ 0 w 1026795"/>
              <a:gd name="connsiteY5" fmla="*/ 478488 h 779478"/>
              <a:gd name="connsiteX6" fmla="*/ 868680 w 1026795"/>
              <a:gd name="connsiteY6" fmla="*/ 333 h 77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6795" h="779478">
                <a:moveTo>
                  <a:pt x="868680" y="333"/>
                </a:moveTo>
                <a:lnTo>
                  <a:pt x="1026795" y="301323"/>
                </a:lnTo>
                <a:lnTo>
                  <a:pt x="872490" y="602313"/>
                </a:lnTo>
                <a:cubicBezTo>
                  <a:pt x="667385" y="615648"/>
                  <a:pt x="576580" y="697563"/>
                  <a:pt x="502920" y="779478"/>
                </a:cubicBezTo>
                <a:lnTo>
                  <a:pt x="325755" y="484203"/>
                </a:lnTo>
                <a:lnTo>
                  <a:pt x="0" y="478488"/>
                </a:lnTo>
                <a:cubicBezTo>
                  <a:pt x="133350" y="243538"/>
                  <a:pt x="501015" y="-10462"/>
                  <a:pt x="868680" y="333"/>
                </a:cubicBezTo>
                <a:close/>
              </a:path>
            </a:pathLst>
          </a:cu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5" name="手繪多邊形 25">
            <a:extLst>
              <a:ext uri="{FF2B5EF4-FFF2-40B4-BE49-F238E27FC236}">
                <a16:creationId xmlns="" xmlns:a16="http://schemas.microsoft.com/office/drawing/2014/main" id="{2847793E-8EA8-41EE-A8E1-3D24126F8B08}"/>
              </a:ext>
            </a:extLst>
          </p:cNvPr>
          <p:cNvSpPr/>
          <p:nvPr/>
        </p:nvSpPr>
        <p:spPr>
          <a:xfrm rot="10800000">
            <a:off x="3775212" y="4553941"/>
            <a:ext cx="2099075" cy="1593486"/>
          </a:xfrm>
          <a:custGeom>
            <a:avLst/>
            <a:gdLst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0 h 779145"/>
              <a:gd name="connsiteX1" fmla="*/ 1032510 w 1032510"/>
              <a:gd name="connsiteY1" fmla="*/ 300990 h 779145"/>
              <a:gd name="connsiteX2" fmla="*/ 878205 w 1032510"/>
              <a:gd name="connsiteY2" fmla="*/ 601980 h 779145"/>
              <a:gd name="connsiteX3" fmla="*/ 508635 w 1032510"/>
              <a:gd name="connsiteY3" fmla="*/ 779145 h 779145"/>
              <a:gd name="connsiteX4" fmla="*/ 331470 w 1032510"/>
              <a:gd name="connsiteY4" fmla="*/ 483870 h 779145"/>
              <a:gd name="connsiteX5" fmla="*/ 0 w 1032510"/>
              <a:gd name="connsiteY5" fmla="*/ 470535 h 779145"/>
              <a:gd name="connsiteX6" fmla="*/ 874395 w 1032510"/>
              <a:gd name="connsiteY6" fmla="*/ 0 h 779145"/>
              <a:gd name="connsiteX0" fmla="*/ 874395 w 1032510"/>
              <a:gd name="connsiteY0" fmla="*/ 278 h 779423"/>
              <a:gd name="connsiteX1" fmla="*/ 1032510 w 1032510"/>
              <a:gd name="connsiteY1" fmla="*/ 301268 h 779423"/>
              <a:gd name="connsiteX2" fmla="*/ 878205 w 1032510"/>
              <a:gd name="connsiteY2" fmla="*/ 602258 h 779423"/>
              <a:gd name="connsiteX3" fmla="*/ 508635 w 1032510"/>
              <a:gd name="connsiteY3" fmla="*/ 779423 h 779423"/>
              <a:gd name="connsiteX4" fmla="*/ 331470 w 1032510"/>
              <a:gd name="connsiteY4" fmla="*/ 484148 h 779423"/>
              <a:gd name="connsiteX5" fmla="*/ 0 w 1032510"/>
              <a:gd name="connsiteY5" fmla="*/ 470813 h 779423"/>
              <a:gd name="connsiteX6" fmla="*/ 874395 w 1032510"/>
              <a:gd name="connsiteY6" fmla="*/ 278 h 779423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74395 w 1032510"/>
              <a:gd name="connsiteY0" fmla="*/ 342 h 779487"/>
              <a:gd name="connsiteX1" fmla="*/ 1032510 w 1032510"/>
              <a:gd name="connsiteY1" fmla="*/ 301332 h 779487"/>
              <a:gd name="connsiteX2" fmla="*/ 878205 w 1032510"/>
              <a:gd name="connsiteY2" fmla="*/ 602322 h 779487"/>
              <a:gd name="connsiteX3" fmla="*/ 508635 w 1032510"/>
              <a:gd name="connsiteY3" fmla="*/ 779487 h 779487"/>
              <a:gd name="connsiteX4" fmla="*/ 331470 w 1032510"/>
              <a:gd name="connsiteY4" fmla="*/ 484212 h 779487"/>
              <a:gd name="connsiteX5" fmla="*/ 0 w 1032510"/>
              <a:gd name="connsiteY5" fmla="*/ 470877 h 779487"/>
              <a:gd name="connsiteX6" fmla="*/ 874395 w 1032510"/>
              <a:gd name="connsiteY6" fmla="*/ 342 h 779487"/>
              <a:gd name="connsiteX0" fmla="*/ 868680 w 1026795"/>
              <a:gd name="connsiteY0" fmla="*/ 333 h 779478"/>
              <a:gd name="connsiteX1" fmla="*/ 1026795 w 1026795"/>
              <a:gd name="connsiteY1" fmla="*/ 301323 h 779478"/>
              <a:gd name="connsiteX2" fmla="*/ 872490 w 1026795"/>
              <a:gd name="connsiteY2" fmla="*/ 602313 h 779478"/>
              <a:gd name="connsiteX3" fmla="*/ 502920 w 1026795"/>
              <a:gd name="connsiteY3" fmla="*/ 779478 h 779478"/>
              <a:gd name="connsiteX4" fmla="*/ 325755 w 1026795"/>
              <a:gd name="connsiteY4" fmla="*/ 484203 h 779478"/>
              <a:gd name="connsiteX5" fmla="*/ 0 w 1026795"/>
              <a:gd name="connsiteY5" fmla="*/ 478488 h 779478"/>
              <a:gd name="connsiteX6" fmla="*/ 868680 w 1026795"/>
              <a:gd name="connsiteY6" fmla="*/ 333 h 779478"/>
              <a:gd name="connsiteX0" fmla="*/ 868680 w 1026795"/>
              <a:gd name="connsiteY0" fmla="*/ 333 h 779478"/>
              <a:gd name="connsiteX1" fmla="*/ 1026795 w 1026795"/>
              <a:gd name="connsiteY1" fmla="*/ 301323 h 779478"/>
              <a:gd name="connsiteX2" fmla="*/ 872490 w 1026795"/>
              <a:gd name="connsiteY2" fmla="*/ 602313 h 779478"/>
              <a:gd name="connsiteX3" fmla="*/ 502920 w 1026795"/>
              <a:gd name="connsiteY3" fmla="*/ 779478 h 779478"/>
              <a:gd name="connsiteX4" fmla="*/ 325755 w 1026795"/>
              <a:gd name="connsiteY4" fmla="*/ 484203 h 779478"/>
              <a:gd name="connsiteX5" fmla="*/ 0 w 1026795"/>
              <a:gd name="connsiteY5" fmla="*/ 478488 h 779478"/>
              <a:gd name="connsiteX6" fmla="*/ 868680 w 1026795"/>
              <a:gd name="connsiteY6" fmla="*/ 333 h 77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6795" h="779478">
                <a:moveTo>
                  <a:pt x="868680" y="333"/>
                </a:moveTo>
                <a:lnTo>
                  <a:pt x="1026795" y="301323"/>
                </a:lnTo>
                <a:lnTo>
                  <a:pt x="872490" y="602313"/>
                </a:lnTo>
                <a:cubicBezTo>
                  <a:pt x="667385" y="615648"/>
                  <a:pt x="576580" y="697563"/>
                  <a:pt x="502920" y="779478"/>
                </a:cubicBezTo>
                <a:lnTo>
                  <a:pt x="325755" y="484203"/>
                </a:lnTo>
                <a:lnTo>
                  <a:pt x="0" y="478488"/>
                </a:lnTo>
                <a:cubicBezTo>
                  <a:pt x="133350" y="243538"/>
                  <a:pt x="501015" y="-10462"/>
                  <a:pt x="868680" y="333"/>
                </a:cubicBezTo>
                <a:close/>
              </a:path>
            </a:pathLst>
          </a:custGeom>
          <a:solidFill>
            <a:srgbClr val="FF5D5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="" xmlns:a16="http://schemas.microsoft.com/office/drawing/2014/main" id="{E2357058-EFF5-4FC8-803C-34BA12CEEAB8}"/>
              </a:ext>
            </a:extLst>
          </p:cNvPr>
          <p:cNvSpPr txBox="1"/>
          <p:nvPr/>
        </p:nvSpPr>
        <p:spPr>
          <a:xfrm>
            <a:off x="4454638" y="2833100"/>
            <a:ext cx="141686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1600" b="1" dirty="0">
                <a:solidFill>
                  <a:srgbClr val="000000"/>
                </a:solidFill>
                <a:effectLst>
                  <a:glow rad="88900">
                    <a:srgbClr val="FEFFFF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Cost of Living</a:t>
            </a:r>
            <a:endParaRPr lang="zh-TW" altLang="en-US" sz="1600" b="1" dirty="0">
              <a:solidFill>
                <a:srgbClr val="000000"/>
              </a:solidFill>
              <a:effectLst>
                <a:glow rad="88900">
                  <a:srgbClr val="FEFFFF"/>
                </a:glo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7" name="圖片 66">
            <a:extLst>
              <a:ext uri="{FF2B5EF4-FFF2-40B4-BE49-F238E27FC236}">
                <a16:creationId xmlns="" xmlns:a16="http://schemas.microsoft.com/office/drawing/2014/main" id="{57B4BD54-584A-4E50-893E-FE8DB08C07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801" y="3202994"/>
            <a:ext cx="1566629" cy="1500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" name="文字方塊 67">
            <a:extLst>
              <a:ext uri="{FF2B5EF4-FFF2-40B4-BE49-F238E27FC236}">
                <a16:creationId xmlns="" xmlns:a16="http://schemas.microsoft.com/office/drawing/2014/main" id="{9C7421EB-96C2-45C3-8C57-00FEFC2BABE2}"/>
              </a:ext>
            </a:extLst>
          </p:cNvPr>
          <p:cNvSpPr txBox="1"/>
          <p:nvPr/>
        </p:nvSpPr>
        <p:spPr>
          <a:xfrm>
            <a:off x="3949583" y="5543495"/>
            <a:ext cx="130384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00"/>
                </a:solidFill>
                <a:effectLst>
                  <a:glow rad="88900">
                    <a:srgbClr val="FEFFFF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Friendly  People</a:t>
            </a:r>
          </a:p>
        </p:txBody>
      </p:sp>
      <p:sp>
        <p:nvSpPr>
          <p:cNvPr id="69" name="文字方塊 68">
            <a:extLst>
              <a:ext uri="{FF2B5EF4-FFF2-40B4-BE49-F238E27FC236}">
                <a16:creationId xmlns="" xmlns:a16="http://schemas.microsoft.com/office/drawing/2014/main" id="{DC5A560A-E0BA-4113-A23A-40E62C01C241}"/>
              </a:ext>
            </a:extLst>
          </p:cNvPr>
          <p:cNvSpPr txBox="1"/>
          <p:nvPr/>
        </p:nvSpPr>
        <p:spPr>
          <a:xfrm>
            <a:off x="2715933" y="5325597"/>
            <a:ext cx="59792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rgbClr val="000000"/>
                </a:solidFill>
                <a:effectLst>
                  <a:glow rad="88900">
                    <a:srgbClr val="FEFFFF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Health</a:t>
            </a:r>
          </a:p>
        </p:txBody>
      </p:sp>
      <p:sp>
        <p:nvSpPr>
          <p:cNvPr id="70" name="文字方塊 69">
            <a:extLst>
              <a:ext uri="{FF2B5EF4-FFF2-40B4-BE49-F238E27FC236}">
                <a16:creationId xmlns="" xmlns:a16="http://schemas.microsoft.com/office/drawing/2014/main" id="{5A914B5C-9D87-4485-8459-46B01599CDB1}"/>
              </a:ext>
            </a:extLst>
          </p:cNvPr>
          <p:cNvSpPr txBox="1"/>
          <p:nvPr/>
        </p:nvSpPr>
        <p:spPr>
          <a:xfrm>
            <a:off x="1888285" y="3833029"/>
            <a:ext cx="138314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000000"/>
                </a:solidFill>
                <a:effectLst>
                  <a:glow rad="88900">
                    <a:srgbClr val="FEFFFF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Working Conditions</a:t>
            </a:r>
          </a:p>
        </p:txBody>
      </p:sp>
      <p:sp>
        <p:nvSpPr>
          <p:cNvPr id="71" name="文字方塊 70">
            <a:extLst>
              <a:ext uri="{FF2B5EF4-FFF2-40B4-BE49-F238E27FC236}">
                <a16:creationId xmlns="" xmlns:a16="http://schemas.microsoft.com/office/drawing/2014/main" id="{2F209487-1E28-422A-B4F2-D11C8819E018}"/>
              </a:ext>
            </a:extLst>
          </p:cNvPr>
          <p:cNvSpPr txBox="1"/>
          <p:nvPr/>
        </p:nvSpPr>
        <p:spPr>
          <a:xfrm>
            <a:off x="2999293" y="2667289"/>
            <a:ext cx="119670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1600" b="1" dirty="0">
                <a:solidFill>
                  <a:srgbClr val="000000"/>
                </a:solidFill>
                <a:effectLst>
                  <a:glow rad="88900">
                    <a:srgbClr val="FEFFFF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Life Quality</a:t>
            </a:r>
          </a:p>
        </p:txBody>
      </p:sp>
      <p:sp>
        <p:nvSpPr>
          <p:cNvPr id="72" name="橢圓 71">
            <a:extLst>
              <a:ext uri="{FF2B5EF4-FFF2-40B4-BE49-F238E27FC236}">
                <a16:creationId xmlns="" xmlns:a16="http://schemas.microsoft.com/office/drawing/2014/main" id="{4C4446B9-0062-485A-BB69-B3858123C400}"/>
              </a:ext>
            </a:extLst>
          </p:cNvPr>
          <p:cNvSpPr/>
          <p:nvPr/>
        </p:nvSpPr>
        <p:spPr>
          <a:xfrm>
            <a:off x="4735161" y="2176166"/>
            <a:ext cx="720000" cy="720000"/>
          </a:xfrm>
          <a:prstGeom prst="ellipse">
            <a:avLst/>
          </a:prstGeom>
          <a:solidFill>
            <a:srgbClr val="FE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3" name="橢圓 72">
            <a:extLst>
              <a:ext uri="{FF2B5EF4-FFF2-40B4-BE49-F238E27FC236}">
                <a16:creationId xmlns="" xmlns:a16="http://schemas.microsoft.com/office/drawing/2014/main" id="{9E507EFA-8F3A-4322-9F64-70DBC93FD1BD}"/>
              </a:ext>
            </a:extLst>
          </p:cNvPr>
          <p:cNvSpPr/>
          <p:nvPr/>
        </p:nvSpPr>
        <p:spPr>
          <a:xfrm>
            <a:off x="4277479" y="4863451"/>
            <a:ext cx="720000" cy="720000"/>
          </a:xfrm>
          <a:prstGeom prst="ellipse">
            <a:avLst/>
          </a:prstGeom>
          <a:solidFill>
            <a:srgbClr val="FE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4" name="橢圓 73">
            <a:extLst>
              <a:ext uri="{FF2B5EF4-FFF2-40B4-BE49-F238E27FC236}">
                <a16:creationId xmlns="" xmlns:a16="http://schemas.microsoft.com/office/drawing/2014/main" id="{AF5AEF7E-05A7-43D0-9502-F6E1A953E664}"/>
              </a:ext>
            </a:extLst>
          </p:cNvPr>
          <p:cNvSpPr/>
          <p:nvPr/>
        </p:nvSpPr>
        <p:spPr>
          <a:xfrm>
            <a:off x="2252732" y="3120858"/>
            <a:ext cx="720000" cy="720000"/>
          </a:xfrm>
          <a:prstGeom prst="ellipse">
            <a:avLst/>
          </a:prstGeom>
          <a:solidFill>
            <a:srgbClr val="FE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5" name="橢圓 74">
            <a:extLst>
              <a:ext uri="{FF2B5EF4-FFF2-40B4-BE49-F238E27FC236}">
                <a16:creationId xmlns="" xmlns:a16="http://schemas.microsoft.com/office/drawing/2014/main" id="{7CED93F9-E37F-49AE-94C1-C45E9E70F1B1}"/>
              </a:ext>
            </a:extLst>
          </p:cNvPr>
          <p:cNvSpPr/>
          <p:nvPr/>
        </p:nvSpPr>
        <p:spPr>
          <a:xfrm>
            <a:off x="3213773" y="1946112"/>
            <a:ext cx="720000" cy="720000"/>
          </a:xfrm>
          <a:prstGeom prst="ellipse">
            <a:avLst/>
          </a:prstGeom>
          <a:solidFill>
            <a:srgbClr val="FE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6" name="圖片 75">
            <a:extLst>
              <a:ext uri="{FF2B5EF4-FFF2-40B4-BE49-F238E27FC236}">
                <a16:creationId xmlns="" xmlns:a16="http://schemas.microsoft.com/office/drawing/2014/main" id="{375AEDD8-67EF-4F73-9588-7FB8EA747E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989" y="2205297"/>
            <a:ext cx="682349" cy="682349"/>
          </a:xfrm>
          <a:prstGeom prst="rect">
            <a:avLst/>
          </a:prstGeom>
        </p:spPr>
      </p:pic>
      <p:pic>
        <p:nvPicPr>
          <p:cNvPr id="77" name="圖片 76">
            <a:extLst>
              <a:ext uri="{FF2B5EF4-FFF2-40B4-BE49-F238E27FC236}">
                <a16:creationId xmlns="" xmlns:a16="http://schemas.microsoft.com/office/drawing/2014/main" id="{65EF57F1-EC1D-47C8-8461-CCB0B5485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652" y="4934024"/>
            <a:ext cx="633668" cy="633668"/>
          </a:xfrm>
          <a:prstGeom prst="rect">
            <a:avLst/>
          </a:prstGeom>
        </p:spPr>
      </p:pic>
      <p:pic>
        <p:nvPicPr>
          <p:cNvPr id="78" name="圖片 77">
            <a:extLst>
              <a:ext uri="{FF2B5EF4-FFF2-40B4-BE49-F238E27FC236}">
                <a16:creationId xmlns="" xmlns:a16="http://schemas.microsoft.com/office/drawing/2014/main" id="{A41C7067-7AC3-40D9-AE55-FD4E00374E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829" y="4644065"/>
            <a:ext cx="580032" cy="580033"/>
          </a:xfrm>
          <a:prstGeom prst="rect">
            <a:avLst/>
          </a:prstGeom>
        </p:spPr>
      </p:pic>
      <p:grpSp>
        <p:nvGrpSpPr>
          <p:cNvPr id="79" name="群組 78">
            <a:extLst>
              <a:ext uri="{FF2B5EF4-FFF2-40B4-BE49-F238E27FC236}">
                <a16:creationId xmlns="" xmlns:a16="http://schemas.microsoft.com/office/drawing/2014/main" id="{EBA7C877-73C2-42DA-B863-FA71F74C03E7}"/>
              </a:ext>
            </a:extLst>
          </p:cNvPr>
          <p:cNvGrpSpPr/>
          <p:nvPr/>
        </p:nvGrpSpPr>
        <p:grpSpPr>
          <a:xfrm>
            <a:off x="4223680" y="1797818"/>
            <a:ext cx="1754130" cy="1675233"/>
            <a:chOff x="4688520" y="1560347"/>
            <a:chExt cx="1754130" cy="16752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0" name="圖片 79" descr="ãå°åº¦èãçåçæå°çµæ">
              <a:extLst>
                <a:ext uri="{FF2B5EF4-FFF2-40B4-BE49-F238E27FC236}">
                  <a16:creationId xmlns="" xmlns:a16="http://schemas.microsoft.com/office/drawing/2014/main" id="{A1746621-6DD5-47C7-B642-992B562078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238" t="8900" r="40408" b="37657"/>
            <a:stretch/>
          </p:blipFill>
          <p:spPr bwMode="auto">
            <a:xfrm>
              <a:off x="4688520" y="1560347"/>
              <a:ext cx="1754130" cy="1675233"/>
            </a:xfrm>
            <a:custGeom>
              <a:avLst/>
              <a:gdLst>
                <a:gd name="connsiteX0" fmla="*/ 25987 w 1754130"/>
                <a:gd name="connsiteY0" fmla="*/ 2 h 1675233"/>
                <a:gd name="connsiteX1" fmla="*/ 1754130 w 1754130"/>
                <a:gd name="connsiteY1" fmla="*/ 1059541 h 1675233"/>
                <a:gd name="connsiteX2" fmla="*/ 1379360 w 1754130"/>
                <a:gd name="connsiteY2" fmla="*/ 1644894 h 1675233"/>
                <a:gd name="connsiteX3" fmla="*/ 688567 w 1754130"/>
                <a:gd name="connsiteY3" fmla="*/ 1675233 h 1675233"/>
                <a:gd name="connsiteX4" fmla="*/ 0 w 1754130"/>
                <a:gd name="connsiteY4" fmla="*/ 1197901 h 1675233"/>
                <a:gd name="connsiteX5" fmla="*/ 345347 w 1754130"/>
                <a:gd name="connsiteY5" fmla="*/ 584486 h 1675233"/>
                <a:gd name="connsiteX6" fmla="*/ 25987 w 1754130"/>
                <a:gd name="connsiteY6" fmla="*/ 2 h 167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4130" h="1675233">
                  <a:moveTo>
                    <a:pt x="25987" y="2"/>
                  </a:moveTo>
                  <a:cubicBezTo>
                    <a:pt x="578264" y="-762"/>
                    <a:pt x="1401401" y="395465"/>
                    <a:pt x="1754130" y="1059541"/>
                  </a:cubicBezTo>
                  <a:lnTo>
                    <a:pt x="1379360" y="1644894"/>
                  </a:lnTo>
                  <a:lnTo>
                    <a:pt x="688567" y="1675233"/>
                  </a:lnTo>
                  <a:cubicBezTo>
                    <a:pt x="457406" y="1324353"/>
                    <a:pt x="220032" y="1245898"/>
                    <a:pt x="0" y="1197901"/>
                  </a:cubicBezTo>
                  <a:lnTo>
                    <a:pt x="345347" y="584486"/>
                  </a:lnTo>
                  <a:lnTo>
                    <a:pt x="25987" y="2"/>
                  </a:lnTo>
                  <a:close/>
                </a:path>
              </a:pathLst>
            </a:cu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文字方塊 80">
              <a:extLst>
                <a:ext uri="{FF2B5EF4-FFF2-40B4-BE49-F238E27FC236}">
                  <a16:creationId xmlns="" xmlns:a16="http://schemas.microsoft.com/office/drawing/2014/main" id="{E26D667B-B4F8-4A30-801F-BA469D8DB195}"/>
                </a:ext>
              </a:extLst>
            </p:cNvPr>
            <p:cNvSpPr txBox="1"/>
            <p:nvPr/>
          </p:nvSpPr>
          <p:spPr>
            <a:xfrm>
              <a:off x="4891790" y="2403396"/>
              <a:ext cx="82073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TW" altLang="en-US" sz="1600" b="1" dirty="0" smtClean="0">
                  <a:solidFill>
                    <a:srgbClr val="000000"/>
                  </a:solidFill>
                  <a:effectLst>
                    <a:glow rad="88900">
                      <a:srgbClr val="FEFFFF"/>
                    </a:glo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生活成本</a:t>
              </a:r>
              <a:endParaRPr lang="en-US" altLang="zh-TW" sz="1600" b="1" dirty="0">
                <a:solidFill>
                  <a:srgbClr val="000000"/>
                </a:solidFill>
                <a:effectLst>
                  <a:glow rad="88900">
                    <a:srgbClr val="FEFFFF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82" name="群組 81">
            <a:extLst>
              <a:ext uri="{FF2B5EF4-FFF2-40B4-BE49-F238E27FC236}">
                <a16:creationId xmlns="" xmlns:a16="http://schemas.microsoft.com/office/drawing/2014/main" id="{B91F3625-4017-463E-94D2-DB625DE61379}"/>
              </a:ext>
            </a:extLst>
          </p:cNvPr>
          <p:cNvGrpSpPr/>
          <p:nvPr/>
        </p:nvGrpSpPr>
        <p:grpSpPr>
          <a:xfrm>
            <a:off x="2214110" y="4430612"/>
            <a:ext cx="1754220" cy="1675658"/>
            <a:chOff x="2678949" y="4200769"/>
            <a:chExt cx="1754219" cy="16756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3" name="圖片 82" descr="ãé«çãçåçæå°çµæ">
              <a:extLst>
                <a:ext uri="{FF2B5EF4-FFF2-40B4-BE49-F238E27FC236}">
                  <a16:creationId xmlns="" xmlns:a16="http://schemas.microsoft.com/office/drawing/2014/main" id="{64EEA49F-AA7F-4F84-BEC4-388C177F1F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852" t="6800" r="5714" b="7315"/>
            <a:stretch>
              <a:fillRect/>
            </a:stretch>
          </p:blipFill>
          <p:spPr bwMode="auto">
            <a:xfrm>
              <a:off x="2678949" y="4200769"/>
              <a:ext cx="1754219" cy="1675658"/>
            </a:xfrm>
            <a:custGeom>
              <a:avLst/>
              <a:gdLst>
                <a:gd name="connsiteX0" fmla="*/ 1065959 w 1754219"/>
                <a:gd name="connsiteY0" fmla="*/ 0 h 1675658"/>
                <a:gd name="connsiteX1" fmla="*/ 1754219 w 1754219"/>
                <a:gd name="connsiteY1" fmla="*/ 477776 h 1675658"/>
                <a:gd name="connsiteX2" fmla="*/ 1408477 w 1754219"/>
                <a:gd name="connsiteY2" fmla="*/ 1090968 h 1675658"/>
                <a:gd name="connsiteX3" fmla="*/ 1727460 w 1754219"/>
                <a:gd name="connsiteY3" fmla="*/ 1675658 h 1675658"/>
                <a:gd name="connsiteX4" fmla="*/ 0 w 1754219"/>
                <a:gd name="connsiteY4" fmla="*/ 615007 h 1675658"/>
                <a:gd name="connsiteX5" fmla="*/ 375147 w 1754219"/>
                <a:gd name="connsiteY5" fmla="*/ 29895 h 1675658"/>
                <a:gd name="connsiteX6" fmla="*/ 1065959 w 1754219"/>
                <a:gd name="connsiteY6" fmla="*/ 0 h 1675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4219" h="1675658">
                  <a:moveTo>
                    <a:pt x="1065959" y="0"/>
                  </a:moveTo>
                  <a:cubicBezTo>
                    <a:pt x="1296894" y="351029"/>
                    <a:pt x="1534218" y="429637"/>
                    <a:pt x="1754219" y="477776"/>
                  </a:cubicBezTo>
                  <a:lnTo>
                    <a:pt x="1408477" y="1090968"/>
                  </a:lnTo>
                  <a:lnTo>
                    <a:pt x="1727460" y="1675658"/>
                  </a:lnTo>
                  <a:cubicBezTo>
                    <a:pt x="1175183" y="1676067"/>
                    <a:pt x="352301" y="1279310"/>
                    <a:pt x="0" y="615007"/>
                  </a:cubicBezTo>
                  <a:lnTo>
                    <a:pt x="375147" y="29895"/>
                  </a:lnTo>
                  <a:lnTo>
                    <a:pt x="1065959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文字方塊 83">
              <a:extLst>
                <a:ext uri="{FF2B5EF4-FFF2-40B4-BE49-F238E27FC236}">
                  <a16:creationId xmlns="" xmlns:a16="http://schemas.microsoft.com/office/drawing/2014/main" id="{DA0CA08B-46CE-45AF-B686-DBB700941971}"/>
                </a:ext>
              </a:extLst>
            </p:cNvPr>
            <p:cNvSpPr txBox="1"/>
            <p:nvPr/>
          </p:nvSpPr>
          <p:spPr>
            <a:xfrm>
              <a:off x="3090137" y="4706185"/>
              <a:ext cx="1025921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TW" altLang="en-US" sz="1600" b="1" dirty="0" smtClean="0">
                  <a:solidFill>
                    <a:srgbClr val="000000"/>
                  </a:solidFill>
                  <a:effectLst>
                    <a:glow rad="88900">
                      <a:srgbClr val="FEFFFF"/>
                    </a:glo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健康與福利</a:t>
              </a:r>
              <a:endParaRPr lang="en-US" altLang="zh-TW" sz="1600" b="1" dirty="0">
                <a:solidFill>
                  <a:srgbClr val="000000"/>
                </a:solidFill>
                <a:effectLst>
                  <a:glow rad="88900">
                    <a:srgbClr val="FEFFFF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85" name="群組 84">
            <a:extLst>
              <a:ext uri="{FF2B5EF4-FFF2-40B4-BE49-F238E27FC236}">
                <a16:creationId xmlns="" xmlns:a16="http://schemas.microsoft.com/office/drawing/2014/main" id="{5821AB8D-A23A-4FB0-B725-3B6700A56CC4}"/>
              </a:ext>
            </a:extLst>
          </p:cNvPr>
          <p:cNvGrpSpPr/>
          <p:nvPr/>
        </p:nvGrpSpPr>
        <p:grpSpPr>
          <a:xfrm>
            <a:off x="3778755" y="4555282"/>
            <a:ext cx="2099075" cy="1593484"/>
            <a:chOff x="5882854" y="4317819"/>
            <a:chExt cx="2099075" cy="15934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6" name="圖片 85" descr="ãäººæå³ãçåçæå°çµæ">
              <a:extLst>
                <a:ext uri="{FF2B5EF4-FFF2-40B4-BE49-F238E27FC236}">
                  <a16:creationId xmlns="" xmlns:a16="http://schemas.microsoft.com/office/drawing/2014/main" id="{F39262DB-5998-413E-8960-FCE9122261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331" t="5909" r="2699" b="11008"/>
            <a:stretch>
              <a:fillRect/>
            </a:stretch>
          </p:blipFill>
          <p:spPr bwMode="auto">
            <a:xfrm>
              <a:off x="5882854" y="4317819"/>
              <a:ext cx="2099075" cy="1593484"/>
            </a:xfrm>
            <a:custGeom>
              <a:avLst/>
              <a:gdLst>
                <a:gd name="connsiteX0" fmla="*/ 1070957 w 2099075"/>
                <a:gd name="connsiteY0" fmla="*/ 0 h 1593484"/>
                <a:gd name="connsiteX1" fmla="*/ 1433135 w 2099075"/>
                <a:gd name="connsiteY1" fmla="*/ 603631 h 1593484"/>
                <a:gd name="connsiteX2" fmla="*/ 2099075 w 2099075"/>
                <a:gd name="connsiteY2" fmla="*/ 615314 h 1593484"/>
                <a:gd name="connsiteX3" fmla="*/ 323234 w 2099075"/>
                <a:gd name="connsiteY3" fmla="*/ 1592805 h 1593484"/>
                <a:gd name="connsiteX4" fmla="*/ 0 w 2099075"/>
                <a:gd name="connsiteY4" fmla="*/ 977492 h 1593484"/>
                <a:gd name="connsiteX5" fmla="*/ 315446 w 2099075"/>
                <a:gd name="connsiteY5" fmla="*/ 362178 h 1593484"/>
                <a:gd name="connsiteX6" fmla="*/ 1070957 w 2099075"/>
                <a:gd name="connsiteY6" fmla="*/ 0 h 1593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9075" h="1593484">
                  <a:moveTo>
                    <a:pt x="1070957" y="0"/>
                  </a:moveTo>
                  <a:lnTo>
                    <a:pt x="1433135" y="603631"/>
                  </a:lnTo>
                  <a:lnTo>
                    <a:pt x="2099075" y="615314"/>
                  </a:lnTo>
                  <a:cubicBezTo>
                    <a:pt x="1826468" y="1095622"/>
                    <a:pt x="1074851" y="1614874"/>
                    <a:pt x="323234" y="1592805"/>
                  </a:cubicBezTo>
                  <a:lnTo>
                    <a:pt x="0" y="977492"/>
                  </a:lnTo>
                  <a:lnTo>
                    <a:pt x="315446" y="362178"/>
                  </a:lnTo>
                  <a:cubicBezTo>
                    <a:pt x="734741" y="334918"/>
                    <a:pt x="920374" y="167459"/>
                    <a:pt x="1070957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文字方塊 86">
              <a:extLst>
                <a:ext uri="{FF2B5EF4-FFF2-40B4-BE49-F238E27FC236}">
                  <a16:creationId xmlns="" xmlns:a16="http://schemas.microsoft.com/office/drawing/2014/main" id="{DDFBF8D7-9461-49FA-A64A-8E02E88A9B8D}"/>
                </a:ext>
              </a:extLst>
            </p:cNvPr>
            <p:cNvSpPr txBox="1"/>
            <p:nvPr/>
          </p:nvSpPr>
          <p:spPr>
            <a:xfrm>
              <a:off x="6427461" y="5182805"/>
              <a:ext cx="82073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TW" altLang="en-US" sz="1600" b="1" dirty="0" smtClean="0">
                  <a:solidFill>
                    <a:srgbClr val="000000"/>
                  </a:solidFill>
                  <a:effectLst>
                    <a:glow rad="88900">
                      <a:srgbClr val="FEFFFF"/>
                    </a:glo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友善人民</a:t>
              </a:r>
              <a:endParaRPr lang="en-US" altLang="zh-TW" sz="1600" b="1" dirty="0">
                <a:solidFill>
                  <a:srgbClr val="000000"/>
                </a:solidFill>
                <a:effectLst>
                  <a:glow rad="88900">
                    <a:srgbClr val="FEFFFF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88" name="手繪多邊形: 圖案 104">
            <a:extLst>
              <a:ext uri="{FF2B5EF4-FFF2-40B4-BE49-F238E27FC236}">
                <a16:creationId xmlns="" xmlns:a16="http://schemas.microsoft.com/office/drawing/2014/main" id="{953F3EE5-945A-417E-8C11-E618F4784CD2}"/>
              </a:ext>
            </a:extLst>
          </p:cNvPr>
          <p:cNvSpPr/>
          <p:nvPr/>
        </p:nvSpPr>
        <p:spPr>
          <a:xfrm>
            <a:off x="4911373" y="3589958"/>
            <a:ext cx="6779417" cy="2406030"/>
          </a:xfrm>
          <a:custGeom>
            <a:avLst/>
            <a:gdLst>
              <a:gd name="connsiteX0" fmla="*/ 167104 w 6779417"/>
              <a:gd name="connsiteY0" fmla="*/ 0 h 2406030"/>
              <a:gd name="connsiteX1" fmla="*/ 202664 w 6779417"/>
              <a:gd name="connsiteY1" fmla="*/ 126470 h 2406030"/>
              <a:gd name="connsiteX2" fmla="*/ 112573 w 6779417"/>
              <a:gd name="connsiteY2" fmla="*/ 832587 h 2406030"/>
              <a:gd name="connsiteX3" fmla="*/ 434634 w 6779417"/>
              <a:gd name="connsiteY3" fmla="*/ 1344687 h 2406030"/>
              <a:gd name="connsiteX4" fmla="*/ 1131326 w 6779417"/>
              <a:gd name="connsiteY4" fmla="*/ 1359566 h 2406030"/>
              <a:gd name="connsiteX5" fmla="*/ 1926704 w 6779417"/>
              <a:gd name="connsiteY5" fmla="*/ 2330186 h 2406030"/>
              <a:gd name="connsiteX6" fmla="*/ 6779092 w 6779417"/>
              <a:gd name="connsiteY6" fmla="*/ 2344597 h 2406030"/>
              <a:gd name="connsiteX7" fmla="*/ 6779417 w 6779417"/>
              <a:gd name="connsiteY7" fmla="*/ 2405352 h 2406030"/>
              <a:gd name="connsiteX8" fmla="*/ 1867471 w 6779417"/>
              <a:gd name="connsiteY8" fmla="*/ 2406030 h 2406030"/>
              <a:gd name="connsiteX9" fmla="*/ 1072093 w 6779417"/>
              <a:gd name="connsiteY9" fmla="*/ 1435410 h 2406030"/>
              <a:gd name="connsiteX10" fmla="*/ 375401 w 6779417"/>
              <a:gd name="connsiteY10" fmla="*/ 1420531 h 2406030"/>
              <a:gd name="connsiteX11" fmla="*/ 0 w 6779417"/>
              <a:gd name="connsiteY11" fmla="*/ 839851 h 2406030"/>
              <a:gd name="connsiteX12" fmla="*/ 63743 w 6779417"/>
              <a:gd name="connsiteY12" fmla="*/ 4443 h 2406030"/>
              <a:gd name="connsiteX13" fmla="*/ 167104 w 6779417"/>
              <a:gd name="connsiteY13" fmla="*/ 0 h 240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779417" h="2406030">
                <a:moveTo>
                  <a:pt x="167104" y="0"/>
                </a:moveTo>
                <a:lnTo>
                  <a:pt x="202664" y="126470"/>
                </a:lnTo>
                <a:cubicBezTo>
                  <a:pt x="244550" y="316077"/>
                  <a:pt x="251982" y="549964"/>
                  <a:pt x="112573" y="832587"/>
                </a:cubicBezTo>
                <a:lnTo>
                  <a:pt x="434634" y="1344687"/>
                </a:lnTo>
                <a:lnTo>
                  <a:pt x="1131326" y="1359566"/>
                </a:lnTo>
                <a:lnTo>
                  <a:pt x="1926704" y="2330186"/>
                </a:lnTo>
                <a:lnTo>
                  <a:pt x="6779092" y="2344597"/>
                </a:lnTo>
                <a:lnTo>
                  <a:pt x="6779417" y="2405352"/>
                </a:lnTo>
                <a:lnTo>
                  <a:pt x="1867471" y="2406030"/>
                </a:lnTo>
                <a:lnTo>
                  <a:pt x="1072093" y="1435410"/>
                </a:lnTo>
                <a:lnTo>
                  <a:pt x="375401" y="1420531"/>
                </a:lnTo>
                <a:lnTo>
                  <a:pt x="0" y="839851"/>
                </a:lnTo>
                <a:cubicBezTo>
                  <a:pt x="185878" y="463020"/>
                  <a:pt x="133567" y="218551"/>
                  <a:pt x="63743" y="4443"/>
                </a:cubicBezTo>
                <a:lnTo>
                  <a:pt x="167104" y="0"/>
                </a:lnTo>
                <a:close/>
              </a:path>
            </a:pathLst>
          </a:custGeom>
          <a:solidFill>
            <a:srgbClr val="1BADA8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="" xmlns:a16="http://schemas.microsoft.com/office/drawing/2014/main" id="{CFDD2A42-BA64-492D-A386-9AEA6B35EE20}"/>
              </a:ext>
            </a:extLst>
          </p:cNvPr>
          <p:cNvSpPr/>
          <p:nvPr/>
        </p:nvSpPr>
        <p:spPr>
          <a:xfrm>
            <a:off x="6669497" y="1640037"/>
            <a:ext cx="27927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2018</a:t>
            </a:r>
          </a:p>
          <a:p>
            <a:pPr algn="ctr">
              <a:lnSpc>
                <a:spcPct val="150000"/>
              </a:lnSpc>
              <a:defRPr/>
            </a:pPr>
            <a:r>
              <a:rPr lang="zh-TW" altLang="en-US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「旅外人士圈內人」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調查</a:t>
            </a:r>
            <a:endParaRPr lang="en-US" altLang="zh-TW" b="1" dirty="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altLang="zh-TW" sz="14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en-US" sz="14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亞洲排名</a:t>
            </a:r>
            <a:r>
              <a:rPr lang="en-US" altLang="zh-TW" sz="14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US" altLang="zh-TW" sz="14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="" xmlns:a16="http://schemas.microsoft.com/office/drawing/2014/main" id="{729C3A4C-EEFC-469B-8007-F38B9ED0EFFE}"/>
              </a:ext>
            </a:extLst>
          </p:cNvPr>
          <p:cNvSpPr/>
          <p:nvPr/>
        </p:nvSpPr>
        <p:spPr>
          <a:xfrm>
            <a:off x="8830510" y="2172874"/>
            <a:ext cx="226430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2018</a:t>
            </a:r>
          </a:p>
          <a:p>
            <a:pPr algn="ctr"/>
            <a:r>
              <a:rPr lang="zh-TW" altLang="en-US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「旅外人士圈內人」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調查</a:t>
            </a:r>
            <a:endParaRPr lang="en-US" altLang="zh-TW" b="1" dirty="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TW" sz="14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TW" altLang="en-US" sz="14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世界排名</a:t>
            </a:r>
            <a:r>
              <a:rPr lang="en-US" altLang="zh-TW" sz="14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TW" altLang="en-US" sz="14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="" xmlns:a16="http://schemas.microsoft.com/office/drawing/2014/main" id="{F934A690-AFDC-49F1-8A91-F2ED5F9AE581}"/>
              </a:ext>
            </a:extLst>
          </p:cNvPr>
          <p:cNvSpPr/>
          <p:nvPr/>
        </p:nvSpPr>
        <p:spPr>
          <a:xfrm>
            <a:off x="9030439" y="4585817"/>
            <a:ext cx="1874607" cy="1274399"/>
          </a:xfrm>
          <a:prstGeom prst="rect">
            <a:avLst/>
          </a:prstGeom>
          <a:solidFill>
            <a:srgbClr val="FDBF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="" xmlns:a16="http://schemas.microsoft.com/office/drawing/2014/main" id="{AB2D8285-7822-479C-B89E-E342DA52CF16}"/>
              </a:ext>
            </a:extLst>
          </p:cNvPr>
          <p:cNvSpPr/>
          <p:nvPr/>
        </p:nvSpPr>
        <p:spPr>
          <a:xfrm>
            <a:off x="7141410" y="4115413"/>
            <a:ext cx="1874607" cy="1744803"/>
          </a:xfrm>
          <a:prstGeom prst="rect">
            <a:avLst/>
          </a:prstGeom>
          <a:solidFill>
            <a:srgbClr val="FDDF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3" name="直角三角形 92">
            <a:extLst>
              <a:ext uri="{FF2B5EF4-FFF2-40B4-BE49-F238E27FC236}">
                <a16:creationId xmlns="" xmlns:a16="http://schemas.microsoft.com/office/drawing/2014/main" id="{7068E587-5396-4BAD-ADA2-876FFB76F093}"/>
              </a:ext>
            </a:extLst>
          </p:cNvPr>
          <p:cNvSpPr/>
          <p:nvPr/>
        </p:nvSpPr>
        <p:spPr>
          <a:xfrm flipH="1">
            <a:off x="7981958" y="4585809"/>
            <a:ext cx="1031228" cy="1274398"/>
          </a:xfrm>
          <a:prstGeom prst="rtTriangle">
            <a:avLst/>
          </a:prstGeom>
          <a:solidFill>
            <a:srgbClr val="FEE7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4" name="直角三角形 93">
            <a:extLst>
              <a:ext uri="{FF2B5EF4-FFF2-40B4-BE49-F238E27FC236}">
                <a16:creationId xmlns="" xmlns:a16="http://schemas.microsoft.com/office/drawing/2014/main" id="{F2447980-392B-4B11-A1B9-52A22CB2C316}"/>
              </a:ext>
            </a:extLst>
          </p:cNvPr>
          <p:cNvSpPr/>
          <p:nvPr/>
        </p:nvSpPr>
        <p:spPr>
          <a:xfrm flipH="1">
            <a:off x="10317942" y="5132817"/>
            <a:ext cx="588595" cy="727390"/>
          </a:xfrm>
          <a:prstGeom prst="rtTriangle">
            <a:avLst/>
          </a:prstGeom>
          <a:solidFill>
            <a:srgbClr val="FDC83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="" xmlns:a16="http://schemas.microsoft.com/office/drawing/2014/main" id="{7A9839B3-6B8E-492F-B736-EF11E0850657}"/>
              </a:ext>
            </a:extLst>
          </p:cNvPr>
          <p:cNvSpPr/>
          <p:nvPr/>
        </p:nvSpPr>
        <p:spPr>
          <a:xfrm>
            <a:off x="9030439" y="4564435"/>
            <a:ext cx="1874607" cy="201349"/>
          </a:xfrm>
          <a:prstGeom prst="rect">
            <a:avLst/>
          </a:prstGeom>
          <a:solidFill>
            <a:srgbClr val="FDAE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="" xmlns:a16="http://schemas.microsoft.com/office/drawing/2014/main" id="{24988F85-93EE-4CEB-9226-B830E5BE368D}"/>
              </a:ext>
            </a:extLst>
          </p:cNvPr>
          <p:cNvSpPr/>
          <p:nvPr/>
        </p:nvSpPr>
        <p:spPr>
          <a:xfrm>
            <a:off x="7138581" y="4124830"/>
            <a:ext cx="1874607" cy="201349"/>
          </a:xfrm>
          <a:prstGeom prst="rect">
            <a:avLst/>
          </a:prstGeom>
          <a:solidFill>
            <a:srgbClr val="FCC74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7" name="文字方塊 96">
            <a:extLst>
              <a:ext uri="{FF2B5EF4-FFF2-40B4-BE49-F238E27FC236}">
                <a16:creationId xmlns="" xmlns:a16="http://schemas.microsoft.com/office/drawing/2014/main" id="{18C9DA1C-E5E4-45B2-9129-32C7B5C4D759}"/>
              </a:ext>
            </a:extLst>
          </p:cNvPr>
          <p:cNvSpPr txBox="1"/>
          <p:nvPr/>
        </p:nvSpPr>
        <p:spPr>
          <a:xfrm>
            <a:off x="7539358" y="4155417"/>
            <a:ext cx="85635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500" b="1" dirty="0">
                <a:ln w="28575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Gen Jyuu GothicX Heavy" panose="020B0702020203020207" pitchFamily="34" charset="-120"/>
              </a:rPr>
              <a:t>1</a:t>
            </a:r>
            <a:endParaRPr lang="zh-TW" altLang="en-US" sz="11500" b="1" dirty="0">
              <a:ln w="28575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Gen Jyuu GothicX Heavy" panose="020B0702020203020207" pitchFamily="34" charset="-12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="" xmlns:a16="http://schemas.microsoft.com/office/drawing/2014/main" id="{95B65F17-D2DF-4C75-97EE-D5461E8D0929}"/>
              </a:ext>
            </a:extLst>
          </p:cNvPr>
          <p:cNvSpPr txBox="1"/>
          <p:nvPr/>
        </p:nvSpPr>
        <p:spPr>
          <a:xfrm>
            <a:off x="9616106" y="4683295"/>
            <a:ext cx="8178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0" b="1" dirty="0">
                <a:ln w="28575"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Gen Jyuu GothicX Heavy" panose="020B0702020203020207" pitchFamily="34" charset="-120"/>
              </a:rPr>
              <a:t>2</a:t>
            </a:r>
            <a:endParaRPr lang="zh-TW" altLang="en-US" sz="8000" b="1" dirty="0">
              <a:ln w="28575"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Gen Jyuu GothicX Heavy" panose="020B0702020203020207" pitchFamily="34" charset="-120"/>
            </a:endParaRPr>
          </a:p>
        </p:txBody>
      </p:sp>
      <p:pic>
        <p:nvPicPr>
          <p:cNvPr id="99" name="圖片 98">
            <a:extLst>
              <a:ext uri="{FF2B5EF4-FFF2-40B4-BE49-F238E27FC236}">
                <a16:creationId xmlns="" xmlns:a16="http://schemas.microsoft.com/office/drawing/2014/main" id="{F465F188-4D9F-4769-B832-B4AF2D4BA0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97" t="33908" r="36404" b="41361"/>
          <a:stretch/>
        </p:blipFill>
        <p:spPr>
          <a:xfrm>
            <a:off x="9126847" y="3218029"/>
            <a:ext cx="1616396" cy="1427715"/>
          </a:xfrm>
          <a:prstGeom prst="rect">
            <a:avLst/>
          </a:prstGeom>
        </p:spPr>
      </p:pic>
      <p:pic>
        <p:nvPicPr>
          <p:cNvPr id="100" name="圖片 99">
            <a:extLst>
              <a:ext uri="{FF2B5EF4-FFF2-40B4-BE49-F238E27FC236}">
                <a16:creationId xmlns="" xmlns:a16="http://schemas.microsoft.com/office/drawing/2014/main" id="{DA9847A7-5297-4873-99D3-AF2160A5C8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253"/>
          <a:stretch/>
        </p:blipFill>
        <p:spPr>
          <a:xfrm>
            <a:off x="9640383" y="3567926"/>
            <a:ext cx="644563" cy="486864"/>
          </a:xfrm>
          <a:prstGeom prst="rect">
            <a:avLst/>
          </a:prstGeom>
        </p:spPr>
      </p:pic>
      <p:sp>
        <p:nvSpPr>
          <p:cNvPr id="101" name="文字方塊 100">
            <a:extLst>
              <a:ext uri="{FF2B5EF4-FFF2-40B4-BE49-F238E27FC236}">
                <a16:creationId xmlns="" xmlns:a16="http://schemas.microsoft.com/office/drawing/2014/main" id="{2CB5A983-D3FE-4D74-B7FA-0E91B35F7122}"/>
              </a:ext>
            </a:extLst>
          </p:cNvPr>
          <p:cNvSpPr txBox="1"/>
          <p:nvPr/>
        </p:nvSpPr>
        <p:spPr>
          <a:xfrm>
            <a:off x="5090952" y="1694738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世界第</a:t>
            </a:r>
            <a:r>
              <a:rPr lang="en-US" altLang="zh-TW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endParaRPr lang="zh-TW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2" name="文字方塊 101">
            <a:extLst>
              <a:ext uri="{FF2B5EF4-FFF2-40B4-BE49-F238E27FC236}">
                <a16:creationId xmlns="" xmlns:a16="http://schemas.microsoft.com/office/drawing/2014/main" id="{87A009F1-19E3-4D2A-B916-9691642CC609}"/>
              </a:ext>
            </a:extLst>
          </p:cNvPr>
          <p:cNvSpPr txBox="1"/>
          <p:nvPr/>
        </p:nvSpPr>
        <p:spPr>
          <a:xfrm>
            <a:off x="1580217" y="1940185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世界第</a:t>
            </a:r>
            <a:r>
              <a:rPr lang="en-US" altLang="zh-TW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endParaRPr lang="zh-TW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3" name="文字方塊 102">
            <a:extLst>
              <a:ext uri="{FF2B5EF4-FFF2-40B4-BE49-F238E27FC236}">
                <a16:creationId xmlns="" xmlns:a16="http://schemas.microsoft.com/office/drawing/2014/main" id="{5F4E149B-0F0E-40EE-B115-6B48D6EA7453}"/>
              </a:ext>
            </a:extLst>
          </p:cNvPr>
          <p:cNvSpPr txBox="1"/>
          <p:nvPr/>
        </p:nvSpPr>
        <p:spPr>
          <a:xfrm>
            <a:off x="1512332" y="5532155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亞洲第</a:t>
            </a:r>
            <a:r>
              <a:rPr lang="en-US" altLang="zh-TW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1,</a:t>
            </a:r>
            <a:endParaRPr lang="en-US" altLang="zh-TW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世界第</a:t>
            </a:r>
            <a:r>
              <a:rPr lang="en-US" altLang="zh-TW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endParaRPr lang="zh-TW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="" xmlns:a16="http://schemas.microsoft.com/office/drawing/2014/main" id="{73937313-5D8E-4410-9309-89457D1BDDEE}"/>
              </a:ext>
            </a:extLst>
          </p:cNvPr>
          <p:cNvSpPr txBox="1"/>
          <p:nvPr/>
        </p:nvSpPr>
        <p:spPr>
          <a:xfrm>
            <a:off x="4976587" y="5891628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亞洲第</a:t>
            </a:r>
            <a:r>
              <a:rPr lang="en-US" altLang="zh-TW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1,</a:t>
            </a:r>
            <a:endParaRPr lang="en-US" altLang="zh-TW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世界第</a:t>
            </a:r>
            <a:r>
              <a:rPr lang="en-US" altLang="zh-TW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endParaRPr lang="zh-TW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5" name="文字方塊 104">
            <a:extLst>
              <a:ext uri="{FF2B5EF4-FFF2-40B4-BE49-F238E27FC236}">
                <a16:creationId xmlns="" xmlns:a16="http://schemas.microsoft.com/office/drawing/2014/main" id="{E7BA826C-293A-4633-8711-5EE06FEB5C04}"/>
              </a:ext>
            </a:extLst>
          </p:cNvPr>
          <p:cNvSpPr txBox="1"/>
          <p:nvPr/>
        </p:nvSpPr>
        <p:spPr>
          <a:xfrm>
            <a:off x="772015" y="3374168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亞洲第</a:t>
            </a:r>
            <a:r>
              <a:rPr lang="en-US" altLang="zh-TW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1,</a:t>
            </a:r>
            <a:endParaRPr lang="en-US" altLang="zh-TW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世界第</a:t>
            </a:r>
            <a:r>
              <a:rPr lang="en-US" altLang="zh-TW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endParaRPr lang="zh-TW" altLang="en-US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6" name="圖片 105">
            <a:extLst>
              <a:ext uri="{FF2B5EF4-FFF2-40B4-BE49-F238E27FC236}">
                <a16:creationId xmlns="" xmlns:a16="http://schemas.microsoft.com/office/drawing/2014/main" id="{EA6665F6-8FC8-41DA-924C-E63C8285C82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046" y="2009935"/>
            <a:ext cx="541792" cy="541792"/>
          </a:xfrm>
          <a:prstGeom prst="rect">
            <a:avLst/>
          </a:prstGeom>
        </p:spPr>
      </p:pic>
      <p:grpSp>
        <p:nvGrpSpPr>
          <p:cNvPr id="107" name="群組 106">
            <a:extLst>
              <a:ext uri="{FF2B5EF4-FFF2-40B4-BE49-F238E27FC236}">
                <a16:creationId xmlns="" xmlns:a16="http://schemas.microsoft.com/office/drawing/2014/main" id="{02BDD733-AE0A-404C-82A1-253155BE6DDC}"/>
              </a:ext>
            </a:extLst>
          </p:cNvPr>
          <p:cNvGrpSpPr/>
          <p:nvPr/>
        </p:nvGrpSpPr>
        <p:grpSpPr>
          <a:xfrm>
            <a:off x="2308159" y="1779281"/>
            <a:ext cx="2099075" cy="1593486"/>
            <a:chOff x="1959931" y="1532293"/>
            <a:chExt cx="2099075" cy="15934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8" name="手繪多邊形 20">
              <a:extLst>
                <a:ext uri="{FF2B5EF4-FFF2-40B4-BE49-F238E27FC236}">
                  <a16:creationId xmlns="" xmlns:a16="http://schemas.microsoft.com/office/drawing/2014/main" id="{A4678038-1DF6-40B1-8140-F3642F121AB0}"/>
                </a:ext>
              </a:extLst>
            </p:cNvPr>
            <p:cNvSpPr/>
            <p:nvPr/>
          </p:nvSpPr>
          <p:spPr>
            <a:xfrm>
              <a:off x="1959931" y="1532293"/>
              <a:ext cx="2099075" cy="1593486"/>
            </a:xfrm>
            <a:custGeom>
              <a:avLst/>
              <a:gdLst>
                <a:gd name="connsiteX0" fmla="*/ 874395 w 1032510"/>
                <a:gd name="connsiteY0" fmla="*/ 0 h 779145"/>
                <a:gd name="connsiteX1" fmla="*/ 1032510 w 1032510"/>
                <a:gd name="connsiteY1" fmla="*/ 300990 h 779145"/>
                <a:gd name="connsiteX2" fmla="*/ 878205 w 1032510"/>
                <a:gd name="connsiteY2" fmla="*/ 601980 h 779145"/>
                <a:gd name="connsiteX3" fmla="*/ 508635 w 1032510"/>
                <a:gd name="connsiteY3" fmla="*/ 779145 h 779145"/>
                <a:gd name="connsiteX4" fmla="*/ 331470 w 1032510"/>
                <a:gd name="connsiteY4" fmla="*/ 483870 h 779145"/>
                <a:gd name="connsiteX5" fmla="*/ 0 w 1032510"/>
                <a:gd name="connsiteY5" fmla="*/ 470535 h 779145"/>
                <a:gd name="connsiteX6" fmla="*/ 874395 w 1032510"/>
                <a:gd name="connsiteY6" fmla="*/ 0 h 779145"/>
                <a:gd name="connsiteX0" fmla="*/ 874395 w 1032510"/>
                <a:gd name="connsiteY0" fmla="*/ 0 h 779145"/>
                <a:gd name="connsiteX1" fmla="*/ 1032510 w 1032510"/>
                <a:gd name="connsiteY1" fmla="*/ 300990 h 779145"/>
                <a:gd name="connsiteX2" fmla="*/ 878205 w 1032510"/>
                <a:gd name="connsiteY2" fmla="*/ 601980 h 779145"/>
                <a:gd name="connsiteX3" fmla="*/ 508635 w 1032510"/>
                <a:gd name="connsiteY3" fmla="*/ 779145 h 779145"/>
                <a:gd name="connsiteX4" fmla="*/ 331470 w 1032510"/>
                <a:gd name="connsiteY4" fmla="*/ 483870 h 779145"/>
                <a:gd name="connsiteX5" fmla="*/ 0 w 1032510"/>
                <a:gd name="connsiteY5" fmla="*/ 470535 h 779145"/>
                <a:gd name="connsiteX6" fmla="*/ 874395 w 1032510"/>
                <a:gd name="connsiteY6" fmla="*/ 0 h 779145"/>
                <a:gd name="connsiteX0" fmla="*/ 874395 w 1032510"/>
                <a:gd name="connsiteY0" fmla="*/ 0 h 779145"/>
                <a:gd name="connsiteX1" fmla="*/ 1032510 w 1032510"/>
                <a:gd name="connsiteY1" fmla="*/ 300990 h 779145"/>
                <a:gd name="connsiteX2" fmla="*/ 878205 w 1032510"/>
                <a:gd name="connsiteY2" fmla="*/ 601980 h 779145"/>
                <a:gd name="connsiteX3" fmla="*/ 508635 w 1032510"/>
                <a:gd name="connsiteY3" fmla="*/ 779145 h 779145"/>
                <a:gd name="connsiteX4" fmla="*/ 331470 w 1032510"/>
                <a:gd name="connsiteY4" fmla="*/ 483870 h 779145"/>
                <a:gd name="connsiteX5" fmla="*/ 0 w 1032510"/>
                <a:gd name="connsiteY5" fmla="*/ 470535 h 779145"/>
                <a:gd name="connsiteX6" fmla="*/ 874395 w 1032510"/>
                <a:gd name="connsiteY6" fmla="*/ 0 h 779145"/>
                <a:gd name="connsiteX0" fmla="*/ 874395 w 1032510"/>
                <a:gd name="connsiteY0" fmla="*/ 0 h 779145"/>
                <a:gd name="connsiteX1" fmla="*/ 1032510 w 1032510"/>
                <a:gd name="connsiteY1" fmla="*/ 300990 h 779145"/>
                <a:gd name="connsiteX2" fmla="*/ 878205 w 1032510"/>
                <a:gd name="connsiteY2" fmla="*/ 601980 h 779145"/>
                <a:gd name="connsiteX3" fmla="*/ 508635 w 1032510"/>
                <a:gd name="connsiteY3" fmla="*/ 779145 h 779145"/>
                <a:gd name="connsiteX4" fmla="*/ 331470 w 1032510"/>
                <a:gd name="connsiteY4" fmla="*/ 483870 h 779145"/>
                <a:gd name="connsiteX5" fmla="*/ 0 w 1032510"/>
                <a:gd name="connsiteY5" fmla="*/ 470535 h 779145"/>
                <a:gd name="connsiteX6" fmla="*/ 874395 w 1032510"/>
                <a:gd name="connsiteY6" fmla="*/ 0 h 779145"/>
                <a:gd name="connsiteX0" fmla="*/ 874395 w 1032510"/>
                <a:gd name="connsiteY0" fmla="*/ 0 h 779145"/>
                <a:gd name="connsiteX1" fmla="*/ 1032510 w 1032510"/>
                <a:gd name="connsiteY1" fmla="*/ 300990 h 779145"/>
                <a:gd name="connsiteX2" fmla="*/ 878205 w 1032510"/>
                <a:gd name="connsiteY2" fmla="*/ 601980 h 779145"/>
                <a:gd name="connsiteX3" fmla="*/ 508635 w 1032510"/>
                <a:gd name="connsiteY3" fmla="*/ 779145 h 779145"/>
                <a:gd name="connsiteX4" fmla="*/ 331470 w 1032510"/>
                <a:gd name="connsiteY4" fmla="*/ 483870 h 779145"/>
                <a:gd name="connsiteX5" fmla="*/ 0 w 1032510"/>
                <a:gd name="connsiteY5" fmla="*/ 470535 h 779145"/>
                <a:gd name="connsiteX6" fmla="*/ 874395 w 1032510"/>
                <a:gd name="connsiteY6" fmla="*/ 0 h 779145"/>
                <a:gd name="connsiteX0" fmla="*/ 874395 w 1032510"/>
                <a:gd name="connsiteY0" fmla="*/ 278 h 779423"/>
                <a:gd name="connsiteX1" fmla="*/ 1032510 w 1032510"/>
                <a:gd name="connsiteY1" fmla="*/ 301268 h 779423"/>
                <a:gd name="connsiteX2" fmla="*/ 878205 w 1032510"/>
                <a:gd name="connsiteY2" fmla="*/ 602258 h 779423"/>
                <a:gd name="connsiteX3" fmla="*/ 508635 w 1032510"/>
                <a:gd name="connsiteY3" fmla="*/ 779423 h 779423"/>
                <a:gd name="connsiteX4" fmla="*/ 331470 w 1032510"/>
                <a:gd name="connsiteY4" fmla="*/ 484148 h 779423"/>
                <a:gd name="connsiteX5" fmla="*/ 0 w 1032510"/>
                <a:gd name="connsiteY5" fmla="*/ 470813 h 779423"/>
                <a:gd name="connsiteX6" fmla="*/ 874395 w 1032510"/>
                <a:gd name="connsiteY6" fmla="*/ 278 h 779423"/>
                <a:gd name="connsiteX0" fmla="*/ 874395 w 1032510"/>
                <a:gd name="connsiteY0" fmla="*/ 342 h 779487"/>
                <a:gd name="connsiteX1" fmla="*/ 1032510 w 1032510"/>
                <a:gd name="connsiteY1" fmla="*/ 301332 h 779487"/>
                <a:gd name="connsiteX2" fmla="*/ 878205 w 1032510"/>
                <a:gd name="connsiteY2" fmla="*/ 602322 h 779487"/>
                <a:gd name="connsiteX3" fmla="*/ 508635 w 1032510"/>
                <a:gd name="connsiteY3" fmla="*/ 779487 h 779487"/>
                <a:gd name="connsiteX4" fmla="*/ 331470 w 1032510"/>
                <a:gd name="connsiteY4" fmla="*/ 484212 h 779487"/>
                <a:gd name="connsiteX5" fmla="*/ 0 w 1032510"/>
                <a:gd name="connsiteY5" fmla="*/ 470877 h 779487"/>
                <a:gd name="connsiteX6" fmla="*/ 874395 w 1032510"/>
                <a:gd name="connsiteY6" fmla="*/ 342 h 779487"/>
                <a:gd name="connsiteX0" fmla="*/ 874395 w 1032510"/>
                <a:gd name="connsiteY0" fmla="*/ 342 h 779487"/>
                <a:gd name="connsiteX1" fmla="*/ 1032510 w 1032510"/>
                <a:gd name="connsiteY1" fmla="*/ 301332 h 779487"/>
                <a:gd name="connsiteX2" fmla="*/ 878205 w 1032510"/>
                <a:gd name="connsiteY2" fmla="*/ 602322 h 779487"/>
                <a:gd name="connsiteX3" fmla="*/ 508635 w 1032510"/>
                <a:gd name="connsiteY3" fmla="*/ 779487 h 779487"/>
                <a:gd name="connsiteX4" fmla="*/ 331470 w 1032510"/>
                <a:gd name="connsiteY4" fmla="*/ 484212 h 779487"/>
                <a:gd name="connsiteX5" fmla="*/ 0 w 1032510"/>
                <a:gd name="connsiteY5" fmla="*/ 470877 h 779487"/>
                <a:gd name="connsiteX6" fmla="*/ 874395 w 1032510"/>
                <a:gd name="connsiteY6" fmla="*/ 342 h 779487"/>
                <a:gd name="connsiteX0" fmla="*/ 874395 w 1032510"/>
                <a:gd name="connsiteY0" fmla="*/ 342 h 779487"/>
                <a:gd name="connsiteX1" fmla="*/ 1032510 w 1032510"/>
                <a:gd name="connsiteY1" fmla="*/ 301332 h 779487"/>
                <a:gd name="connsiteX2" fmla="*/ 878205 w 1032510"/>
                <a:gd name="connsiteY2" fmla="*/ 602322 h 779487"/>
                <a:gd name="connsiteX3" fmla="*/ 508635 w 1032510"/>
                <a:gd name="connsiteY3" fmla="*/ 779487 h 779487"/>
                <a:gd name="connsiteX4" fmla="*/ 331470 w 1032510"/>
                <a:gd name="connsiteY4" fmla="*/ 484212 h 779487"/>
                <a:gd name="connsiteX5" fmla="*/ 0 w 1032510"/>
                <a:gd name="connsiteY5" fmla="*/ 470877 h 779487"/>
                <a:gd name="connsiteX6" fmla="*/ 874395 w 1032510"/>
                <a:gd name="connsiteY6" fmla="*/ 342 h 779487"/>
                <a:gd name="connsiteX0" fmla="*/ 874395 w 1032510"/>
                <a:gd name="connsiteY0" fmla="*/ 342 h 779487"/>
                <a:gd name="connsiteX1" fmla="*/ 1032510 w 1032510"/>
                <a:gd name="connsiteY1" fmla="*/ 301332 h 779487"/>
                <a:gd name="connsiteX2" fmla="*/ 878205 w 1032510"/>
                <a:gd name="connsiteY2" fmla="*/ 602322 h 779487"/>
                <a:gd name="connsiteX3" fmla="*/ 508635 w 1032510"/>
                <a:gd name="connsiteY3" fmla="*/ 779487 h 779487"/>
                <a:gd name="connsiteX4" fmla="*/ 331470 w 1032510"/>
                <a:gd name="connsiteY4" fmla="*/ 484212 h 779487"/>
                <a:gd name="connsiteX5" fmla="*/ 0 w 1032510"/>
                <a:gd name="connsiteY5" fmla="*/ 470877 h 779487"/>
                <a:gd name="connsiteX6" fmla="*/ 874395 w 1032510"/>
                <a:gd name="connsiteY6" fmla="*/ 342 h 779487"/>
                <a:gd name="connsiteX0" fmla="*/ 874395 w 1032510"/>
                <a:gd name="connsiteY0" fmla="*/ 342 h 779487"/>
                <a:gd name="connsiteX1" fmla="*/ 1032510 w 1032510"/>
                <a:gd name="connsiteY1" fmla="*/ 301332 h 779487"/>
                <a:gd name="connsiteX2" fmla="*/ 878205 w 1032510"/>
                <a:gd name="connsiteY2" fmla="*/ 602322 h 779487"/>
                <a:gd name="connsiteX3" fmla="*/ 508635 w 1032510"/>
                <a:gd name="connsiteY3" fmla="*/ 779487 h 779487"/>
                <a:gd name="connsiteX4" fmla="*/ 331470 w 1032510"/>
                <a:gd name="connsiteY4" fmla="*/ 484212 h 779487"/>
                <a:gd name="connsiteX5" fmla="*/ 0 w 1032510"/>
                <a:gd name="connsiteY5" fmla="*/ 470877 h 779487"/>
                <a:gd name="connsiteX6" fmla="*/ 874395 w 1032510"/>
                <a:gd name="connsiteY6" fmla="*/ 342 h 779487"/>
                <a:gd name="connsiteX0" fmla="*/ 874395 w 1032510"/>
                <a:gd name="connsiteY0" fmla="*/ 342 h 779487"/>
                <a:gd name="connsiteX1" fmla="*/ 1032510 w 1032510"/>
                <a:gd name="connsiteY1" fmla="*/ 301332 h 779487"/>
                <a:gd name="connsiteX2" fmla="*/ 878205 w 1032510"/>
                <a:gd name="connsiteY2" fmla="*/ 602322 h 779487"/>
                <a:gd name="connsiteX3" fmla="*/ 508635 w 1032510"/>
                <a:gd name="connsiteY3" fmla="*/ 779487 h 779487"/>
                <a:gd name="connsiteX4" fmla="*/ 331470 w 1032510"/>
                <a:gd name="connsiteY4" fmla="*/ 484212 h 779487"/>
                <a:gd name="connsiteX5" fmla="*/ 0 w 1032510"/>
                <a:gd name="connsiteY5" fmla="*/ 470877 h 779487"/>
                <a:gd name="connsiteX6" fmla="*/ 874395 w 1032510"/>
                <a:gd name="connsiteY6" fmla="*/ 342 h 779487"/>
                <a:gd name="connsiteX0" fmla="*/ 868680 w 1026795"/>
                <a:gd name="connsiteY0" fmla="*/ 333 h 779478"/>
                <a:gd name="connsiteX1" fmla="*/ 1026795 w 1026795"/>
                <a:gd name="connsiteY1" fmla="*/ 301323 h 779478"/>
                <a:gd name="connsiteX2" fmla="*/ 872490 w 1026795"/>
                <a:gd name="connsiteY2" fmla="*/ 602313 h 779478"/>
                <a:gd name="connsiteX3" fmla="*/ 502920 w 1026795"/>
                <a:gd name="connsiteY3" fmla="*/ 779478 h 779478"/>
                <a:gd name="connsiteX4" fmla="*/ 325755 w 1026795"/>
                <a:gd name="connsiteY4" fmla="*/ 484203 h 779478"/>
                <a:gd name="connsiteX5" fmla="*/ 0 w 1026795"/>
                <a:gd name="connsiteY5" fmla="*/ 478488 h 779478"/>
                <a:gd name="connsiteX6" fmla="*/ 868680 w 1026795"/>
                <a:gd name="connsiteY6" fmla="*/ 333 h 779478"/>
                <a:gd name="connsiteX0" fmla="*/ 868680 w 1026795"/>
                <a:gd name="connsiteY0" fmla="*/ 333 h 779478"/>
                <a:gd name="connsiteX1" fmla="*/ 1026795 w 1026795"/>
                <a:gd name="connsiteY1" fmla="*/ 301323 h 779478"/>
                <a:gd name="connsiteX2" fmla="*/ 872490 w 1026795"/>
                <a:gd name="connsiteY2" fmla="*/ 602313 h 779478"/>
                <a:gd name="connsiteX3" fmla="*/ 502920 w 1026795"/>
                <a:gd name="connsiteY3" fmla="*/ 779478 h 779478"/>
                <a:gd name="connsiteX4" fmla="*/ 325755 w 1026795"/>
                <a:gd name="connsiteY4" fmla="*/ 484203 h 779478"/>
                <a:gd name="connsiteX5" fmla="*/ 0 w 1026795"/>
                <a:gd name="connsiteY5" fmla="*/ 478488 h 779478"/>
                <a:gd name="connsiteX6" fmla="*/ 868680 w 1026795"/>
                <a:gd name="connsiteY6" fmla="*/ 333 h 77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6795" h="779478">
                  <a:moveTo>
                    <a:pt x="868680" y="333"/>
                  </a:moveTo>
                  <a:lnTo>
                    <a:pt x="1026795" y="301323"/>
                  </a:lnTo>
                  <a:lnTo>
                    <a:pt x="872490" y="602313"/>
                  </a:lnTo>
                  <a:cubicBezTo>
                    <a:pt x="667385" y="615648"/>
                    <a:pt x="576580" y="697563"/>
                    <a:pt x="502920" y="779478"/>
                  </a:cubicBezTo>
                  <a:lnTo>
                    <a:pt x="325755" y="484203"/>
                  </a:lnTo>
                  <a:lnTo>
                    <a:pt x="0" y="478488"/>
                  </a:lnTo>
                  <a:cubicBezTo>
                    <a:pt x="133350" y="243538"/>
                    <a:pt x="501015" y="-10462"/>
                    <a:pt x="868680" y="333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9" name="文字方塊 108">
              <a:extLst>
                <a:ext uri="{FF2B5EF4-FFF2-40B4-BE49-F238E27FC236}">
                  <a16:creationId xmlns="" xmlns:a16="http://schemas.microsoft.com/office/drawing/2014/main" id="{ED200B36-8430-42D2-B6F8-86D354B3290D}"/>
                </a:ext>
              </a:extLst>
            </p:cNvPr>
            <p:cNvSpPr txBox="1"/>
            <p:nvPr/>
          </p:nvSpPr>
          <p:spPr>
            <a:xfrm>
              <a:off x="2389880" y="2136842"/>
              <a:ext cx="82073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glow rad="88900">
                      <a:srgbClr val="FEFFFF"/>
                    </a:glow>
                  </a:effectLst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生活品質</a:t>
              </a:r>
              <a:endPara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88900">
                    <a:srgbClr val="FEFFFF"/>
                  </a:glo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110" name="圖片 109">
            <a:extLst>
              <a:ext uri="{FF2B5EF4-FFF2-40B4-BE49-F238E27FC236}">
                <a16:creationId xmlns="" xmlns:a16="http://schemas.microsoft.com/office/drawing/2014/main" id="{26C4A7D4-0397-41F6-BB4B-97D7400320D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413" y="3174105"/>
            <a:ext cx="568379" cy="568380"/>
          </a:xfrm>
          <a:prstGeom prst="rect">
            <a:avLst/>
          </a:prstGeom>
        </p:spPr>
      </p:pic>
      <p:grpSp>
        <p:nvGrpSpPr>
          <p:cNvPr id="111" name="群組 110">
            <a:extLst>
              <a:ext uri="{FF2B5EF4-FFF2-40B4-BE49-F238E27FC236}">
                <a16:creationId xmlns="" xmlns:a16="http://schemas.microsoft.com/office/drawing/2014/main" id="{816CFB5D-C03D-4079-ADF2-806F1524F71C}"/>
              </a:ext>
            </a:extLst>
          </p:cNvPr>
          <p:cNvGrpSpPr/>
          <p:nvPr/>
        </p:nvGrpSpPr>
        <p:grpSpPr>
          <a:xfrm>
            <a:off x="1927919" y="2889149"/>
            <a:ext cx="1348807" cy="2008660"/>
            <a:chOff x="1015902" y="2584011"/>
            <a:chExt cx="1348807" cy="20086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2" name="圖片 111">
              <a:extLst>
                <a:ext uri="{FF2B5EF4-FFF2-40B4-BE49-F238E27FC236}">
                  <a16:creationId xmlns="" xmlns:a16="http://schemas.microsoft.com/office/drawing/2014/main" id="{29252140-5769-404B-ACFA-7F1C398CE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015902" y="2584011"/>
              <a:ext cx="1348807" cy="2008660"/>
            </a:xfrm>
            <a:custGeom>
              <a:avLst/>
              <a:gdLst>
                <a:gd name="connsiteX0" fmla="*/ 286538 w 1348807"/>
                <a:gd name="connsiteY0" fmla="*/ 0 h 2026026"/>
                <a:gd name="connsiteX1" fmla="*/ 980649 w 1348807"/>
                <a:gd name="connsiteY1" fmla="*/ 36059 h 2026026"/>
                <a:gd name="connsiteX2" fmla="*/ 1348807 w 1348807"/>
                <a:gd name="connsiteY2" fmla="*/ 621359 h 2026026"/>
                <a:gd name="connsiteX3" fmla="*/ 1274687 w 1348807"/>
                <a:gd name="connsiteY3" fmla="*/ 1455911 h 2026026"/>
                <a:gd name="connsiteX4" fmla="*/ 570747 w 1348807"/>
                <a:gd name="connsiteY4" fmla="*/ 1459304 h 2026026"/>
                <a:gd name="connsiteX5" fmla="*/ 220834 w 1348807"/>
                <a:gd name="connsiteY5" fmla="*/ 2026026 h 2026026"/>
                <a:gd name="connsiteX6" fmla="*/ 286538 w 1348807"/>
                <a:gd name="connsiteY6" fmla="*/ 0 h 2026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8807" h="2026026">
                  <a:moveTo>
                    <a:pt x="286538" y="0"/>
                  </a:moveTo>
                  <a:lnTo>
                    <a:pt x="980649" y="36059"/>
                  </a:lnTo>
                  <a:lnTo>
                    <a:pt x="1348807" y="621359"/>
                  </a:lnTo>
                  <a:cubicBezTo>
                    <a:pt x="1158260" y="995851"/>
                    <a:pt x="1207529" y="1240951"/>
                    <a:pt x="1274687" y="1455911"/>
                  </a:cubicBezTo>
                  <a:lnTo>
                    <a:pt x="570747" y="1459304"/>
                  </a:lnTo>
                  <a:lnTo>
                    <a:pt x="220834" y="2026026"/>
                  </a:lnTo>
                  <a:cubicBezTo>
                    <a:pt x="-53087" y="1546466"/>
                    <a:pt x="-116032" y="635100"/>
                    <a:pt x="286538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文字方塊 112">
              <a:extLst>
                <a:ext uri="{FF2B5EF4-FFF2-40B4-BE49-F238E27FC236}">
                  <a16:creationId xmlns="" xmlns:a16="http://schemas.microsoft.com/office/drawing/2014/main" id="{61AB313F-5E26-4CCF-B309-F7EE0042AB30}"/>
                </a:ext>
              </a:extLst>
            </p:cNvPr>
            <p:cNvSpPr txBox="1"/>
            <p:nvPr/>
          </p:nvSpPr>
          <p:spPr>
            <a:xfrm>
              <a:off x="1234801" y="3329966"/>
              <a:ext cx="82073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TW" altLang="en-US" sz="1600" b="1" dirty="0" smtClean="0">
                  <a:solidFill>
                    <a:srgbClr val="000000"/>
                  </a:solidFill>
                  <a:effectLst>
                    <a:glow rad="88900">
                      <a:srgbClr val="FEFFFF"/>
                    </a:glo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工作條件</a:t>
              </a:r>
              <a:endParaRPr lang="en-US" altLang="zh-TW" sz="1600" b="1" dirty="0">
                <a:solidFill>
                  <a:srgbClr val="000000"/>
                </a:solidFill>
                <a:effectLst>
                  <a:glow rad="88900">
                    <a:srgbClr val="FEFFFF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114" name="圖片 113">
            <a:extLst>
              <a:ext uri="{FF2B5EF4-FFF2-40B4-BE49-F238E27FC236}">
                <a16:creationId xmlns="" xmlns:a16="http://schemas.microsoft.com/office/drawing/2014/main" id="{D0D6F6D9-E894-45F9-B035-DA0109FF34D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33908" r="67370" b="41361"/>
          <a:stretch/>
        </p:blipFill>
        <p:spPr>
          <a:xfrm>
            <a:off x="7348148" y="2752951"/>
            <a:ext cx="1630530" cy="1440199"/>
          </a:xfrm>
          <a:prstGeom prst="rect">
            <a:avLst/>
          </a:prstGeom>
        </p:spPr>
      </p:pic>
      <p:pic>
        <p:nvPicPr>
          <p:cNvPr id="115" name="圖片 114">
            <a:extLst>
              <a:ext uri="{FF2B5EF4-FFF2-40B4-BE49-F238E27FC236}">
                <a16:creationId xmlns="" xmlns:a16="http://schemas.microsoft.com/office/drawing/2014/main" id="{5C0309AF-2D16-459E-BC8C-D3B707BA67D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922" y="3125245"/>
            <a:ext cx="486981" cy="486981"/>
          </a:xfrm>
          <a:prstGeom prst="rect">
            <a:avLst/>
          </a:prstGeom>
        </p:spPr>
      </p:pic>
      <p:sp>
        <p:nvSpPr>
          <p:cNvPr id="61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6" name="標題 2"/>
          <p:cNvSpPr txBox="1">
            <a:spLocks/>
          </p:cNvSpPr>
          <p:nvPr/>
        </p:nvSpPr>
        <p:spPr>
          <a:xfrm>
            <a:off x="127635" y="279158"/>
            <a:ext cx="12062780" cy="113362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為什麼選擇臺灣</a:t>
            </a:r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外籍人士的首選</a:t>
            </a:r>
          </a:p>
          <a:p>
            <a:pPr algn="l"/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	</a:t>
            </a:r>
            <a:r>
              <a:rPr lang="en-US" altLang="zh-TW" sz="2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#</a:t>
            </a:r>
            <a:r>
              <a:rPr lang="zh-TW" altLang="en-US" sz="2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亞洲第一</a:t>
            </a:r>
            <a:r>
              <a:rPr lang="en-US" altLang="zh-TW" sz="2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, #</a:t>
            </a:r>
            <a:r>
              <a:rPr lang="zh-TW" altLang="en-US" sz="2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世界第二 </a:t>
            </a:r>
            <a:r>
              <a:rPr lang="en-US" altLang="zh-TW" sz="2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(2018</a:t>
            </a:r>
            <a:r>
              <a:rPr lang="zh-TW" altLang="en-US" sz="24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「外派人士」</a:t>
            </a:r>
            <a:r>
              <a:rPr lang="zh-TW" altLang="en-US" sz="2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調查</a:t>
            </a:r>
            <a:r>
              <a:rPr lang="en-US" altLang="zh-TW" sz="2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896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" y="-5781"/>
            <a:ext cx="12199229" cy="6863781"/>
          </a:xfrm>
          <a:prstGeom prst="rect">
            <a:avLst/>
          </a:prstGeom>
        </p:spPr>
      </p:pic>
      <p:sp>
        <p:nvSpPr>
          <p:cNvPr id="15" name="標題 3"/>
          <p:cNvSpPr txBox="1">
            <a:spLocks/>
          </p:cNvSpPr>
          <p:nvPr/>
        </p:nvSpPr>
        <p:spPr>
          <a:xfrm>
            <a:off x="766615" y="606862"/>
            <a:ext cx="11032801" cy="1782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3767138" marR="0" lvl="0" indent="-376713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投資獎勵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EFFFF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97" y="2606007"/>
            <a:ext cx="1645992" cy="1645993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287" y="2606002"/>
            <a:ext cx="1642222" cy="1642222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365" y="2606002"/>
            <a:ext cx="1642222" cy="1642222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817" y="2609781"/>
            <a:ext cx="1642224" cy="164222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702718" y="442782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租稅優惠</a:t>
            </a:r>
            <a:endParaRPr lang="en-US" altLang="zh-TW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160400" y="442782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研發補助</a:t>
            </a:r>
            <a:endParaRPr lang="en-US" altLang="zh-TW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978480" y="4427820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延攬全球人才激勵措施</a:t>
            </a:r>
            <a:endParaRPr lang="en-US" altLang="zh-TW" b="1" dirty="0" smtClean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191552" y="442782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TW" altLang="en-US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園</a:t>
            </a:r>
            <a:r>
              <a:rPr lang="zh-TW" altLang="en-US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區優惠</a:t>
            </a:r>
            <a:endParaRPr lang="zh-TW" altLang="en-US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24" name="任意多边形: 形状 416">
            <a:extLst>
              <a:ext uri="{FF2B5EF4-FFF2-40B4-BE49-F238E27FC236}">
                <a16:creationId xmlns="" xmlns:a16="http://schemas.microsoft.com/office/drawing/2014/main" id="{C53D5117-FCEA-4B51-BE3F-302F6F06D6F9}"/>
              </a:ext>
            </a:extLst>
          </p:cNvPr>
          <p:cNvSpPr/>
          <p:nvPr/>
        </p:nvSpPr>
        <p:spPr>
          <a:xfrm flipH="1">
            <a:off x="10410166" y="5116210"/>
            <a:ext cx="1789794" cy="1789793"/>
          </a:xfrm>
          <a:custGeom>
            <a:avLst/>
            <a:gdLst>
              <a:gd name="connsiteX0" fmla="*/ 0 w 1789793"/>
              <a:gd name="connsiteY0" fmla="*/ 0 h 1789793"/>
              <a:gd name="connsiteX1" fmla="*/ 1789793 w 1789793"/>
              <a:gd name="connsiteY1" fmla="*/ 1789793 h 1789793"/>
              <a:gd name="connsiteX2" fmla="*/ 0 w 1789793"/>
              <a:gd name="connsiteY2" fmla="*/ 1789793 h 178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9793" h="1789793">
                <a:moveTo>
                  <a:pt x="0" y="0"/>
                </a:moveTo>
                <a:lnTo>
                  <a:pt x="1789793" y="1789793"/>
                </a:lnTo>
                <a:lnTo>
                  <a:pt x="0" y="1789793"/>
                </a:lnTo>
                <a:close/>
              </a:path>
            </a:pathLst>
          </a:custGeom>
          <a:solidFill>
            <a:srgbClr val="1DB9B2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25" name="投影片編號版面配置區 4">
            <a:extLst>
              <a:ext uri="{FF2B5EF4-FFF2-40B4-BE49-F238E27FC236}">
                <a16:creationId xmlns:a16="http://schemas.microsoft.com/office/drawing/2014/main" xmlns="" id="{BC85BD41-8338-4302-A8BB-685B182ACDEA}"/>
              </a:ext>
            </a:extLst>
          </p:cNvPr>
          <p:cNvSpPr txBox="1">
            <a:spLocks/>
          </p:cNvSpPr>
          <p:nvPr/>
        </p:nvSpPr>
        <p:spPr>
          <a:xfrm>
            <a:off x="8610603" y="6356388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343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資料庫圖表 25"/>
          <p:cNvGraphicFramePr/>
          <p:nvPr>
            <p:extLst>
              <p:ext uri="{D42A27DB-BD31-4B8C-83A1-F6EECF244321}">
                <p14:modId xmlns:p14="http://schemas.microsoft.com/office/powerpoint/2010/main" val="1077924958"/>
              </p:ext>
            </p:extLst>
          </p:nvPr>
        </p:nvGraphicFramePr>
        <p:xfrm>
          <a:off x="994691" y="-1192930"/>
          <a:ext cx="10851615" cy="7737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文字方塊 26"/>
          <p:cNvSpPr txBox="1"/>
          <p:nvPr/>
        </p:nvSpPr>
        <p:spPr>
          <a:xfrm>
            <a:off x="3599945" y="3127898"/>
            <a:ext cx="2428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1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投資研發</a:t>
            </a:r>
            <a:r>
              <a:rPr lang="zh-TW" altLang="en-US" sz="21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支出</a:t>
            </a:r>
            <a:r>
              <a:rPr lang="zh-TW" altLang="en-US" sz="21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金額抵減營所稅</a:t>
            </a:r>
            <a:endParaRPr lang="zh-TW" altLang="en-US" sz="21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3485638" y="3947355"/>
            <a:ext cx="1040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最高可達</a:t>
            </a:r>
            <a:endParaRPr lang="zh-TW" altLang="en-US" sz="24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4237361" y="3939618"/>
            <a:ext cx="1916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15%</a:t>
            </a:r>
            <a:endParaRPr lang="zh-TW" altLang="en-US" sz="60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8515463" y="2996977"/>
            <a:ext cx="2826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支付專利、</a:t>
            </a:r>
            <a:endParaRPr lang="en-US" altLang="zh-TW" sz="2000" dirty="0" smtClean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  <a:p>
            <a:pPr algn="ctr"/>
            <a:r>
              <a:rPr lang="zh-TW" altLang="en-US" sz="20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版權等費用</a:t>
            </a:r>
            <a:endParaRPr lang="zh-TW" altLang="en-US" sz="20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8683735" y="4004863"/>
            <a:ext cx="2447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免除所得稅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6101489" y="2129681"/>
            <a:ext cx="24281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1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5G/</a:t>
            </a:r>
            <a:r>
              <a:rPr lang="zh-TW" altLang="en-US" sz="21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智慧機械</a:t>
            </a:r>
            <a:endParaRPr lang="zh-TW" altLang="en-US" sz="21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122449" y="2431991"/>
            <a:ext cx="2428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1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投資金額可</a:t>
            </a:r>
            <a:endParaRPr lang="en-US" altLang="zh-TW" sz="2100" dirty="0" smtClean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  <a:p>
            <a:pPr algn="ctr"/>
            <a:r>
              <a:rPr lang="zh-TW" altLang="en-US" sz="2100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抵扣營所稅</a:t>
            </a:r>
            <a:endParaRPr lang="zh-TW" altLang="en-US" sz="21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6248697" y="3264597"/>
            <a:ext cx="933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最高可達</a:t>
            </a:r>
            <a:endParaRPr lang="zh-TW" altLang="en-US" sz="24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7119728" y="3172264"/>
            <a:ext cx="1916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5%</a:t>
            </a:r>
            <a:endParaRPr lang="zh-TW" altLang="en-US" sz="60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14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標題 2"/>
          <p:cNvSpPr txBox="1">
            <a:spLocks/>
          </p:cNvSpPr>
          <p:nvPr/>
        </p:nvSpPr>
        <p:spPr>
          <a:xfrm>
            <a:off x="370901" y="232369"/>
            <a:ext cx="11556954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投資獎</a:t>
            </a:r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勵</a:t>
            </a:r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租稅優</a:t>
            </a:r>
            <a:r>
              <a:rPr lang="zh-TW" altLang="en-US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惠</a:t>
            </a:r>
            <a:endParaRPr lang="en-US" altLang="zh-TW" sz="32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  <a:p>
            <a:pPr algn="l"/>
            <a:endParaRPr lang="en-US" altLang="zh-TW" sz="3600" b="1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63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17">
            <a:extLst>
              <a:ext uri="{FF2B5EF4-FFF2-40B4-BE49-F238E27FC236}">
                <a16:creationId xmlns="" xmlns:a16="http://schemas.microsoft.com/office/drawing/2014/main" id="{F4031380-AB17-4CFA-B88D-53704344CCF1}"/>
              </a:ext>
            </a:extLst>
          </p:cNvPr>
          <p:cNvSpPr>
            <a:spLocks/>
          </p:cNvSpPr>
          <p:nvPr/>
        </p:nvSpPr>
        <p:spPr bwMode="auto">
          <a:xfrm rot="16200000">
            <a:off x="8007849" y="525933"/>
            <a:ext cx="4733366" cy="3681506"/>
          </a:xfrm>
          <a:custGeom>
            <a:avLst/>
            <a:gdLst>
              <a:gd name="connsiteX0" fmla="*/ 2611195 w 6896100"/>
              <a:gd name="connsiteY0" fmla="*/ 3329760 h 5363632"/>
              <a:gd name="connsiteX1" fmla="*/ 3787028 w 6896100"/>
              <a:gd name="connsiteY1" fmla="*/ 3329760 h 5363632"/>
              <a:gd name="connsiteX2" fmla="*/ 4374944 w 6896100"/>
              <a:gd name="connsiteY2" fmla="*/ 4346696 h 5363632"/>
              <a:gd name="connsiteX3" fmla="*/ 3787028 w 6896100"/>
              <a:gd name="connsiteY3" fmla="*/ 5363632 h 5363632"/>
              <a:gd name="connsiteX4" fmla="*/ 2611195 w 6896100"/>
              <a:gd name="connsiteY4" fmla="*/ 5363632 h 5363632"/>
              <a:gd name="connsiteX5" fmla="*/ 2023279 w 6896100"/>
              <a:gd name="connsiteY5" fmla="*/ 4346696 h 5363632"/>
              <a:gd name="connsiteX6" fmla="*/ 6587135 w 6896100"/>
              <a:gd name="connsiteY6" fmla="*/ 3319167 h 5363632"/>
              <a:gd name="connsiteX7" fmla="*/ 6896100 w 6896100"/>
              <a:gd name="connsiteY7" fmla="*/ 3319167 h 5363632"/>
              <a:gd name="connsiteX8" fmla="*/ 6896100 w 6896100"/>
              <a:gd name="connsiteY8" fmla="*/ 5351274 h 5363632"/>
              <a:gd name="connsiteX9" fmla="*/ 6587135 w 6896100"/>
              <a:gd name="connsiteY9" fmla="*/ 5351274 h 5363632"/>
              <a:gd name="connsiteX10" fmla="*/ 6000984 w 6896100"/>
              <a:gd name="connsiteY10" fmla="*/ 4336103 h 5363632"/>
              <a:gd name="connsiteX11" fmla="*/ 587916 w 6896100"/>
              <a:gd name="connsiteY11" fmla="*/ 2229844 h 5363632"/>
              <a:gd name="connsiteX12" fmla="*/ 1765514 w 6896100"/>
              <a:gd name="connsiteY12" fmla="*/ 2229844 h 5363632"/>
              <a:gd name="connsiteX13" fmla="*/ 2353431 w 6896100"/>
              <a:gd name="connsiteY13" fmla="*/ 3246780 h 5363632"/>
              <a:gd name="connsiteX14" fmla="*/ 1765514 w 6896100"/>
              <a:gd name="connsiteY14" fmla="*/ 4263716 h 5363632"/>
              <a:gd name="connsiteX15" fmla="*/ 587916 w 6896100"/>
              <a:gd name="connsiteY15" fmla="*/ 4263716 h 5363632"/>
              <a:gd name="connsiteX16" fmla="*/ 0 w 6896100"/>
              <a:gd name="connsiteY16" fmla="*/ 3246780 h 5363632"/>
              <a:gd name="connsiteX17" fmla="*/ 4611524 w 6896100"/>
              <a:gd name="connsiteY17" fmla="*/ 2224548 h 5363632"/>
              <a:gd name="connsiteX18" fmla="*/ 5785592 w 6896100"/>
              <a:gd name="connsiteY18" fmla="*/ 2224548 h 5363632"/>
              <a:gd name="connsiteX19" fmla="*/ 6373508 w 6896100"/>
              <a:gd name="connsiteY19" fmla="*/ 3241484 h 5363632"/>
              <a:gd name="connsiteX20" fmla="*/ 5785592 w 6896100"/>
              <a:gd name="connsiteY20" fmla="*/ 4258420 h 5363632"/>
              <a:gd name="connsiteX21" fmla="*/ 4611524 w 6896100"/>
              <a:gd name="connsiteY21" fmla="*/ 4258420 h 5363632"/>
              <a:gd name="connsiteX22" fmla="*/ 4023608 w 6896100"/>
              <a:gd name="connsiteY22" fmla="*/ 3241484 h 5363632"/>
              <a:gd name="connsiteX23" fmla="*/ 2588244 w 6896100"/>
              <a:gd name="connsiteY23" fmla="*/ 1131694 h 5363632"/>
              <a:gd name="connsiteX24" fmla="*/ 3764077 w 6896100"/>
              <a:gd name="connsiteY24" fmla="*/ 1131694 h 5363632"/>
              <a:gd name="connsiteX25" fmla="*/ 4351993 w 6896100"/>
              <a:gd name="connsiteY25" fmla="*/ 2146865 h 5363632"/>
              <a:gd name="connsiteX26" fmla="*/ 3764077 w 6896100"/>
              <a:gd name="connsiteY26" fmla="*/ 3163801 h 5363632"/>
              <a:gd name="connsiteX27" fmla="*/ 2588244 w 6896100"/>
              <a:gd name="connsiteY27" fmla="*/ 3163801 h 5363632"/>
              <a:gd name="connsiteX28" fmla="*/ 2000328 w 6896100"/>
              <a:gd name="connsiteY28" fmla="*/ 2146865 h 5363632"/>
              <a:gd name="connsiteX29" fmla="*/ 4622117 w 6896100"/>
              <a:gd name="connsiteY29" fmla="*/ 0 h 5363632"/>
              <a:gd name="connsiteX30" fmla="*/ 5796185 w 6896100"/>
              <a:gd name="connsiteY30" fmla="*/ 0 h 5363632"/>
              <a:gd name="connsiteX31" fmla="*/ 6384101 w 6896100"/>
              <a:gd name="connsiteY31" fmla="*/ 1015171 h 5363632"/>
              <a:gd name="connsiteX32" fmla="*/ 5796185 w 6896100"/>
              <a:gd name="connsiteY32" fmla="*/ 2032107 h 5363632"/>
              <a:gd name="connsiteX33" fmla="*/ 4622117 w 6896100"/>
              <a:gd name="connsiteY33" fmla="*/ 2032107 h 5363632"/>
              <a:gd name="connsiteX34" fmla="*/ 4034201 w 6896100"/>
              <a:gd name="connsiteY34" fmla="*/ 1015171 h 536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896100" h="5363632">
                <a:moveTo>
                  <a:pt x="2611195" y="3329760"/>
                </a:moveTo>
                <a:lnTo>
                  <a:pt x="3787028" y="3329760"/>
                </a:lnTo>
                <a:lnTo>
                  <a:pt x="4374944" y="4346696"/>
                </a:lnTo>
                <a:lnTo>
                  <a:pt x="3787028" y="5363632"/>
                </a:lnTo>
                <a:lnTo>
                  <a:pt x="2611195" y="5363632"/>
                </a:lnTo>
                <a:lnTo>
                  <a:pt x="2023279" y="4346696"/>
                </a:lnTo>
                <a:close/>
                <a:moveTo>
                  <a:pt x="6587135" y="3319167"/>
                </a:moveTo>
                <a:lnTo>
                  <a:pt x="6896100" y="3319167"/>
                </a:lnTo>
                <a:lnTo>
                  <a:pt x="6896100" y="5351274"/>
                </a:lnTo>
                <a:lnTo>
                  <a:pt x="6587135" y="5351274"/>
                </a:lnTo>
                <a:lnTo>
                  <a:pt x="6000984" y="4336103"/>
                </a:lnTo>
                <a:close/>
                <a:moveTo>
                  <a:pt x="587916" y="2229844"/>
                </a:moveTo>
                <a:lnTo>
                  <a:pt x="1765514" y="2229844"/>
                </a:lnTo>
                <a:lnTo>
                  <a:pt x="2353431" y="3246780"/>
                </a:lnTo>
                <a:lnTo>
                  <a:pt x="1765514" y="4263716"/>
                </a:lnTo>
                <a:lnTo>
                  <a:pt x="587916" y="4263716"/>
                </a:lnTo>
                <a:lnTo>
                  <a:pt x="0" y="3246780"/>
                </a:lnTo>
                <a:close/>
                <a:moveTo>
                  <a:pt x="4611524" y="2224548"/>
                </a:moveTo>
                <a:lnTo>
                  <a:pt x="5785592" y="2224548"/>
                </a:lnTo>
                <a:lnTo>
                  <a:pt x="6373508" y="3241484"/>
                </a:lnTo>
                <a:lnTo>
                  <a:pt x="5785592" y="4258420"/>
                </a:lnTo>
                <a:lnTo>
                  <a:pt x="4611524" y="4258420"/>
                </a:lnTo>
                <a:lnTo>
                  <a:pt x="4023608" y="3241484"/>
                </a:lnTo>
                <a:close/>
                <a:moveTo>
                  <a:pt x="2588244" y="1131694"/>
                </a:moveTo>
                <a:lnTo>
                  <a:pt x="3764077" y="1131694"/>
                </a:lnTo>
                <a:lnTo>
                  <a:pt x="4351993" y="2146865"/>
                </a:lnTo>
                <a:lnTo>
                  <a:pt x="3764077" y="3163801"/>
                </a:lnTo>
                <a:lnTo>
                  <a:pt x="2588244" y="3163801"/>
                </a:lnTo>
                <a:lnTo>
                  <a:pt x="2000328" y="2146865"/>
                </a:lnTo>
                <a:close/>
                <a:moveTo>
                  <a:pt x="4622117" y="0"/>
                </a:moveTo>
                <a:lnTo>
                  <a:pt x="5796185" y="0"/>
                </a:lnTo>
                <a:lnTo>
                  <a:pt x="6384101" y="1015171"/>
                </a:lnTo>
                <a:lnTo>
                  <a:pt x="5796185" y="2032107"/>
                </a:lnTo>
                <a:lnTo>
                  <a:pt x="4622117" y="2032107"/>
                </a:lnTo>
                <a:lnTo>
                  <a:pt x="4034201" y="1015171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57000" r="-27000"/>
            </a:stretch>
          </a:blipFill>
          <a:ln w="4763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rgbClr val="000000"/>
              </a:solidFill>
              <a:latin typeface="Eras Medium ITC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190286" y="2871748"/>
            <a:ext cx="4255766" cy="212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zh-TW" altLang="en-US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企業</a:t>
            </a:r>
            <a:r>
              <a:rPr lang="zh-TW" altLang="en-US" sz="16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支出</a:t>
            </a:r>
            <a:r>
              <a:rPr lang="zh-TW" altLang="en-US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金額在同一課稅年度內，合計</a:t>
            </a:r>
            <a:r>
              <a:rPr lang="zh-TW" altLang="en-US" sz="16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達新</a:t>
            </a:r>
            <a:r>
              <a:rPr lang="zh-TW" altLang="en-US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</a:t>
            </a:r>
            <a:r>
              <a:rPr lang="zh-TW" altLang="en-US" sz="16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幣</a:t>
            </a:r>
            <a:r>
              <a:rPr lang="en-US" altLang="zh-TW" sz="16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100</a:t>
            </a:r>
            <a:r>
              <a:rPr lang="zh-TW" altLang="en-US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萬元</a:t>
            </a:r>
            <a:r>
              <a:rPr lang="zh-TW" altLang="en-US" sz="16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以上，不逾</a:t>
            </a:r>
            <a:r>
              <a:rPr lang="en-US" altLang="zh-TW" sz="16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lang="zh-TW" altLang="en-US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億</a:t>
            </a:r>
            <a:r>
              <a:rPr lang="zh-TW" altLang="en-US" sz="16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元</a:t>
            </a:r>
            <a:r>
              <a:rPr lang="zh-TW" altLang="en-US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者</a:t>
            </a:r>
            <a:r>
              <a:rPr lang="zh-TW" altLang="en-US" sz="16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US" altLang="zh-TW" sz="16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zh-TW" altLang="en-US" sz="16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得選擇在支出金額</a:t>
            </a:r>
            <a:r>
              <a:rPr lang="en-US" altLang="zh-TW" sz="16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5%</a:t>
            </a:r>
            <a:r>
              <a:rPr lang="zh-TW" altLang="en-US" sz="16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內，抵減當年度應</a:t>
            </a:r>
            <a:r>
              <a:rPr lang="zh-TW" altLang="en-US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納營利事業所得</a:t>
            </a:r>
            <a:r>
              <a:rPr lang="zh-TW" altLang="en-US" sz="16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稅額；</a:t>
            </a:r>
            <a:endParaRPr lang="en-US" altLang="zh-TW" sz="1600" dirty="0" smtClean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zh-TW" altLang="en-US" sz="16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或</a:t>
            </a:r>
            <a:r>
              <a:rPr lang="zh-TW" altLang="en-US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在支出金額</a:t>
            </a:r>
            <a:r>
              <a:rPr lang="en-US" altLang="zh-TW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3%</a:t>
            </a:r>
            <a:r>
              <a:rPr lang="zh-TW" altLang="en-US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限度內，從當年度起</a:t>
            </a:r>
            <a:r>
              <a:rPr lang="en-US" altLang="zh-TW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TW" altLang="en-US" sz="16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年內抵減各年度應納營所稅</a:t>
            </a:r>
            <a:r>
              <a:rPr lang="zh-TW" altLang="en-US" sz="1600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額 。</a:t>
            </a:r>
            <a:endParaRPr lang="en-US" altLang="zh-TW" sz="1600" dirty="0" smtClean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41300" y="2276109"/>
            <a:ext cx="4725534" cy="3241123"/>
          </a:xfrm>
          <a:prstGeom prst="rect">
            <a:avLst/>
          </a:prstGeom>
          <a:noFill/>
          <a:ln w="12700" cap="flat" cmpd="sng" algn="ctr">
            <a:solidFill>
              <a:srgbClr val="D5D5D5">
                <a:lumMod val="9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25369" y="1841103"/>
            <a:ext cx="3780063" cy="870019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</a:rPr>
              <a:t>支持企業發展智慧機械</a:t>
            </a:r>
            <a:r>
              <a:rPr kumimoji="0" lang="en-US" altLang="zh-TW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</a:rPr>
              <a:t>/5G</a:t>
            </a:r>
            <a:endParaRPr kumimoji="0" lang="en-US" altLang="zh-TW" sz="2000" b="1" i="0" u="none" strike="noStrike" kern="1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imes New Roman"/>
            </a:endParaRPr>
          </a:p>
        </p:txBody>
      </p:sp>
      <p:sp>
        <p:nvSpPr>
          <p:cNvPr id="14" name="任意多边形: 形状 17">
            <a:extLst>
              <a:ext uri="{FF2B5EF4-FFF2-40B4-BE49-F238E27FC236}">
                <a16:creationId xmlns="" xmlns:a16="http://schemas.microsoft.com/office/drawing/2014/main" id="{F4031380-AB17-4CFA-B88D-53704344CCF1}"/>
              </a:ext>
            </a:extLst>
          </p:cNvPr>
          <p:cNvSpPr>
            <a:spLocks/>
          </p:cNvSpPr>
          <p:nvPr/>
        </p:nvSpPr>
        <p:spPr bwMode="auto">
          <a:xfrm rot="5400000">
            <a:off x="-553264" y="2649603"/>
            <a:ext cx="4734000" cy="3682801"/>
          </a:xfrm>
          <a:custGeom>
            <a:avLst/>
            <a:gdLst>
              <a:gd name="connsiteX0" fmla="*/ 2611195 w 6896100"/>
              <a:gd name="connsiteY0" fmla="*/ 3329760 h 5363632"/>
              <a:gd name="connsiteX1" fmla="*/ 3787028 w 6896100"/>
              <a:gd name="connsiteY1" fmla="*/ 3329760 h 5363632"/>
              <a:gd name="connsiteX2" fmla="*/ 4374944 w 6896100"/>
              <a:gd name="connsiteY2" fmla="*/ 4346696 h 5363632"/>
              <a:gd name="connsiteX3" fmla="*/ 3787028 w 6896100"/>
              <a:gd name="connsiteY3" fmla="*/ 5363632 h 5363632"/>
              <a:gd name="connsiteX4" fmla="*/ 2611195 w 6896100"/>
              <a:gd name="connsiteY4" fmla="*/ 5363632 h 5363632"/>
              <a:gd name="connsiteX5" fmla="*/ 2023279 w 6896100"/>
              <a:gd name="connsiteY5" fmla="*/ 4346696 h 5363632"/>
              <a:gd name="connsiteX6" fmla="*/ 6587135 w 6896100"/>
              <a:gd name="connsiteY6" fmla="*/ 3319167 h 5363632"/>
              <a:gd name="connsiteX7" fmla="*/ 6896100 w 6896100"/>
              <a:gd name="connsiteY7" fmla="*/ 3319167 h 5363632"/>
              <a:gd name="connsiteX8" fmla="*/ 6896100 w 6896100"/>
              <a:gd name="connsiteY8" fmla="*/ 5351274 h 5363632"/>
              <a:gd name="connsiteX9" fmla="*/ 6587135 w 6896100"/>
              <a:gd name="connsiteY9" fmla="*/ 5351274 h 5363632"/>
              <a:gd name="connsiteX10" fmla="*/ 6000984 w 6896100"/>
              <a:gd name="connsiteY10" fmla="*/ 4336103 h 5363632"/>
              <a:gd name="connsiteX11" fmla="*/ 587916 w 6896100"/>
              <a:gd name="connsiteY11" fmla="*/ 2229844 h 5363632"/>
              <a:gd name="connsiteX12" fmla="*/ 1765514 w 6896100"/>
              <a:gd name="connsiteY12" fmla="*/ 2229844 h 5363632"/>
              <a:gd name="connsiteX13" fmla="*/ 2353431 w 6896100"/>
              <a:gd name="connsiteY13" fmla="*/ 3246780 h 5363632"/>
              <a:gd name="connsiteX14" fmla="*/ 1765514 w 6896100"/>
              <a:gd name="connsiteY14" fmla="*/ 4263716 h 5363632"/>
              <a:gd name="connsiteX15" fmla="*/ 587916 w 6896100"/>
              <a:gd name="connsiteY15" fmla="*/ 4263716 h 5363632"/>
              <a:gd name="connsiteX16" fmla="*/ 0 w 6896100"/>
              <a:gd name="connsiteY16" fmla="*/ 3246780 h 5363632"/>
              <a:gd name="connsiteX17" fmla="*/ 4611524 w 6896100"/>
              <a:gd name="connsiteY17" fmla="*/ 2224548 h 5363632"/>
              <a:gd name="connsiteX18" fmla="*/ 5785592 w 6896100"/>
              <a:gd name="connsiteY18" fmla="*/ 2224548 h 5363632"/>
              <a:gd name="connsiteX19" fmla="*/ 6373508 w 6896100"/>
              <a:gd name="connsiteY19" fmla="*/ 3241484 h 5363632"/>
              <a:gd name="connsiteX20" fmla="*/ 5785592 w 6896100"/>
              <a:gd name="connsiteY20" fmla="*/ 4258420 h 5363632"/>
              <a:gd name="connsiteX21" fmla="*/ 4611524 w 6896100"/>
              <a:gd name="connsiteY21" fmla="*/ 4258420 h 5363632"/>
              <a:gd name="connsiteX22" fmla="*/ 4023608 w 6896100"/>
              <a:gd name="connsiteY22" fmla="*/ 3241484 h 5363632"/>
              <a:gd name="connsiteX23" fmla="*/ 2588244 w 6896100"/>
              <a:gd name="connsiteY23" fmla="*/ 1131694 h 5363632"/>
              <a:gd name="connsiteX24" fmla="*/ 3764077 w 6896100"/>
              <a:gd name="connsiteY24" fmla="*/ 1131694 h 5363632"/>
              <a:gd name="connsiteX25" fmla="*/ 4351993 w 6896100"/>
              <a:gd name="connsiteY25" fmla="*/ 2146865 h 5363632"/>
              <a:gd name="connsiteX26" fmla="*/ 3764077 w 6896100"/>
              <a:gd name="connsiteY26" fmla="*/ 3163801 h 5363632"/>
              <a:gd name="connsiteX27" fmla="*/ 2588244 w 6896100"/>
              <a:gd name="connsiteY27" fmla="*/ 3163801 h 5363632"/>
              <a:gd name="connsiteX28" fmla="*/ 2000328 w 6896100"/>
              <a:gd name="connsiteY28" fmla="*/ 2146865 h 5363632"/>
              <a:gd name="connsiteX29" fmla="*/ 4622117 w 6896100"/>
              <a:gd name="connsiteY29" fmla="*/ 0 h 5363632"/>
              <a:gd name="connsiteX30" fmla="*/ 5796185 w 6896100"/>
              <a:gd name="connsiteY30" fmla="*/ 0 h 5363632"/>
              <a:gd name="connsiteX31" fmla="*/ 6384101 w 6896100"/>
              <a:gd name="connsiteY31" fmla="*/ 1015171 h 5363632"/>
              <a:gd name="connsiteX32" fmla="*/ 5796185 w 6896100"/>
              <a:gd name="connsiteY32" fmla="*/ 2032107 h 5363632"/>
              <a:gd name="connsiteX33" fmla="*/ 4622117 w 6896100"/>
              <a:gd name="connsiteY33" fmla="*/ 2032107 h 5363632"/>
              <a:gd name="connsiteX34" fmla="*/ 4034201 w 6896100"/>
              <a:gd name="connsiteY34" fmla="*/ 1015171 h 536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896100" h="5363632">
                <a:moveTo>
                  <a:pt x="2611195" y="3329760"/>
                </a:moveTo>
                <a:lnTo>
                  <a:pt x="3787028" y="3329760"/>
                </a:lnTo>
                <a:lnTo>
                  <a:pt x="4374944" y="4346696"/>
                </a:lnTo>
                <a:lnTo>
                  <a:pt x="3787028" y="5363632"/>
                </a:lnTo>
                <a:lnTo>
                  <a:pt x="2611195" y="5363632"/>
                </a:lnTo>
                <a:lnTo>
                  <a:pt x="2023279" y="4346696"/>
                </a:lnTo>
                <a:close/>
                <a:moveTo>
                  <a:pt x="6587135" y="3319167"/>
                </a:moveTo>
                <a:lnTo>
                  <a:pt x="6896100" y="3319167"/>
                </a:lnTo>
                <a:lnTo>
                  <a:pt x="6896100" y="5351274"/>
                </a:lnTo>
                <a:lnTo>
                  <a:pt x="6587135" y="5351274"/>
                </a:lnTo>
                <a:lnTo>
                  <a:pt x="6000984" y="4336103"/>
                </a:lnTo>
                <a:close/>
                <a:moveTo>
                  <a:pt x="587916" y="2229844"/>
                </a:moveTo>
                <a:lnTo>
                  <a:pt x="1765514" y="2229844"/>
                </a:lnTo>
                <a:lnTo>
                  <a:pt x="2353431" y="3246780"/>
                </a:lnTo>
                <a:lnTo>
                  <a:pt x="1765514" y="4263716"/>
                </a:lnTo>
                <a:lnTo>
                  <a:pt x="587916" y="4263716"/>
                </a:lnTo>
                <a:lnTo>
                  <a:pt x="0" y="3246780"/>
                </a:lnTo>
                <a:close/>
                <a:moveTo>
                  <a:pt x="4611524" y="2224548"/>
                </a:moveTo>
                <a:lnTo>
                  <a:pt x="5785592" y="2224548"/>
                </a:lnTo>
                <a:lnTo>
                  <a:pt x="6373508" y="3241484"/>
                </a:lnTo>
                <a:lnTo>
                  <a:pt x="5785592" y="4258420"/>
                </a:lnTo>
                <a:lnTo>
                  <a:pt x="4611524" y="4258420"/>
                </a:lnTo>
                <a:lnTo>
                  <a:pt x="4023608" y="3241484"/>
                </a:lnTo>
                <a:close/>
                <a:moveTo>
                  <a:pt x="2588244" y="1131694"/>
                </a:moveTo>
                <a:lnTo>
                  <a:pt x="3764077" y="1131694"/>
                </a:lnTo>
                <a:lnTo>
                  <a:pt x="4351993" y="2146865"/>
                </a:lnTo>
                <a:lnTo>
                  <a:pt x="3764077" y="3163801"/>
                </a:lnTo>
                <a:lnTo>
                  <a:pt x="2588244" y="3163801"/>
                </a:lnTo>
                <a:lnTo>
                  <a:pt x="2000328" y="2146865"/>
                </a:lnTo>
                <a:close/>
                <a:moveTo>
                  <a:pt x="4622117" y="0"/>
                </a:moveTo>
                <a:lnTo>
                  <a:pt x="5796185" y="0"/>
                </a:lnTo>
                <a:lnTo>
                  <a:pt x="6384101" y="1015171"/>
                </a:lnTo>
                <a:lnTo>
                  <a:pt x="5796185" y="2032107"/>
                </a:lnTo>
                <a:lnTo>
                  <a:pt x="4622117" y="2032107"/>
                </a:lnTo>
                <a:lnTo>
                  <a:pt x="4034201" y="1015171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t="-2000" r="-65000"/>
            </a:stretch>
          </a:blipFill>
          <a:ln w="4763" cap="flat">
            <a:noFill/>
            <a:prstDash val="solid"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rgbClr val="000000"/>
              </a:solidFill>
              <a:latin typeface="Eras Medium ITC"/>
            </a:endParaRPr>
          </a:p>
        </p:txBody>
      </p:sp>
      <p:sp>
        <p:nvSpPr>
          <p:cNvPr id="8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lang="zh-TW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標題 2"/>
          <p:cNvSpPr txBox="1">
            <a:spLocks/>
          </p:cNvSpPr>
          <p:nvPr/>
        </p:nvSpPr>
        <p:spPr>
          <a:xfrm>
            <a:off x="370901" y="232369"/>
            <a:ext cx="11556954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投資獎</a:t>
            </a:r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勵</a:t>
            </a:r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租稅優</a:t>
            </a:r>
            <a:r>
              <a:rPr lang="zh-TW" altLang="en-US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惠</a:t>
            </a:r>
            <a:endParaRPr lang="en-US" altLang="zh-TW" sz="32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  <a:p>
            <a:pPr algn="l"/>
            <a:endParaRPr lang="en-US" altLang="zh-TW" sz="3600" b="1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885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角三角形 12"/>
          <p:cNvSpPr/>
          <p:nvPr/>
        </p:nvSpPr>
        <p:spPr>
          <a:xfrm rot="13500000" flipV="1">
            <a:off x="9307082" y="-930769"/>
            <a:ext cx="1861541" cy="1861542"/>
          </a:xfrm>
          <a:prstGeom prst="rtTriangle">
            <a:avLst/>
          </a:prstGeom>
          <a:solidFill>
            <a:srgbClr val="D0CE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Eras Medium ITC"/>
              <a:cs typeface="+mn-cs"/>
            </a:endParaRPr>
          </a:p>
        </p:txBody>
      </p:sp>
      <p:sp>
        <p:nvSpPr>
          <p:cNvPr id="14" name="直角三角形 13"/>
          <p:cNvSpPr/>
          <p:nvPr/>
        </p:nvSpPr>
        <p:spPr>
          <a:xfrm rot="8100000">
            <a:off x="9442347" y="5719056"/>
            <a:ext cx="2277887" cy="2277888"/>
          </a:xfrm>
          <a:prstGeom prst="rtTriangle">
            <a:avLst/>
          </a:prstGeom>
          <a:solidFill>
            <a:srgbClr val="00999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Eras Medium ITC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94661" y="1493109"/>
            <a:ext cx="5397191" cy="2066192"/>
          </a:xfrm>
          <a:prstGeom prst="rect">
            <a:avLst/>
          </a:prstGeom>
          <a:noFill/>
          <a:ln w="12700" cap="flat" cmpd="sng" algn="ctr">
            <a:solidFill>
              <a:srgbClr val="D5D5D5">
                <a:lumMod val="9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94661" y="1434074"/>
            <a:ext cx="5397191" cy="907527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TW" altLang="en-US" sz="2000" b="1" kern="10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</a:rPr>
              <a:t>全球研發創新夥伴計畫</a:t>
            </a:r>
            <a:endParaRPr lang="zh-TW" altLang="en-US" sz="2000" b="1" kern="100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Times New Roman"/>
              <a:hlinkClick r:id="rId2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905797" y="2500726"/>
            <a:ext cx="4774921" cy="77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17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外國企業</a:t>
            </a:r>
            <a:r>
              <a:rPr lang="zh-TW" altLang="en-US" sz="17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在</a:t>
            </a:r>
            <a:r>
              <a:rPr lang="zh-TW" altLang="en-US" sz="17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臺</a:t>
            </a:r>
            <a:r>
              <a:rPr lang="zh-TW" altLang="en-US" sz="17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灣設立</a:t>
            </a:r>
            <a:r>
              <a:rPr lang="zh-TW" altLang="en-US" sz="17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研發中心的</a:t>
            </a:r>
            <a:r>
              <a:rPr lang="zh-TW" altLang="en-US" sz="17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補助最</a:t>
            </a:r>
            <a:r>
              <a:rPr lang="zh-TW" altLang="en-US" sz="17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高可達總支出的</a:t>
            </a:r>
            <a:r>
              <a:rPr lang="en-US" altLang="zh-TW" sz="17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50</a:t>
            </a:r>
            <a:r>
              <a:rPr lang="zh-TW" altLang="en-US" sz="17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％。</a:t>
            </a:r>
            <a:endParaRPr lang="en-US" altLang="zh-TW" sz="17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822198" y="4826736"/>
            <a:ext cx="49421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7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發展新前瞻</a:t>
            </a:r>
            <a:r>
              <a:rPr lang="zh-CN" altLang="en-US" sz="17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技術</a:t>
            </a:r>
            <a:r>
              <a:rPr lang="zh-TW" altLang="en-US" sz="17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者</a:t>
            </a:r>
            <a:r>
              <a:rPr lang="zh-CN" altLang="en-US" sz="17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，</a:t>
            </a:r>
            <a:r>
              <a:rPr lang="zh-TW" altLang="en-US" sz="17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最高可</a:t>
            </a:r>
            <a:r>
              <a:rPr lang="zh-CN" altLang="en-US" sz="17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補</a:t>
            </a:r>
            <a:r>
              <a:rPr lang="zh-TW" altLang="en-US" sz="17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助</a:t>
            </a:r>
            <a:r>
              <a:rPr lang="zh-CN" altLang="en-US" sz="17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總開發資金的</a:t>
            </a:r>
            <a:r>
              <a:rPr lang="en-US" altLang="zh-CN" sz="17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40</a:t>
            </a:r>
            <a:r>
              <a:rPr lang="zh-CN" altLang="en-US" sz="17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％</a:t>
            </a:r>
            <a:r>
              <a:rPr lang="en-US" altLang="zh-CN" sz="17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-50</a:t>
            </a:r>
            <a:r>
              <a:rPr lang="zh-CN" altLang="en-US" sz="17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％</a:t>
            </a:r>
            <a:r>
              <a:rPr lang="zh-TW" altLang="en-US" sz="17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。</a:t>
            </a:r>
            <a:endParaRPr lang="en-US" altLang="zh-TW" sz="14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  <a:p>
            <a:endParaRPr lang="en-US" altLang="zh-TW" sz="16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94661" y="4230776"/>
            <a:ext cx="5397191" cy="1739342"/>
          </a:xfrm>
          <a:prstGeom prst="rect">
            <a:avLst/>
          </a:prstGeom>
          <a:noFill/>
          <a:ln w="12700" cap="flat" cmpd="sng" algn="ctr">
            <a:solidFill>
              <a:srgbClr val="D5D5D5">
                <a:lumMod val="9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4662" y="4049727"/>
            <a:ext cx="5402213" cy="626250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</a:rPr>
              <a:t>前瞻技術研發計畫</a:t>
            </a:r>
            <a:endParaRPr kumimoji="0" lang="en-US" altLang="zh-TW" sz="2000" b="1" i="0" u="none" strike="noStrike" kern="10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imes New Roman"/>
            </a:endParaRPr>
          </a:p>
        </p:txBody>
      </p:sp>
      <p:sp>
        <p:nvSpPr>
          <p:cNvPr id="23" name="菱形 22"/>
          <p:cNvSpPr/>
          <p:nvPr/>
        </p:nvSpPr>
        <p:spPr>
          <a:xfrm>
            <a:off x="6221490" y="892822"/>
            <a:ext cx="5685377" cy="5685377"/>
          </a:xfrm>
          <a:prstGeom prst="diamond">
            <a:avLst/>
          </a:prstGeom>
          <a:blipFill dpi="0" rotWithShape="1">
            <a:blip r:embed="rId3"/>
            <a:srcRect/>
            <a:stretch>
              <a:fillRect l="-20000" r="-13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lang="zh-TW" altLang="en-US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標題 2"/>
          <p:cNvSpPr txBox="1">
            <a:spLocks/>
          </p:cNvSpPr>
          <p:nvPr/>
        </p:nvSpPr>
        <p:spPr>
          <a:xfrm>
            <a:off x="370901" y="232369"/>
            <a:ext cx="11556954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投資獎</a:t>
            </a:r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勵</a:t>
            </a:r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研發補助</a:t>
            </a:r>
            <a:endParaRPr lang="en-US" altLang="zh-TW" sz="32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  <a:p>
            <a:pPr algn="l"/>
            <a:endParaRPr lang="en-US" altLang="zh-TW" sz="3600" b="1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225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832171" y="3007505"/>
            <a:ext cx="3165519" cy="3517847"/>
          </a:xfrm>
          <a:prstGeom prst="rect">
            <a:avLst/>
          </a:prstGeom>
          <a:solidFill>
            <a:srgbClr val="FEFFFF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126655" y="3378643"/>
            <a:ext cx="259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EE8232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提供退休，</a:t>
            </a:r>
            <a:r>
              <a:rPr lang="zh-TW" altLang="en-US" sz="2400" b="1" dirty="0" smtClean="0">
                <a:solidFill>
                  <a:srgbClr val="EE8232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健保及租稅優惠</a:t>
            </a:r>
            <a:endParaRPr lang="en-US" altLang="zh-CN" sz="2400" b="1" dirty="0">
              <a:solidFill>
                <a:srgbClr val="EE8232">
                  <a:lumMod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990266" y="4379881"/>
            <a:ext cx="3171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 fontAlgn="base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特定專業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人士減稅</a:t>
            </a:r>
            <a:r>
              <a:rPr lang="en-US" altLang="zh-TW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5738" indent="-185738" fontAlgn="base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放寬健保納保限制</a:t>
            </a:r>
            <a:endParaRPr lang="en-US" altLang="zh-TW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5738" indent="-185738" fontAlgn="base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加強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退休保障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32171" y="1132001"/>
            <a:ext cx="3165519" cy="1881823"/>
          </a:xfrm>
          <a:prstGeom prst="rect">
            <a:avLst/>
          </a:prstGeom>
          <a:blipFill>
            <a:blip r:embed="rId2"/>
            <a:stretch>
              <a:fillRect l="-20000" r="-13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502235" y="3001181"/>
            <a:ext cx="3165519" cy="3524171"/>
          </a:xfrm>
          <a:prstGeom prst="rect">
            <a:avLst/>
          </a:prstGeom>
          <a:solidFill>
            <a:srgbClr val="FEFFFF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502235" y="1125674"/>
            <a:ext cx="3165519" cy="1881823"/>
          </a:xfrm>
          <a:prstGeom prst="rect">
            <a:avLst/>
          </a:prstGeom>
          <a:blipFill>
            <a:blip r:embed="rId3"/>
            <a:stretch>
              <a:fillRect l="-20000" r="-13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147367" y="2994857"/>
            <a:ext cx="3165519" cy="3524171"/>
          </a:xfrm>
          <a:prstGeom prst="rect">
            <a:avLst/>
          </a:prstGeom>
          <a:solidFill>
            <a:srgbClr val="FEFFFF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outerShdw blurRad="25400" dist="38100" dir="2700000" algn="t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147367" y="1119352"/>
            <a:ext cx="3165519" cy="1881823"/>
          </a:xfrm>
          <a:prstGeom prst="rect">
            <a:avLst/>
          </a:prstGeom>
          <a:blipFill dpi="0" rotWithShape="1">
            <a:blip r:embed="rId4"/>
            <a:srcRect/>
            <a:stretch>
              <a:fillRect l="-20000" r="-17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799062" y="3378643"/>
            <a:ext cx="2664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0E6EB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鬆綁</a:t>
            </a:r>
            <a:r>
              <a:rPr lang="zh-TW" altLang="en-US" sz="2400" b="1" dirty="0" smtClean="0">
                <a:solidFill>
                  <a:srgbClr val="0E6EB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工作</a:t>
            </a:r>
            <a:r>
              <a:rPr lang="zh-TW" altLang="en-US" sz="2400" b="1" dirty="0">
                <a:solidFill>
                  <a:srgbClr val="0E6EB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TW" altLang="en-US" sz="2400" b="1" dirty="0" smtClean="0">
                <a:solidFill>
                  <a:srgbClr val="0E6EB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簽證</a:t>
            </a:r>
            <a:r>
              <a:rPr lang="zh-TW" altLang="en-US" sz="2400" b="1" dirty="0">
                <a:solidFill>
                  <a:srgbClr val="0E6EB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及</a:t>
            </a:r>
            <a:r>
              <a:rPr lang="zh-TW" altLang="en-US" sz="2400" b="1" dirty="0" smtClean="0">
                <a:solidFill>
                  <a:srgbClr val="0E6EB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居留規定</a:t>
            </a:r>
            <a:endParaRPr lang="en-US" altLang="zh-CN" sz="2400" b="1" dirty="0">
              <a:solidFill>
                <a:srgbClr val="0E6EB7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172299" y="3352497"/>
            <a:ext cx="31594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TW" altLang="en-US" sz="2400" b="1" dirty="0" smtClean="0">
                <a:solidFill>
                  <a:srgbClr val="C24A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鬆綁對父母配偶及子女停居留規定</a:t>
            </a:r>
            <a:endParaRPr lang="en-US" altLang="zh-CN" sz="2400" b="1" dirty="0">
              <a:solidFill>
                <a:srgbClr val="C24A4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TextBox 10"/>
          <p:cNvSpPr txBox="1"/>
          <p:nvPr/>
        </p:nvSpPr>
        <p:spPr>
          <a:xfrm>
            <a:off x="4502235" y="4339377"/>
            <a:ext cx="316551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 fontAlgn="base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四證合一之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「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就業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金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卡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」</a:t>
            </a:r>
            <a:endParaRPr lang="en-US" altLang="zh-TW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5738" indent="-185738" fontAlgn="base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尋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職簽證 </a:t>
            </a:r>
            <a:endParaRPr lang="en-US" altLang="zh-TW" dirty="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5738" indent="-185738" fontAlgn="base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發放外國自由藝術工作者工作許可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TextBox 10"/>
          <p:cNvSpPr txBox="1"/>
          <p:nvPr/>
        </p:nvSpPr>
        <p:spPr>
          <a:xfrm>
            <a:off x="8146941" y="4302726"/>
            <a:ext cx="31659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 fontAlgn="base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發放成年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子女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留臺個人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工作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許可</a:t>
            </a:r>
            <a:endParaRPr lang="en-US" altLang="zh-TW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5738" indent="-185738" fontAlgn="base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放寬配偶及子女申請永久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居留規定</a:t>
            </a:r>
            <a:endParaRPr lang="en-US" altLang="zh-TW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85738" indent="-185738" fontAlgn="base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延長直系親屬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探親停留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期限</a:t>
            </a:r>
            <a:endParaRPr lang="en-US" altLang="zh-CN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26119" y="4276169"/>
            <a:ext cx="3171568" cy="75394"/>
          </a:xfrm>
          <a:prstGeom prst="rect">
            <a:avLst/>
          </a:prstGeom>
          <a:solidFill>
            <a:srgbClr val="F5F5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496184" y="4276793"/>
            <a:ext cx="3171568" cy="75394"/>
          </a:xfrm>
          <a:prstGeom prst="rect">
            <a:avLst/>
          </a:prstGeom>
          <a:solidFill>
            <a:srgbClr val="F5F5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141318" y="4294546"/>
            <a:ext cx="3171568" cy="75394"/>
          </a:xfrm>
          <a:prstGeom prst="rect">
            <a:avLst/>
          </a:prstGeom>
          <a:solidFill>
            <a:srgbClr val="F5F5F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標題 2"/>
          <p:cNvSpPr txBox="1">
            <a:spLocks/>
          </p:cNvSpPr>
          <p:nvPr/>
        </p:nvSpPr>
        <p:spPr>
          <a:xfrm>
            <a:off x="370901" y="232369"/>
            <a:ext cx="11556954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投資獎</a:t>
            </a:r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勵</a:t>
            </a:r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延攬全球人才激勵</a:t>
            </a:r>
            <a:r>
              <a:rPr lang="zh-TW" altLang="en-US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措施</a:t>
            </a:r>
            <a:endParaRPr lang="zh-TW" altLang="en-US" sz="32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71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群組 63"/>
          <p:cNvGrpSpPr/>
          <p:nvPr/>
        </p:nvGrpSpPr>
        <p:grpSpPr>
          <a:xfrm>
            <a:off x="7365136" y="1432712"/>
            <a:ext cx="4320482" cy="1818894"/>
            <a:chOff x="2638820" y="1055247"/>
            <a:chExt cx="4320482" cy="1818894"/>
          </a:xfrm>
        </p:grpSpPr>
        <p:sp>
          <p:nvSpPr>
            <p:cNvPr id="65" name="矩形: 剪去单角 437"/>
            <p:cNvSpPr/>
            <p:nvPr/>
          </p:nvSpPr>
          <p:spPr>
            <a:xfrm>
              <a:off x="2638820" y="1055247"/>
              <a:ext cx="4320482" cy="1795528"/>
            </a:xfrm>
            <a:prstGeom prst="snip1Rect">
              <a:avLst>
                <a:gd name="adj" fmla="val 41676"/>
              </a:avLst>
            </a:prstGeom>
            <a:solidFill>
              <a:sysClr val="window" lastClr="FFFFFF"/>
            </a:solidFill>
            <a:ln w="3175" cap="flat" cmpd="sng" algn="ctr">
              <a:solidFill>
                <a:sysClr val="windowText" lastClr="000000">
                  <a:lumMod val="40000"/>
                  <a:lumOff val="60000"/>
                </a:sys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2638821" y="2736617"/>
              <a:ext cx="4320481" cy="137524"/>
            </a:xfrm>
            <a:prstGeom prst="rect">
              <a:avLst/>
            </a:prstGeom>
            <a:solidFill>
              <a:sysClr val="windowText" lastClr="000000">
                <a:lumMod val="60000"/>
                <a:lumOff val="40000"/>
              </a:sysClr>
            </a:solidFill>
            <a:ln w="3175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7" name="任意多边形: 形状 438"/>
            <p:cNvSpPr>
              <a:spLocks/>
            </p:cNvSpPr>
            <p:nvPr/>
          </p:nvSpPr>
          <p:spPr bwMode="auto">
            <a:xfrm>
              <a:off x="6292067" y="1055247"/>
              <a:ext cx="667235" cy="667235"/>
            </a:xfrm>
            <a:custGeom>
              <a:avLst/>
              <a:gdLst>
                <a:gd name="T0" fmla="*/ 608 w 608"/>
                <a:gd name="T1" fmla="*/ 0 h 608"/>
                <a:gd name="T2" fmla="*/ 0 w 608"/>
                <a:gd name="T3" fmla="*/ 0 h 608"/>
                <a:gd name="T4" fmla="*/ 608 w 608"/>
                <a:gd name="T5" fmla="*/ 608 h 608"/>
                <a:gd name="T6" fmla="*/ 608 w 608"/>
                <a:gd name="T7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608">
                  <a:moveTo>
                    <a:pt x="608" y="0"/>
                  </a:moveTo>
                  <a:lnTo>
                    <a:pt x="0" y="0"/>
                  </a:lnTo>
                  <a:lnTo>
                    <a:pt x="608" y="608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ysClr val="windowText" lastClr="000000">
                <a:lumMod val="60000"/>
                <a:lumOff val="40000"/>
              </a:sysClr>
            </a:solidFill>
            <a:ln w="3175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21920" tIns="60960" rIns="121920" bIns="60960" anchor="t" anchorCtr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</a:t>
              </a:r>
              <a:endPara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3" name="群組 62"/>
          <p:cNvGrpSpPr/>
          <p:nvPr/>
        </p:nvGrpSpPr>
        <p:grpSpPr>
          <a:xfrm>
            <a:off x="2782838" y="1446906"/>
            <a:ext cx="4320482" cy="1818894"/>
            <a:chOff x="2638820" y="1055247"/>
            <a:chExt cx="4320482" cy="1818894"/>
          </a:xfrm>
        </p:grpSpPr>
        <p:sp>
          <p:nvSpPr>
            <p:cNvPr id="47" name="矩形: 剪去单角 437"/>
            <p:cNvSpPr/>
            <p:nvPr/>
          </p:nvSpPr>
          <p:spPr>
            <a:xfrm>
              <a:off x="2638820" y="1055247"/>
              <a:ext cx="4320482" cy="1795528"/>
            </a:xfrm>
            <a:prstGeom prst="snip1Rect">
              <a:avLst>
                <a:gd name="adj" fmla="val 41676"/>
              </a:avLst>
            </a:prstGeom>
            <a:solidFill>
              <a:sysClr val="window" lastClr="FFFFFF"/>
            </a:solidFill>
            <a:ln w="3175" cap="flat" cmpd="sng" algn="ctr">
              <a:solidFill>
                <a:sysClr val="windowText" lastClr="000000">
                  <a:lumMod val="40000"/>
                  <a:lumOff val="60000"/>
                </a:sys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2638821" y="2736617"/>
              <a:ext cx="4320481" cy="137524"/>
            </a:xfrm>
            <a:prstGeom prst="rect">
              <a:avLst/>
            </a:prstGeom>
            <a:solidFill>
              <a:sysClr val="windowText" lastClr="000000">
                <a:lumMod val="60000"/>
                <a:lumOff val="40000"/>
              </a:sysClr>
            </a:solidFill>
            <a:ln w="3175">
              <a:noFill/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9" name="任意多边形: 形状 438"/>
            <p:cNvSpPr>
              <a:spLocks/>
            </p:cNvSpPr>
            <p:nvPr/>
          </p:nvSpPr>
          <p:spPr bwMode="auto">
            <a:xfrm>
              <a:off x="6292067" y="1055247"/>
              <a:ext cx="667235" cy="667235"/>
            </a:xfrm>
            <a:custGeom>
              <a:avLst/>
              <a:gdLst>
                <a:gd name="T0" fmla="*/ 608 w 608"/>
                <a:gd name="T1" fmla="*/ 0 h 608"/>
                <a:gd name="T2" fmla="*/ 0 w 608"/>
                <a:gd name="T3" fmla="*/ 0 h 608"/>
                <a:gd name="T4" fmla="*/ 608 w 608"/>
                <a:gd name="T5" fmla="*/ 608 h 608"/>
                <a:gd name="T6" fmla="*/ 608 w 608"/>
                <a:gd name="T7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608">
                  <a:moveTo>
                    <a:pt x="608" y="0"/>
                  </a:moveTo>
                  <a:lnTo>
                    <a:pt x="0" y="0"/>
                  </a:lnTo>
                  <a:lnTo>
                    <a:pt x="608" y="608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ysClr val="windowText" lastClr="000000">
                <a:lumMod val="60000"/>
                <a:lumOff val="40000"/>
              </a:sysClr>
            </a:solidFill>
            <a:ln w="3175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121920" tIns="60960" rIns="121920" bIns="60960" anchor="t" anchorCtr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</a:t>
              </a:r>
              <a:endPara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439591" y="1412776"/>
            <a:ext cx="2087482" cy="1829658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一般租稅優惠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850882" y="1815001"/>
            <a:ext cx="3986862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155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進口免徵進口稅</a:t>
            </a:r>
            <a:r>
              <a:rPr lang="zh-TW" altLang="en-US" sz="155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，貨物稅</a:t>
            </a:r>
            <a:r>
              <a:rPr lang="zh-TW" altLang="en-US" sz="155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和</a:t>
            </a:r>
            <a:r>
              <a:rPr lang="zh-TW" altLang="en-US" sz="155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營業稅</a:t>
            </a:r>
            <a:endParaRPr lang="en-US" altLang="zh-TW" sz="1550" b="1" dirty="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155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原料</a:t>
            </a:r>
            <a:r>
              <a:rPr lang="en-US" altLang="zh-TW" sz="155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TW" altLang="en-US" sz="155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燃料</a:t>
            </a:r>
            <a:r>
              <a:rPr lang="en-US" altLang="zh-TW" sz="155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TW" altLang="en-US" sz="155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材</a:t>
            </a:r>
            <a:r>
              <a:rPr lang="zh-TW" altLang="en-US" sz="155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料</a:t>
            </a:r>
            <a:r>
              <a:rPr lang="en-US" altLang="zh-TW" sz="155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TW" altLang="en-US" sz="155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半製品</a:t>
            </a:r>
            <a:r>
              <a:rPr lang="en-US" altLang="zh-TW" sz="155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/</a:t>
            </a:r>
            <a:r>
              <a:rPr lang="zh-TW" altLang="en-US" sz="155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機器設備</a:t>
            </a:r>
            <a:endParaRPr lang="en-US" altLang="zh-TW" sz="155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Freeform 6"/>
          <p:cNvSpPr>
            <a:spLocks/>
          </p:cNvSpPr>
          <p:nvPr/>
        </p:nvSpPr>
        <p:spPr bwMode="auto">
          <a:xfrm>
            <a:off x="484413" y="3440284"/>
            <a:ext cx="599218" cy="541942"/>
          </a:xfrm>
          <a:custGeom>
            <a:avLst/>
            <a:gdLst>
              <a:gd name="T0" fmla="*/ 593 w 593"/>
              <a:gd name="T1" fmla="*/ 248 h 546"/>
              <a:gd name="T2" fmla="*/ 295 w 593"/>
              <a:gd name="T3" fmla="*/ 546 h 546"/>
              <a:gd name="T4" fmla="*/ 0 w 593"/>
              <a:gd name="T5" fmla="*/ 248 h 546"/>
              <a:gd name="T6" fmla="*/ 0 w 593"/>
              <a:gd name="T7" fmla="*/ 0 h 546"/>
              <a:gd name="T8" fmla="*/ 295 w 593"/>
              <a:gd name="T9" fmla="*/ 298 h 546"/>
              <a:gd name="T10" fmla="*/ 593 w 593"/>
              <a:gd name="T11" fmla="*/ 0 h 546"/>
              <a:gd name="T12" fmla="*/ 593 w 593"/>
              <a:gd name="T13" fmla="*/ 248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3" h="546">
                <a:moveTo>
                  <a:pt x="593" y="248"/>
                </a:moveTo>
                <a:lnTo>
                  <a:pt x="295" y="546"/>
                </a:lnTo>
                <a:lnTo>
                  <a:pt x="0" y="248"/>
                </a:lnTo>
                <a:lnTo>
                  <a:pt x="0" y="0"/>
                </a:lnTo>
                <a:lnTo>
                  <a:pt x="295" y="298"/>
                </a:lnTo>
                <a:lnTo>
                  <a:pt x="593" y="0"/>
                </a:lnTo>
                <a:lnTo>
                  <a:pt x="593" y="248"/>
                </a:lnTo>
                <a:close/>
              </a:path>
            </a:pathLst>
          </a:custGeom>
          <a:solidFill>
            <a:srgbClr val="124062"/>
          </a:solidFill>
          <a:ln w="25400" cap="flat" cmpd="sng" algn="ctr">
            <a:noFill/>
            <a:prstDash val="solid"/>
            <a:miter lim="800000"/>
          </a:ln>
          <a:effectLst>
            <a:outerShdw blurRad="139700" dist="38100" dir="5400000" sx="90000" sy="-19000" rotWithShape="0">
              <a:sysClr val="windowText" lastClr="000000">
                <a:alpha val="10000"/>
              </a:sys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2800" kern="0">
              <a:solidFill>
                <a:srgbClr val="FEFABC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Bebas" pitchFamily="2" charset="0"/>
            </a:endParaRPr>
          </a:p>
        </p:txBody>
      </p:sp>
      <p:sp>
        <p:nvSpPr>
          <p:cNvPr id="23" name="Freeform 7"/>
          <p:cNvSpPr>
            <a:spLocks/>
          </p:cNvSpPr>
          <p:nvPr/>
        </p:nvSpPr>
        <p:spPr bwMode="auto">
          <a:xfrm>
            <a:off x="3514760" y="3440284"/>
            <a:ext cx="597600" cy="543600"/>
          </a:xfrm>
          <a:custGeom>
            <a:avLst/>
            <a:gdLst>
              <a:gd name="T0" fmla="*/ 593 w 593"/>
              <a:gd name="T1" fmla="*/ 248 h 545"/>
              <a:gd name="T2" fmla="*/ 295 w 593"/>
              <a:gd name="T3" fmla="*/ 545 h 545"/>
              <a:gd name="T4" fmla="*/ 0 w 593"/>
              <a:gd name="T5" fmla="*/ 248 h 545"/>
              <a:gd name="T6" fmla="*/ 0 w 593"/>
              <a:gd name="T7" fmla="*/ 0 h 545"/>
              <a:gd name="T8" fmla="*/ 295 w 593"/>
              <a:gd name="T9" fmla="*/ 297 h 545"/>
              <a:gd name="T10" fmla="*/ 593 w 593"/>
              <a:gd name="T11" fmla="*/ 0 h 545"/>
              <a:gd name="T12" fmla="*/ 593 w 593"/>
              <a:gd name="T13" fmla="*/ 248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3" h="545">
                <a:moveTo>
                  <a:pt x="593" y="248"/>
                </a:moveTo>
                <a:lnTo>
                  <a:pt x="295" y="545"/>
                </a:lnTo>
                <a:lnTo>
                  <a:pt x="0" y="248"/>
                </a:lnTo>
                <a:lnTo>
                  <a:pt x="0" y="0"/>
                </a:lnTo>
                <a:lnTo>
                  <a:pt x="295" y="297"/>
                </a:lnTo>
                <a:lnTo>
                  <a:pt x="593" y="0"/>
                </a:lnTo>
                <a:lnTo>
                  <a:pt x="593" y="248"/>
                </a:lnTo>
                <a:close/>
              </a:path>
            </a:pathLst>
          </a:custGeom>
          <a:solidFill>
            <a:srgbClr val="002060"/>
          </a:solidFill>
          <a:ln w="25400" cap="flat" cmpd="sng" algn="ctr">
            <a:noFill/>
            <a:prstDash val="solid"/>
            <a:miter lim="800000"/>
          </a:ln>
          <a:effectLst>
            <a:outerShdw blurRad="139700" dist="38100" dir="5400000" sx="90000" sy="-19000" rotWithShape="0">
              <a:sysClr val="windowText" lastClr="000000">
                <a:alpha val="10000"/>
              </a:sys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2800" kern="0">
              <a:solidFill>
                <a:srgbClr val="FEFABC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Bebas" pitchFamily="2" charset="0"/>
            </a:endParaRPr>
          </a:p>
        </p:txBody>
      </p:sp>
      <p:sp>
        <p:nvSpPr>
          <p:cNvPr id="24" name="Freeform 8"/>
          <p:cNvSpPr>
            <a:spLocks/>
          </p:cNvSpPr>
          <p:nvPr/>
        </p:nvSpPr>
        <p:spPr bwMode="auto">
          <a:xfrm>
            <a:off x="6810884" y="3415390"/>
            <a:ext cx="597600" cy="543600"/>
          </a:xfrm>
          <a:custGeom>
            <a:avLst/>
            <a:gdLst>
              <a:gd name="T0" fmla="*/ 593 w 593"/>
              <a:gd name="T1" fmla="*/ 248 h 546"/>
              <a:gd name="T2" fmla="*/ 295 w 593"/>
              <a:gd name="T3" fmla="*/ 546 h 546"/>
              <a:gd name="T4" fmla="*/ 0 w 593"/>
              <a:gd name="T5" fmla="*/ 248 h 546"/>
              <a:gd name="T6" fmla="*/ 0 w 593"/>
              <a:gd name="T7" fmla="*/ 0 h 546"/>
              <a:gd name="T8" fmla="*/ 295 w 593"/>
              <a:gd name="T9" fmla="*/ 298 h 546"/>
              <a:gd name="T10" fmla="*/ 593 w 593"/>
              <a:gd name="T11" fmla="*/ 0 h 546"/>
              <a:gd name="T12" fmla="*/ 593 w 593"/>
              <a:gd name="T13" fmla="*/ 248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93" h="546">
                <a:moveTo>
                  <a:pt x="593" y="248"/>
                </a:moveTo>
                <a:lnTo>
                  <a:pt x="295" y="546"/>
                </a:lnTo>
                <a:lnTo>
                  <a:pt x="0" y="248"/>
                </a:lnTo>
                <a:lnTo>
                  <a:pt x="0" y="0"/>
                </a:lnTo>
                <a:lnTo>
                  <a:pt x="295" y="298"/>
                </a:lnTo>
                <a:lnTo>
                  <a:pt x="593" y="0"/>
                </a:lnTo>
                <a:lnTo>
                  <a:pt x="593" y="248"/>
                </a:lnTo>
                <a:close/>
              </a:path>
            </a:pathLst>
          </a:custGeom>
          <a:solidFill>
            <a:srgbClr val="124062"/>
          </a:solidFill>
          <a:ln w="25400" cap="flat" cmpd="sng" algn="ctr">
            <a:noFill/>
            <a:prstDash val="solid"/>
            <a:miter lim="800000"/>
          </a:ln>
          <a:effectLst>
            <a:outerShdw blurRad="139700" dist="38100" dir="5400000" sx="90000" sy="-19000" rotWithShape="0">
              <a:sysClr val="windowText" lastClr="000000">
                <a:alpha val="10000"/>
              </a:sys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zh-CN" altLang="en-US" sz="2800" kern="0">
              <a:solidFill>
                <a:srgbClr val="FEFABC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Bebas" pitchFamily="2" charset="0"/>
            </a:endParaRPr>
          </a:p>
        </p:txBody>
      </p:sp>
      <p:sp>
        <p:nvSpPr>
          <p:cNvPr id="25" name="TextBox 27"/>
          <p:cNvSpPr txBox="1"/>
          <p:nvPr/>
        </p:nvSpPr>
        <p:spPr>
          <a:xfrm>
            <a:off x="437522" y="4172474"/>
            <a:ext cx="267054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16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免徵</a:t>
            </a:r>
            <a:endParaRPr lang="en-US" altLang="zh-TW" sz="1600" dirty="0" smtClean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sz="16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菸酒稅</a:t>
            </a:r>
            <a:endParaRPr lang="en-US" altLang="zh-TW" sz="1600" dirty="0" smtClean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sz="16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菸品健康福利捐</a:t>
            </a:r>
            <a:endParaRPr lang="en-US" altLang="zh-TW" sz="1600" dirty="0" smtClean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85750" indent="-285750" algn="just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sz="16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推廣貿易服務費、商港服務費 </a:t>
            </a:r>
            <a:endParaRPr lang="en-US" altLang="zh-TW" sz="1600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TextBox 28"/>
          <p:cNvSpPr txBox="1"/>
          <p:nvPr/>
        </p:nvSpPr>
        <p:spPr>
          <a:xfrm>
            <a:off x="1089538" y="3656368"/>
            <a:ext cx="2280340" cy="369332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 smtClean="0">
                <a:solidFill>
                  <a:srgbClr val="12406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华文黑体" pitchFamily="2" charset="-122"/>
                <a:sym typeface="Bebas" pitchFamily="2" charset="0"/>
              </a:rPr>
              <a:t>自由貿易港區</a:t>
            </a:r>
            <a:endParaRPr lang="en-US" altLang="zh-CN" sz="1600" b="1" dirty="0">
              <a:solidFill>
                <a:srgbClr val="12406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华文黑体" pitchFamily="2" charset="-122"/>
              <a:sym typeface="Bebas" pitchFamily="2" charset="0"/>
            </a:endParaRPr>
          </a:p>
        </p:txBody>
      </p:sp>
      <p:sp>
        <p:nvSpPr>
          <p:cNvPr id="27" name="TextBox 29"/>
          <p:cNvSpPr txBox="1"/>
          <p:nvPr/>
        </p:nvSpPr>
        <p:spPr>
          <a:xfrm>
            <a:off x="3653952" y="4197192"/>
            <a:ext cx="30071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16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研發補助</a:t>
            </a:r>
            <a:endParaRPr lang="en-US" altLang="zh-TW" sz="1600" dirty="0" smtClean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sz="16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最高可達</a:t>
            </a:r>
            <a:r>
              <a:rPr lang="en-US" altLang="zh-TW" sz="16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1,000</a:t>
            </a:r>
            <a:r>
              <a:rPr lang="zh-TW" altLang="en-US" sz="16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萬元新臺幣</a:t>
            </a:r>
            <a:endParaRPr lang="en-US" altLang="zh-TW" sz="1600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85750" indent="-285750" algn="just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sz="16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所申請研究發展計畫經費總額之</a:t>
            </a:r>
            <a:r>
              <a:rPr lang="en-US" altLang="zh-TW" sz="16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50</a:t>
            </a:r>
            <a:r>
              <a:rPr lang="zh-TW" altLang="en-US" sz="16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％</a:t>
            </a:r>
            <a:r>
              <a:rPr lang="en-US" altLang="zh-TW" sz="16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zh-TW" altLang="en-US" sz="1600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TextBox 30"/>
          <p:cNvSpPr txBox="1"/>
          <p:nvPr/>
        </p:nvSpPr>
        <p:spPr>
          <a:xfrm>
            <a:off x="4112359" y="3612894"/>
            <a:ext cx="2112866" cy="369332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华文黑体" pitchFamily="2" charset="-122"/>
                <a:sym typeface="Bebas" pitchFamily="2" charset="0"/>
              </a:rPr>
              <a:t>科學園區</a:t>
            </a:r>
            <a:endParaRPr lang="en-US" altLang="zh-CN" sz="1600" b="1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华文黑体" pitchFamily="2" charset="-122"/>
              <a:sym typeface="Bebas" pitchFamily="2" charset="0"/>
            </a:endParaRPr>
          </a:p>
        </p:txBody>
      </p:sp>
      <p:sp>
        <p:nvSpPr>
          <p:cNvPr id="29" name="TextBox 31"/>
          <p:cNvSpPr txBox="1"/>
          <p:nvPr/>
        </p:nvSpPr>
        <p:spPr>
          <a:xfrm>
            <a:off x="7103318" y="4138209"/>
            <a:ext cx="45204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3713" lvl="1" indent="-206375" algn="just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sz="16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最高補助研究發展經費總額之</a:t>
            </a:r>
            <a:r>
              <a:rPr lang="en-US" altLang="zh-TW" sz="16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50%</a:t>
            </a:r>
            <a:r>
              <a:rPr lang="zh-TW" altLang="en-US" sz="16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，並以新</a:t>
            </a:r>
            <a:r>
              <a:rPr lang="zh-TW" altLang="en-US" sz="16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臺幣</a:t>
            </a:r>
            <a:r>
              <a:rPr lang="en-US" altLang="zh-TW" sz="16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100</a:t>
            </a:r>
            <a:r>
              <a:rPr lang="zh-TW" altLang="en-US" sz="16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萬</a:t>
            </a:r>
            <a:r>
              <a:rPr lang="zh-TW" altLang="en-US" sz="16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元為上限。</a:t>
            </a:r>
            <a:endParaRPr lang="en-US" altLang="zh-TW" sz="1600" dirty="0" smtClean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493713" lvl="1" indent="-206375" algn="just" fontAlgn="base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sz="16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供</a:t>
            </a:r>
            <a:r>
              <a:rPr lang="zh-TW" altLang="en-US" sz="160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農業所需，且無加工製造型態之用電可申辦農業動力用電，享基本電費減免及用電免徵營業稅之優惠。</a:t>
            </a:r>
            <a:endParaRPr lang="zh-TW" altLang="en-US" sz="1600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TextBox 32"/>
          <p:cNvSpPr txBox="1"/>
          <p:nvPr/>
        </p:nvSpPr>
        <p:spPr>
          <a:xfrm>
            <a:off x="7403650" y="3589658"/>
            <a:ext cx="1826141" cy="369332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 smtClean="0">
                <a:solidFill>
                  <a:srgbClr val="12406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华文黑体" pitchFamily="2" charset="-122"/>
                <a:sym typeface="Bebas" pitchFamily="2" charset="0"/>
              </a:rPr>
              <a:t>農業生物科技園區</a:t>
            </a:r>
            <a:endParaRPr lang="en-US" altLang="zh-CN" sz="1600" b="1" dirty="0">
              <a:solidFill>
                <a:srgbClr val="12406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华文黑体" pitchFamily="2" charset="-122"/>
              <a:sym typeface="Bebas" pitchFamily="2" charset="0"/>
            </a:endParaRPr>
          </a:p>
        </p:txBody>
      </p:sp>
      <p:cxnSp>
        <p:nvCxnSpPr>
          <p:cNvPr id="31" name="直接箭头连接符 24"/>
          <p:cNvCxnSpPr>
            <a:stCxn id="22" idx="1"/>
          </p:cNvCxnSpPr>
          <p:nvPr/>
        </p:nvCxnSpPr>
        <p:spPr>
          <a:xfrm>
            <a:off x="782506" y="3982226"/>
            <a:ext cx="2325559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</p:cxnSp>
      <p:cxnSp>
        <p:nvCxnSpPr>
          <p:cNvPr id="32" name="直接箭头连接符 25"/>
          <p:cNvCxnSpPr>
            <a:stCxn id="23" idx="1"/>
          </p:cNvCxnSpPr>
          <p:nvPr/>
        </p:nvCxnSpPr>
        <p:spPr>
          <a:xfrm>
            <a:off x="3812048" y="3983884"/>
            <a:ext cx="2620194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</p:cxnSp>
      <p:cxnSp>
        <p:nvCxnSpPr>
          <p:cNvPr id="33" name="直接箭头连接符 29"/>
          <p:cNvCxnSpPr>
            <a:stCxn id="24" idx="1"/>
          </p:cNvCxnSpPr>
          <p:nvPr/>
        </p:nvCxnSpPr>
        <p:spPr>
          <a:xfrm>
            <a:off x="7108175" y="3958990"/>
            <a:ext cx="4652548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</p:cxnSp>
      <p:sp>
        <p:nvSpPr>
          <p:cNvPr id="34" name="投影片編號版面配置區 9">
            <a:extLst>
              <a:ext uri="{FF2B5EF4-FFF2-40B4-BE49-F238E27FC236}">
                <a16:creationId xmlns="" xmlns:a16="http://schemas.microsoft.com/office/drawing/2014/main" id="{4289FE34-759D-41D6-BB18-946C5825F3F7}"/>
              </a:ext>
            </a:extLst>
          </p:cNvPr>
          <p:cNvSpPr txBox="1">
            <a:spLocks/>
          </p:cNvSpPr>
          <p:nvPr/>
        </p:nvSpPr>
        <p:spPr>
          <a:xfrm>
            <a:off x="8610603" y="6356388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48AD2-EFC9-4ABF-B7A9-FBC243415C0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359084" y="1574161"/>
            <a:ext cx="4264678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ts val="400"/>
              </a:spcBef>
              <a:spcAft>
                <a:spcPts val="400"/>
              </a:spcAft>
              <a:defRPr/>
            </a:pPr>
            <a:r>
              <a:rPr lang="zh-TW" altLang="en-US" sz="155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零營業稅</a:t>
            </a:r>
            <a:endParaRPr lang="en-US" altLang="zh-TW" sz="1550" b="1" dirty="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fontAlgn="base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155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貨物</a:t>
            </a:r>
            <a:r>
              <a:rPr lang="zh-TW" altLang="en-US" sz="155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和勞務輸往</a:t>
            </a:r>
            <a:r>
              <a:rPr lang="zh-TW" altLang="en-US" sz="155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國外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155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自課稅區採購的原料、燃料、物料、半製品、</a:t>
            </a:r>
            <a:r>
              <a:rPr lang="zh-TW" altLang="en-US" sz="155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機器設備</a:t>
            </a:r>
            <a:endParaRPr lang="en-US" altLang="zh-TW" sz="155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8" name="標題 2"/>
          <p:cNvSpPr txBox="1">
            <a:spLocks/>
          </p:cNvSpPr>
          <p:nvPr/>
        </p:nvSpPr>
        <p:spPr>
          <a:xfrm>
            <a:off x="370903" y="232369"/>
            <a:ext cx="11628962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投資獎</a:t>
            </a:r>
            <a:r>
              <a:rPr lang="zh-TW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勵</a:t>
            </a:r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專區優惠</a:t>
            </a:r>
            <a:endParaRPr lang="en-US" altLang="zh-TW" sz="32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  <a:p>
            <a:pPr algn="l"/>
            <a:endParaRPr lang="en-US" altLang="zh-TW" sz="3600" b="1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38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3"/>
          <a:stretch/>
        </p:blipFill>
        <p:spPr>
          <a:xfrm>
            <a:off x="2" y="-27384"/>
            <a:ext cx="12190410" cy="6895461"/>
          </a:xfrm>
          <a:prstGeom prst="rect">
            <a:avLst/>
          </a:prstGeom>
        </p:spPr>
      </p:pic>
      <p:pic>
        <p:nvPicPr>
          <p:cNvPr id="30" name="图片 47">
            <a:extLst>
              <a:ext uri="{FF2B5EF4-FFF2-40B4-BE49-F238E27FC236}">
                <a16:creationId xmlns="" xmlns:a16="http://schemas.microsoft.com/office/drawing/2014/main" id="{F3F63797-E9F0-46CA-B97D-2F4C54A7A7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582"/>
          <a:stretch>
            <a:fillRect/>
          </a:stretch>
        </p:blipFill>
        <p:spPr>
          <a:xfrm flipH="1">
            <a:off x="5725805" y="-27384"/>
            <a:ext cx="6479474" cy="6858001"/>
          </a:xfrm>
          <a:custGeom>
            <a:avLst/>
            <a:gdLst>
              <a:gd name="connsiteX0" fmla="*/ 6479473 w 6479473"/>
              <a:gd name="connsiteY0" fmla="*/ 0 h 6858000"/>
              <a:gd name="connsiteX1" fmla="*/ 0 w 6479473"/>
              <a:gd name="connsiteY1" fmla="*/ 0 h 6858000"/>
              <a:gd name="connsiteX2" fmla="*/ 0 w 6479473"/>
              <a:gd name="connsiteY2" fmla="*/ 6858000 h 6858000"/>
              <a:gd name="connsiteX3" fmla="*/ 6479473 w 64794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9473" h="6858000">
                <a:moveTo>
                  <a:pt x="6479473" y="0"/>
                </a:moveTo>
                <a:lnTo>
                  <a:pt x="0" y="0"/>
                </a:lnTo>
                <a:lnTo>
                  <a:pt x="0" y="6858000"/>
                </a:lnTo>
                <a:lnTo>
                  <a:pt x="6479473" y="6858000"/>
                </a:lnTo>
                <a:close/>
              </a:path>
            </a:pathLst>
          </a:custGeom>
        </p:spPr>
      </p:pic>
      <p:grpSp>
        <p:nvGrpSpPr>
          <p:cNvPr id="31" name="群組 30"/>
          <p:cNvGrpSpPr/>
          <p:nvPr/>
        </p:nvGrpSpPr>
        <p:grpSpPr>
          <a:xfrm>
            <a:off x="3" y="-54767"/>
            <a:ext cx="7344814" cy="6912767"/>
            <a:chOff x="-8520286" y="-1869351"/>
            <a:chExt cx="7344815" cy="6912767"/>
          </a:xfrm>
        </p:grpSpPr>
        <p:sp>
          <p:nvSpPr>
            <p:cNvPr id="32" name="任意多边形: 形状 30">
              <a:extLst>
                <a:ext uri="{FF2B5EF4-FFF2-40B4-BE49-F238E27FC236}">
                  <a16:creationId xmlns="" xmlns:a16="http://schemas.microsoft.com/office/drawing/2014/main" id="{C9E1FFE9-AFD3-4B2C-B9DA-34FF7F244A9A}"/>
                </a:ext>
              </a:extLst>
            </p:cNvPr>
            <p:cNvSpPr/>
            <p:nvPr/>
          </p:nvSpPr>
          <p:spPr>
            <a:xfrm>
              <a:off x="-8520286" y="-1869351"/>
              <a:ext cx="7344815" cy="6912767"/>
            </a:xfrm>
            <a:custGeom>
              <a:avLst/>
              <a:gdLst>
                <a:gd name="connsiteX0" fmla="*/ 7160138 w 7160139"/>
                <a:gd name="connsiteY0" fmla="*/ 0 h 6858001"/>
                <a:gd name="connsiteX1" fmla="*/ 7160139 w 7160139"/>
                <a:gd name="connsiteY1" fmla="*/ 0 h 6858001"/>
                <a:gd name="connsiteX2" fmla="*/ 5281945 w 7160139"/>
                <a:gd name="connsiteY2" fmla="*/ 1878195 h 6858001"/>
                <a:gd name="connsiteX3" fmla="*/ 0 w 7160139"/>
                <a:gd name="connsiteY3" fmla="*/ 0 h 6858001"/>
                <a:gd name="connsiteX4" fmla="*/ 3386802 w 7160139"/>
                <a:gd name="connsiteY4" fmla="*/ 0 h 6858001"/>
                <a:gd name="connsiteX5" fmla="*/ 5273470 w 7160139"/>
                <a:gd name="connsiteY5" fmla="*/ 1886669 h 6858001"/>
                <a:gd name="connsiteX6" fmla="*/ 302138 w 7160139"/>
                <a:gd name="connsiteY6" fmla="*/ 6858001 h 6858001"/>
                <a:gd name="connsiteX7" fmla="*/ 0 w 7160139"/>
                <a:gd name="connsiteY7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60139" h="6858001">
                  <a:moveTo>
                    <a:pt x="7160138" y="0"/>
                  </a:moveTo>
                  <a:lnTo>
                    <a:pt x="7160139" y="0"/>
                  </a:lnTo>
                  <a:lnTo>
                    <a:pt x="5281945" y="1878195"/>
                  </a:lnTo>
                  <a:close/>
                  <a:moveTo>
                    <a:pt x="0" y="0"/>
                  </a:moveTo>
                  <a:lnTo>
                    <a:pt x="3386802" y="0"/>
                  </a:lnTo>
                  <a:lnTo>
                    <a:pt x="5273470" y="1886669"/>
                  </a:lnTo>
                  <a:lnTo>
                    <a:pt x="302138" y="6858001"/>
                  </a:lnTo>
                  <a:lnTo>
                    <a:pt x="0" y="6858001"/>
                  </a:lnTo>
                  <a:close/>
                </a:path>
              </a:pathLst>
            </a:custGeom>
            <a:solidFill>
              <a:srgbClr val="1DB9B2">
                <a:alpha val="86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33" name="任意多边形: 形状 25">
              <a:extLst>
                <a:ext uri="{FF2B5EF4-FFF2-40B4-BE49-F238E27FC236}">
                  <a16:creationId xmlns="" xmlns:a16="http://schemas.microsoft.com/office/drawing/2014/main" id="{9FCF8386-0C8F-442B-9840-781F6BA64C39}"/>
                </a:ext>
              </a:extLst>
            </p:cNvPr>
            <p:cNvSpPr/>
            <p:nvPr/>
          </p:nvSpPr>
          <p:spPr>
            <a:xfrm>
              <a:off x="-5046131" y="-1869351"/>
              <a:ext cx="3870659" cy="1901735"/>
            </a:xfrm>
            <a:custGeom>
              <a:avLst/>
              <a:gdLst>
                <a:gd name="connsiteX0" fmla="*/ 0 w 3773336"/>
                <a:gd name="connsiteY0" fmla="*/ 0 h 1886669"/>
                <a:gd name="connsiteX1" fmla="*/ 3773336 w 3773336"/>
                <a:gd name="connsiteY1" fmla="*/ 0 h 1886669"/>
                <a:gd name="connsiteX2" fmla="*/ 1886668 w 3773336"/>
                <a:gd name="connsiteY2" fmla="*/ 1886669 h 188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73336" h="1886669">
                  <a:moveTo>
                    <a:pt x="0" y="0"/>
                  </a:moveTo>
                  <a:lnTo>
                    <a:pt x="3773336" y="0"/>
                  </a:lnTo>
                  <a:lnTo>
                    <a:pt x="1886668" y="1886669"/>
                  </a:lnTo>
                  <a:close/>
                </a:path>
              </a:pathLst>
            </a:custGeom>
            <a:solidFill>
              <a:srgbClr val="41B7D0">
                <a:alpha val="34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xmlns="" id="{3BBD1A4A-F2EE-4BC8-AC52-BB8F1096E84C}"/>
              </a:ext>
            </a:extLst>
          </p:cNvPr>
          <p:cNvSpPr txBox="1"/>
          <p:nvPr/>
        </p:nvSpPr>
        <p:spPr>
          <a:xfrm flipH="1">
            <a:off x="6432062" y="2876863"/>
            <a:ext cx="2975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4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亞洲</a:t>
            </a:r>
            <a:r>
              <a:rPr kumimoji="1" lang="en-US" altLang="zh-TW" sz="14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•</a:t>
            </a:r>
            <a:r>
              <a:rPr kumimoji="1" lang="zh-TW" altLang="en-US" sz="14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矽谷</a:t>
            </a:r>
            <a:endParaRPr kumimoji="1" lang="zh-TW" altLang="en-US" sz="14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xmlns="" id="{298810C1-2018-4381-856F-EF2DAE5868E6}"/>
              </a:ext>
            </a:extLst>
          </p:cNvPr>
          <p:cNvSpPr txBox="1"/>
          <p:nvPr/>
        </p:nvSpPr>
        <p:spPr>
          <a:xfrm flipH="1">
            <a:off x="8081312" y="2876863"/>
            <a:ext cx="2765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4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智慧機械</a:t>
            </a:r>
            <a:endParaRPr kumimoji="1" lang="zh-TW" altLang="en-US" sz="14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xmlns="" id="{75DB5293-F7E5-449E-A1BB-38FD1AEAFF7B}"/>
              </a:ext>
            </a:extLst>
          </p:cNvPr>
          <p:cNvSpPr txBox="1"/>
          <p:nvPr/>
        </p:nvSpPr>
        <p:spPr>
          <a:xfrm flipH="1">
            <a:off x="10180774" y="2876863"/>
            <a:ext cx="1531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4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生技醫藥</a:t>
            </a:r>
            <a:endParaRPr kumimoji="1" lang="en-US" altLang="zh-TW" sz="14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xmlns="" id="{C0DD2F00-1F93-4EF6-AE00-FAB96425D238}"/>
              </a:ext>
            </a:extLst>
          </p:cNvPr>
          <p:cNvSpPr txBox="1"/>
          <p:nvPr/>
        </p:nvSpPr>
        <p:spPr>
          <a:xfrm flipH="1">
            <a:off x="7064778" y="4437116"/>
            <a:ext cx="1531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4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綠能科技</a:t>
            </a:r>
            <a:endParaRPr kumimoji="1" lang="zh-TW" altLang="en-US" sz="14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圓角矩形 10">
            <a:extLst>
              <a:ext uri="{FF2B5EF4-FFF2-40B4-BE49-F238E27FC236}">
                <a16:creationId xmlns:a16="http://schemas.microsoft.com/office/drawing/2014/main" xmlns="" id="{F49D3445-A129-40FC-9290-AAF94AEA4D5F}"/>
              </a:ext>
            </a:extLst>
          </p:cNvPr>
          <p:cNvSpPr/>
          <p:nvPr/>
        </p:nvSpPr>
        <p:spPr>
          <a:xfrm>
            <a:off x="8853253" y="1742478"/>
            <a:ext cx="1115123" cy="1115122"/>
          </a:xfrm>
          <a:prstGeom prst="ellipse">
            <a:avLst/>
          </a:prstGeom>
          <a:solidFill>
            <a:srgbClr val="EE8232">
              <a:alpha val="65098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xmlns="" id="{C9AC4E8D-7D2D-4034-A630-D9568A5A0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688" y="2011722"/>
            <a:ext cx="648000" cy="648000"/>
          </a:xfrm>
          <a:prstGeom prst="rect">
            <a:avLst/>
          </a:prstGeom>
        </p:spPr>
      </p:pic>
      <p:sp>
        <p:nvSpPr>
          <p:cNvPr id="40" name="圓角矩形 11">
            <a:extLst>
              <a:ext uri="{FF2B5EF4-FFF2-40B4-BE49-F238E27FC236}">
                <a16:creationId xmlns:a16="http://schemas.microsoft.com/office/drawing/2014/main" xmlns="" id="{757903B0-51DD-45E8-93DB-07A5BF782971}"/>
              </a:ext>
            </a:extLst>
          </p:cNvPr>
          <p:cNvSpPr/>
          <p:nvPr/>
        </p:nvSpPr>
        <p:spPr>
          <a:xfrm>
            <a:off x="10389868" y="1742478"/>
            <a:ext cx="1115123" cy="1115122"/>
          </a:xfrm>
          <a:prstGeom prst="ellipse">
            <a:avLst/>
          </a:prstGeom>
          <a:solidFill>
            <a:srgbClr val="EE8232">
              <a:alpha val="65098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xmlns="" id="{79E68E06-BFCA-4A2F-9470-6476BF7046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303" y="1964292"/>
            <a:ext cx="648000" cy="648000"/>
          </a:xfrm>
          <a:prstGeom prst="rect">
            <a:avLst/>
          </a:prstGeom>
        </p:spPr>
      </p:pic>
      <p:sp>
        <p:nvSpPr>
          <p:cNvPr id="42" name="圓角矩形 12">
            <a:extLst>
              <a:ext uri="{FF2B5EF4-FFF2-40B4-BE49-F238E27FC236}">
                <a16:creationId xmlns:a16="http://schemas.microsoft.com/office/drawing/2014/main" xmlns="" id="{0EC648CD-9917-4F5C-8DF9-22DA6BC76A69}"/>
              </a:ext>
            </a:extLst>
          </p:cNvPr>
          <p:cNvSpPr/>
          <p:nvPr/>
        </p:nvSpPr>
        <p:spPr>
          <a:xfrm>
            <a:off x="7316640" y="3299771"/>
            <a:ext cx="1115123" cy="1115122"/>
          </a:xfrm>
          <a:prstGeom prst="ellipse">
            <a:avLst/>
          </a:prstGeom>
          <a:solidFill>
            <a:srgbClr val="EE8232">
              <a:alpha val="65098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3" name="圓角矩形 9">
            <a:extLst>
              <a:ext uri="{FF2B5EF4-FFF2-40B4-BE49-F238E27FC236}">
                <a16:creationId xmlns:a16="http://schemas.microsoft.com/office/drawing/2014/main" xmlns="" id="{C5DD6B21-361A-4B84-B2DA-3E103DA43F00}"/>
              </a:ext>
            </a:extLst>
          </p:cNvPr>
          <p:cNvSpPr/>
          <p:nvPr/>
        </p:nvSpPr>
        <p:spPr>
          <a:xfrm>
            <a:off x="7316640" y="1742478"/>
            <a:ext cx="1115123" cy="1115122"/>
          </a:xfrm>
          <a:prstGeom prst="ellipse">
            <a:avLst/>
          </a:prstGeom>
          <a:solidFill>
            <a:srgbClr val="EE8232">
              <a:alpha val="65098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xmlns="" id="{924CAFBC-47A3-4D90-A4E1-2DE45C3F9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10" y="1962549"/>
            <a:ext cx="648000" cy="648000"/>
          </a:xfrm>
          <a:prstGeom prst="rect">
            <a:avLst/>
          </a:prstGeom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xmlns="" id="{1EC12573-BCA0-4CD3-A244-5839E9A7FD44}"/>
              </a:ext>
            </a:extLst>
          </p:cNvPr>
          <p:cNvSpPr txBox="1"/>
          <p:nvPr/>
        </p:nvSpPr>
        <p:spPr>
          <a:xfrm flipH="1">
            <a:off x="8572303" y="4437116"/>
            <a:ext cx="1688272" cy="307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4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國防產業</a:t>
            </a:r>
            <a:endParaRPr kumimoji="1" lang="zh-TW" altLang="en-US" sz="14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6" name="圓角矩形 13">
            <a:extLst>
              <a:ext uri="{FF2B5EF4-FFF2-40B4-BE49-F238E27FC236}">
                <a16:creationId xmlns:a16="http://schemas.microsoft.com/office/drawing/2014/main" xmlns="" id="{EEA4FFBC-55F8-4CB7-9917-78350CEAF602}"/>
              </a:ext>
            </a:extLst>
          </p:cNvPr>
          <p:cNvSpPr/>
          <p:nvPr/>
        </p:nvSpPr>
        <p:spPr>
          <a:xfrm>
            <a:off x="8853253" y="3299771"/>
            <a:ext cx="1115123" cy="1115122"/>
          </a:xfrm>
          <a:prstGeom prst="ellipse">
            <a:avLst/>
          </a:prstGeom>
          <a:solidFill>
            <a:srgbClr val="EE8232">
              <a:alpha val="65098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7" name="圓角矩形 14">
            <a:extLst>
              <a:ext uri="{FF2B5EF4-FFF2-40B4-BE49-F238E27FC236}">
                <a16:creationId xmlns:a16="http://schemas.microsoft.com/office/drawing/2014/main" xmlns="" id="{ADF24151-FC9D-445B-A19C-6362D6224869}"/>
              </a:ext>
            </a:extLst>
          </p:cNvPr>
          <p:cNvSpPr/>
          <p:nvPr/>
        </p:nvSpPr>
        <p:spPr>
          <a:xfrm>
            <a:off x="10389868" y="3299771"/>
            <a:ext cx="1115123" cy="1115122"/>
          </a:xfrm>
          <a:prstGeom prst="ellipse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xmlns="" id="{A3398D3A-EBFA-46BB-8930-97FC4CFD618C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304" y="3521584"/>
            <a:ext cx="648001" cy="648000"/>
          </a:xfrm>
          <a:prstGeom prst="ellipse">
            <a:avLst/>
          </a:prstGeom>
        </p:spPr>
      </p:pic>
      <p:sp>
        <p:nvSpPr>
          <p:cNvPr id="49" name="文字方塊 48">
            <a:extLst>
              <a:ext uri="{FF2B5EF4-FFF2-40B4-BE49-F238E27FC236}">
                <a16:creationId xmlns:a16="http://schemas.microsoft.com/office/drawing/2014/main" xmlns="" id="{6D1D333B-DCF8-4299-8649-41C20B215DE5}"/>
              </a:ext>
            </a:extLst>
          </p:cNvPr>
          <p:cNvSpPr txBox="1"/>
          <p:nvPr/>
        </p:nvSpPr>
        <p:spPr>
          <a:xfrm flipH="1">
            <a:off x="10072332" y="4437116"/>
            <a:ext cx="1847939" cy="307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4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循環經濟</a:t>
            </a:r>
            <a:endParaRPr kumimoji="1" lang="zh-TW" altLang="en-US" sz="14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xmlns="" id="{7B297E15-E5A5-4C58-A051-05A3BE3B37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688" y="3521584"/>
            <a:ext cx="648000" cy="648000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xmlns="" id="{B13E4A96-B578-4367-A119-D41D13E4F9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238" y="3519214"/>
            <a:ext cx="648000" cy="648000"/>
          </a:xfrm>
          <a:prstGeom prst="rect">
            <a:avLst/>
          </a:prstGeom>
        </p:spPr>
      </p:pic>
      <p:sp>
        <p:nvSpPr>
          <p:cNvPr id="52" name="標題 3"/>
          <p:cNvSpPr txBox="1">
            <a:spLocks/>
          </p:cNvSpPr>
          <p:nvPr/>
        </p:nvSpPr>
        <p:spPr>
          <a:xfrm>
            <a:off x="579602" y="649882"/>
            <a:ext cx="11032801" cy="1782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3767138" marR="0" lvl="0" indent="-376713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投資機會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EFFFF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3" name="標題 3"/>
          <p:cNvSpPr txBox="1">
            <a:spLocks/>
          </p:cNvSpPr>
          <p:nvPr/>
        </p:nvSpPr>
        <p:spPr>
          <a:xfrm>
            <a:off x="94076" y="2683717"/>
            <a:ext cx="6051801" cy="1943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altLang="zh-TW" sz="3600" b="1" dirty="0">
                <a:solidFill>
                  <a:srgbClr val="EE8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 + 2 </a:t>
            </a:r>
            <a:r>
              <a:rPr lang="zh-TW" altLang="en-US" sz="3600" b="1" dirty="0" smtClean="0">
                <a:solidFill>
                  <a:srgbClr val="EE8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創新產</a:t>
            </a:r>
            <a:r>
              <a:rPr lang="zh-TW" altLang="en-US" sz="3600" b="1" dirty="0">
                <a:solidFill>
                  <a:srgbClr val="EE8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業</a:t>
            </a:r>
            <a:endParaRPr lang="en-US" altLang="zh-TW" sz="3600" b="1" dirty="0">
              <a:solidFill>
                <a:srgbClr val="EE8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4" name="任意多边形: 形状 416">
            <a:extLst>
              <a:ext uri="{FF2B5EF4-FFF2-40B4-BE49-F238E27FC236}">
                <a16:creationId xmlns="" xmlns:a16="http://schemas.microsoft.com/office/drawing/2014/main" id="{C53D5117-FCEA-4B51-BE3F-302F6F06D6F9}"/>
              </a:ext>
            </a:extLst>
          </p:cNvPr>
          <p:cNvSpPr/>
          <p:nvPr/>
        </p:nvSpPr>
        <p:spPr>
          <a:xfrm flipH="1">
            <a:off x="10410166" y="5116210"/>
            <a:ext cx="1789794" cy="1789793"/>
          </a:xfrm>
          <a:custGeom>
            <a:avLst/>
            <a:gdLst>
              <a:gd name="connsiteX0" fmla="*/ 0 w 1789793"/>
              <a:gd name="connsiteY0" fmla="*/ 0 h 1789793"/>
              <a:gd name="connsiteX1" fmla="*/ 1789793 w 1789793"/>
              <a:gd name="connsiteY1" fmla="*/ 1789793 h 1789793"/>
              <a:gd name="connsiteX2" fmla="*/ 0 w 1789793"/>
              <a:gd name="connsiteY2" fmla="*/ 1789793 h 178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9793" h="1789793">
                <a:moveTo>
                  <a:pt x="0" y="0"/>
                </a:moveTo>
                <a:lnTo>
                  <a:pt x="1789793" y="1789793"/>
                </a:lnTo>
                <a:lnTo>
                  <a:pt x="0" y="1789793"/>
                </a:lnTo>
                <a:close/>
              </a:path>
            </a:pathLst>
          </a:custGeom>
          <a:solidFill>
            <a:srgbClr val="1DB9B2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55" name="投影片編號版面配置區 1">
            <a:extLst>
              <a:ext uri="{FF2B5EF4-FFF2-40B4-BE49-F238E27FC236}">
                <a16:creationId xmlns:a16="http://schemas.microsoft.com/office/drawing/2014/main" xmlns="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8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圓角矩形 15">
            <a:extLst>
              <a:ext uri="{FF2B5EF4-FFF2-40B4-BE49-F238E27FC236}">
                <a16:creationId xmlns="" xmlns:a16="http://schemas.microsoft.com/office/drawing/2014/main" id="{7E3E66AB-701A-44B0-937A-0C928AB27A68}"/>
              </a:ext>
            </a:extLst>
          </p:cNvPr>
          <p:cNvSpPr/>
          <p:nvPr/>
        </p:nvSpPr>
        <p:spPr>
          <a:xfrm>
            <a:off x="7319345" y="4849415"/>
            <a:ext cx="1115123" cy="1115122"/>
          </a:xfrm>
          <a:prstGeom prst="ellipse">
            <a:avLst/>
          </a:prstGeom>
          <a:solidFill>
            <a:srgbClr val="EA612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6" name="圖片 55">
            <a:extLst>
              <a:ext uri="{FF2B5EF4-FFF2-40B4-BE49-F238E27FC236}">
                <a16:creationId xmlns="" xmlns:a16="http://schemas.microsoft.com/office/drawing/2014/main" id="{F505D3ED-C2A8-4F75-8E55-FC178067618D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783" y="5074668"/>
            <a:ext cx="648001" cy="648000"/>
          </a:xfrm>
          <a:prstGeom prst="ellipse">
            <a:avLst/>
          </a:prstGeom>
        </p:spPr>
      </p:pic>
      <p:sp>
        <p:nvSpPr>
          <p:cNvPr id="57" name="文字方塊 56">
            <a:extLst>
              <a:ext uri="{FF2B5EF4-FFF2-40B4-BE49-F238E27FC236}">
                <a16:creationId xmlns="" xmlns:a16="http://schemas.microsoft.com/office/drawing/2014/main" id="{FE85EA5C-8C4D-4AAB-85CF-37AAB207E348}"/>
              </a:ext>
            </a:extLst>
          </p:cNvPr>
          <p:cNvSpPr txBox="1"/>
          <p:nvPr/>
        </p:nvSpPr>
        <p:spPr>
          <a:xfrm flipH="1">
            <a:off x="6815288" y="6001547"/>
            <a:ext cx="2173249" cy="3077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新農業</a:t>
            </a:r>
            <a:endParaRPr kumimoji="1" lang="zh-TW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630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871540" y="5346701"/>
            <a:ext cx="1461335" cy="7079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4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5%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83952" y="4881180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2000" dirty="0" smtClean="0">
                <a:solidFill>
                  <a:srgbClr val="FEFFFF">
                    <a:lumMod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物聯網產值占全球</a:t>
            </a:r>
            <a:endParaRPr kumimoji="1" lang="zh-TW" altLang="en-US" sz="2000" dirty="0">
              <a:solidFill>
                <a:srgbClr val="FEFFFF">
                  <a:lumMod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032980" y="5406881"/>
            <a:ext cx="1461335" cy="7079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4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100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2861667" y="4683985"/>
            <a:ext cx="18317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000" dirty="0" smtClean="0">
                <a:solidFill>
                  <a:srgbClr val="FEFFFF">
                    <a:lumMod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新創事業成功或研發中心數</a:t>
            </a:r>
            <a:endParaRPr kumimoji="1" lang="zh-TW" altLang="en-US" sz="2000" dirty="0">
              <a:solidFill>
                <a:srgbClr val="FEFFFF">
                  <a:lumMod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194421" y="5404965"/>
            <a:ext cx="1461335" cy="7079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4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4973200" y="4693604"/>
            <a:ext cx="1919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000" dirty="0" smtClean="0">
                <a:solidFill>
                  <a:srgbClr val="FEFFFF">
                    <a:lumMod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成立國際級系統整合公司數</a:t>
            </a:r>
            <a:endParaRPr kumimoji="1" lang="en-US" altLang="zh-TW" sz="2000" dirty="0">
              <a:solidFill>
                <a:srgbClr val="FEFFFF">
                  <a:lumMod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453687" y="5386293"/>
            <a:ext cx="1461335" cy="7079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4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7276873" y="4716406"/>
            <a:ext cx="1814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000" dirty="0" smtClean="0">
                <a:solidFill>
                  <a:srgbClr val="FEFFFF">
                    <a:lumMod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世界級跨國公司</a:t>
            </a:r>
            <a:r>
              <a:rPr kumimoji="1" lang="zh-TW" altLang="en-US" sz="2000" dirty="0">
                <a:solidFill>
                  <a:srgbClr val="FEFFFF">
                    <a:lumMod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kumimoji="1" lang="zh-TW" altLang="en-US" sz="2000" dirty="0" smtClean="0">
                <a:solidFill>
                  <a:srgbClr val="FEFFFF">
                    <a:lumMod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臺投資數</a:t>
            </a:r>
            <a:endParaRPr kumimoji="1" lang="en-US" altLang="zh-TW" sz="2000" dirty="0">
              <a:solidFill>
                <a:srgbClr val="FEFFFF">
                  <a:lumMod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798619" y="5251920"/>
            <a:ext cx="1461335" cy="85011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400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9539273" y="4835628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2000" dirty="0" smtClean="0">
                <a:solidFill>
                  <a:srgbClr val="FEFFFF">
                    <a:lumMod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建立虛擬學院數</a:t>
            </a:r>
            <a:endParaRPr kumimoji="1" lang="zh-TW" altLang="en-US" sz="2000" dirty="0">
              <a:solidFill>
                <a:srgbClr val="FEFFFF">
                  <a:lumMod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="" xmlns:a16="http://schemas.microsoft.com/office/drawing/2014/main" id="{1FCA14DD-1768-431E-8B70-81A9D7DB1A70}"/>
              </a:ext>
            </a:extLst>
          </p:cNvPr>
          <p:cNvSpPr/>
          <p:nvPr/>
        </p:nvSpPr>
        <p:spPr>
          <a:xfrm>
            <a:off x="5617901" y="1554521"/>
            <a:ext cx="5732280" cy="2907543"/>
          </a:xfrm>
          <a:prstGeom prst="rect">
            <a:avLst/>
          </a:prstGeom>
          <a:solidFill>
            <a:srgbClr val="FEFFFF"/>
          </a:solidFill>
          <a:ln w="1905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060575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4400" b="0" i="0" u="none" strike="noStrike" kern="0" cap="none" spc="0" normalizeH="0" baseline="0" noProof="0" dirty="0">
              <a:ln>
                <a:noFill/>
              </a:ln>
              <a:solidFill>
                <a:srgbClr val="8B1775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484042" y="3665881"/>
            <a:ext cx="261408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1700" b="1" dirty="0" smtClean="0">
                <a:solidFill>
                  <a:srgbClr val="262626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完善創新創業生態系</a:t>
            </a:r>
            <a:endParaRPr lang="en-US" altLang="zh-TW" sz="1700" b="1" dirty="0">
              <a:solidFill>
                <a:srgbClr val="262626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3" name="Picture 4" descr="「iot 物聯網」的圖片搜尋結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73" y="1778792"/>
            <a:ext cx="1835928" cy="177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 33"/>
          <p:cNvSpPr/>
          <p:nvPr/>
        </p:nvSpPr>
        <p:spPr>
          <a:xfrm>
            <a:off x="5946236" y="3663536"/>
            <a:ext cx="214674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1700" b="1" dirty="0" smtClean="0">
                <a:solidFill>
                  <a:srgbClr val="262626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推動物聯網創新研發</a:t>
            </a:r>
            <a:endParaRPr lang="en-US" altLang="zh-TW" sz="1700" b="1" dirty="0">
              <a:solidFill>
                <a:srgbClr val="262626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="" xmlns:a16="http://schemas.microsoft.com/office/drawing/2014/main" id="{F58AAF9A-DCF7-41E9-B039-F9E1F1193A7E}"/>
              </a:ext>
            </a:extLst>
          </p:cNvPr>
          <p:cNvSpPr/>
          <p:nvPr/>
        </p:nvSpPr>
        <p:spPr>
          <a:xfrm>
            <a:off x="695700" y="1948727"/>
            <a:ext cx="453113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2000" b="1" dirty="0" smtClean="0">
                <a:solidFill>
                  <a:srgbClr val="D565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產值</a:t>
            </a:r>
            <a:r>
              <a:rPr kumimoji="1" lang="en-US" altLang="zh-TW" sz="2000" b="1" dirty="0" smtClean="0">
                <a:solidFill>
                  <a:srgbClr val="D565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TW" altLang="en-US" sz="2000" b="1" dirty="0" smtClean="0">
                <a:solidFill>
                  <a:srgbClr val="D565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</a:t>
            </a:r>
            <a:r>
              <a:rPr kumimoji="1" lang="en-US" altLang="zh-TW" sz="3600" dirty="0" smtClean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1,520 </a:t>
            </a:r>
            <a:r>
              <a:rPr kumimoji="1" lang="en-US" altLang="zh-TW" sz="3600" dirty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</a:t>
            </a:r>
            <a:r>
              <a:rPr kumimoji="1" lang="en-US" altLang="zh-TW" sz="3600" dirty="0" smtClean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3,140</a:t>
            </a:r>
            <a:r>
              <a:rPr kumimoji="1" lang="en-US" altLang="zh-TW" dirty="0" smtClean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TW" altLang="en-US" dirty="0" smtClean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億</a:t>
            </a:r>
            <a:endParaRPr kumimoji="1" lang="en-US" altLang="zh-TW" dirty="0">
              <a:solidFill>
                <a:srgbClr val="8B177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TW" altLang="en-US" sz="2000" b="1" dirty="0" smtClean="0">
                <a:solidFill>
                  <a:srgbClr val="D565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附加價值</a:t>
            </a:r>
            <a:r>
              <a:rPr kumimoji="1" lang="en-US" altLang="zh-TW" sz="2800" b="1" dirty="0" smtClean="0">
                <a:solidFill>
                  <a:srgbClr val="D56511"/>
                </a:solidFill>
                <a:latin typeface="Century Gothic" panose="020B0502020202020204" pitchFamily="34" charset="0"/>
                <a:ea typeface="Century Gothic 標準體" charset="0"/>
              </a:rPr>
              <a:t> </a:t>
            </a:r>
            <a:r>
              <a:rPr kumimoji="1" lang="zh-TW" altLang="en-US" sz="2800" b="1" dirty="0" smtClean="0">
                <a:solidFill>
                  <a:srgbClr val="D56511"/>
                </a:solidFill>
                <a:latin typeface="Century Gothic" panose="020B0502020202020204" pitchFamily="34" charset="0"/>
                <a:ea typeface="Century Gothic 標準體" charset="0"/>
              </a:rPr>
              <a:t>       </a:t>
            </a:r>
            <a:r>
              <a:rPr kumimoji="1" lang="en-US" altLang="zh-TW" sz="3600" dirty="0" smtClean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630 </a:t>
            </a:r>
            <a:r>
              <a:rPr kumimoji="1" lang="en-US" altLang="zh-TW" sz="3600" dirty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</a:t>
            </a:r>
            <a:r>
              <a:rPr kumimoji="1" lang="en-US" altLang="zh-TW" sz="3600" dirty="0" smtClean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800</a:t>
            </a:r>
            <a:r>
              <a:rPr kumimoji="1" lang="en-US" altLang="zh-TW" dirty="0" smtClean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TW" altLang="en-US" dirty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TW" altLang="en-US" dirty="0" smtClean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億</a:t>
            </a:r>
            <a:r>
              <a:rPr kumimoji="1" lang="zh-TW" altLang="en-US" sz="4000" dirty="0" smtClean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endParaRPr kumimoji="1" lang="en-US" altLang="zh-TW" sz="4000" dirty="0">
              <a:solidFill>
                <a:srgbClr val="26262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TW" altLang="en-US" sz="2000" b="1" dirty="0" smtClean="0">
                <a:solidFill>
                  <a:srgbClr val="D565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年度</a:t>
            </a:r>
            <a:r>
              <a:rPr kumimoji="1" lang="en-US" altLang="zh-TW" sz="2000" b="1" dirty="0" smtClean="0">
                <a:solidFill>
                  <a:srgbClr val="D5651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GDP</a:t>
            </a:r>
            <a:r>
              <a:rPr kumimoji="1" lang="en-US" altLang="zh-TW" sz="2800" b="1" dirty="0">
                <a:solidFill>
                  <a:srgbClr val="D56511"/>
                </a:solidFill>
                <a:latin typeface="Century Gothic" panose="020B0502020202020204" pitchFamily="34" charset="0"/>
                <a:ea typeface="Century Gothic 標準體" charset="0"/>
              </a:rPr>
              <a:t> </a:t>
            </a:r>
            <a:r>
              <a:rPr kumimoji="1" lang="en-US" altLang="zh-TW" sz="2800" dirty="0">
                <a:solidFill>
                  <a:srgbClr val="8B177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TW" altLang="en-US" sz="2800" dirty="0" smtClean="0">
                <a:solidFill>
                  <a:srgbClr val="8B177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kumimoji="1" lang="en-US" altLang="zh-TW" sz="3600" dirty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0.9 – 1.7</a:t>
            </a:r>
            <a:r>
              <a:rPr kumimoji="1" lang="en-US" altLang="zh-TW" sz="4000" dirty="0" smtClean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TW" dirty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%</a:t>
            </a:r>
            <a:endParaRPr kumimoji="1" lang="en-US" altLang="zh-TW" sz="4000" dirty="0">
              <a:solidFill>
                <a:srgbClr val="8B177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="" xmlns:a16="http://schemas.microsoft.com/office/drawing/2014/main" id="{9F826390-1595-40F6-8040-6D84052C97F0}"/>
              </a:ext>
            </a:extLst>
          </p:cNvPr>
          <p:cNvCxnSpPr/>
          <p:nvPr/>
        </p:nvCxnSpPr>
        <p:spPr>
          <a:xfrm>
            <a:off x="784938" y="4668975"/>
            <a:ext cx="10622129" cy="0"/>
          </a:xfrm>
          <a:prstGeom prst="line">
            <a:avLst/>
          </a:prstGeom>
          <a:noFill/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</p:spPr>
      </p:cxnSp>
      <p:graphicFrame>
        <p:nvGraphicFramePr>
          <p:cNvPr id="37" name="資料庫圖表 36">
            <a:extLst>
              <a:ext uri="{FF2B5EF4-FFF2-40B4-BE49-F238E27FC236}">
                <a16:creationId xmlns="" xmlns:a16="http://schemas.microsoft.com/office/drawing/2014/main" id="{FC749BC2-6D1B-4810-A5B1-911857D781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1120565"/>
              </p:ext>
            </p:extLst>
          </p:nvPr>
        </p:nvGraphicFramePr>
        <p:xfrm>
          <a:off x="8303427" y="1778785"/>
          <a:ext cx="2904347" cy="1775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標題 2"/>
          <p:cNvSpPr txBox="1">
            <a:spLocks/>
          </p:cNvSpPr>
          <p:nvPr/>
        </p:nvSpPr>
        <p:spPr>
          <a:xfrm>
            <a:off x="444372" y="292181"/>
            <a:ext cx="11171574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投資機會</a:t>
            </a:r>
            <a:r>
              <a:rPr lang="en-US" altLang="zh-TW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亞洲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•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矽谷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| 2025 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物聯網願景</a:t>
            </a:r>
            <a:endParaRPr lang="en-US" altLang="zh-TW" sz="32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15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669269" y="360038"/>
            <a:ext cx="11114569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簡報大綱</a:t>
            </a:r>
            <a:endParaRPr lang="zh-TW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2" name="图片占位符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477937" y="2323245"/>
            <a:ext cx="4922850" cy="3922714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-1" fmla="*/ 7193726 w 8334626"/>
              <a:gd name="connsiteY0-2" fmla="*/ 3202389 h 4794329"/>
              <a:gd name="connsiteX1-3" fmla="*/ 7342591 w 8334626"/>
              <a:gd name="connsiteY1-4" fmla="*/ 3264051 h 4794329"/>
              <a:gd name="connsiteX2-5" fmla="*/ 7342591 w 8334626"/>
              <a:gd name="connsiteY2-6" fmla="*/ 3561781 h 4794329"/>
              <a:gd name="connsiteX3-7" fmla="*/ 6682152 w 8334626"/>
              <a:gd name="connsiteY3-8" fmla="*/ 4222219 h 4794329"/>
              <a:gd name="connsiteX4-9" fmla="*/ 6384422 w 8334626"/>
              <a:gd name="connsiteY4-10" fmla="*/ 4222219 h 4794329"/>
              <a:gd name="connsiteX5-11" fmla="*/ 6384423 w 8334626"/>
              <a:gd name="connsiteY5-12" fmla="*/ 4222219 h 4794329"/>
              <a:gd name="connsiteX6-13" fmla="*/ 6384423 w 8334626"/>
              <a:gd name="connsiteY6-14" fmla="*/ 3924488 h 4794329"/>
              <a:gd name="connsiteX7-15" fmla="*/ 7044861 w 8334626"/>
              <a:gd name="connsiteY7-16" fmla="*/ 3264051 h 4794329"/>
              <a:gd name="connsiteX8-17" fmla="*/ 7193726 w 8334626"/>
              <a:gd name="connsiteY8-18" fmla="*/ 3202389 h 4794329"/>
              <a:gd name="connsiteX9-19" fmla="*/ 7160495 w 8334626"/>
              <a:gd name="connsiteY9-20" fmla="*/ 1896653 h 4794329"/>
              <a:gd name="connsiteX10-21" fmla="*/ 7309360 w 8334626"/>
              <a:gd name="connsiteY10-22" fmla="*/ 1958315 h 4794329"/>
              <a:gd name="connsiteX11-23" fmla="*/ 7309360 w 8334626"/>
              <a:gd name="connsiteY11-24" fmla="*/ 2256046 h 4794329"/>
              <a:gd name="connsiteX12-25" fmla="*/ 4832737 w 8334626"/>
              <a:gd name="connsiteY12-26" fmla="*/ 4732667 h 4794329"/>
              <a:gd name="connsiteX13-27" fmla="*/ 4535007 w 8334626"/>
              <a:gd name="connsiteY13-28" fmla="*/ 4732667 h 4794329"/>
              <a:gd name="connsiteX14-29" fmla="*/ 4535009 w 8334626"/>
              <a:gd name="connsiteY14-30" fmla="*/ 4732667 h 4794329"/>
              <a:gd name="connsiteX15-31" fmla="*/ 4535009 w 8334626"/>
              <a:gd name="connsiteY15-32" fmla="*/ 4434937 h 4794329"/>
              <a:gd name="connsiteX16-33" fmla="*/ 7011630 w 8334626"/>
              <a:gd name="connsiteY16-34" fmla="*/ 1958315 h 4794329"/>
              <a:gd name="connsiteX17-35" fmla="*/ 7160495 w 8334626"/>
              <a:gd name="connsiteY17-36" fmla="*/ 1896653 h 4794329"/>
              <a:gd name="connsiteX18-37" fmla="*/ 8124099 w 8334626"/>
              <a:gd name="connsiteY18-38" fmla="*/ 1606041 h 4794329"/>
              <a:gd name="connsiteX19-39" fmla="*/ 8272964 w 8334626"/>
              <a:gd name="connsiteY19-40" fmla="*/ 1667703 h 4794329"/>
              <a:gd name="connsiteX20-41" fmla="*/ 8272964 w 8334626"/>
              <a:gd name="connsiteY20-42" fmla="*/ 1965433 h 4794329"/>
              <a:gd name="connsiteX21-43" fmla="*/ 6387889 w 8334626"/>
              <a:gd name="connsiteY21-44" fmla="*/ 3850507 h 4794329"/>
              <a:gd name="connsiteX22-45" fmla="*/ 6090159 w 8334626"/>
              <a:gd name="connsiteY22-46" fmla="*/ 3850507 h 4794329"/>
              <a:gd name="connsiteX23-47" fmla="*/ 6090160 w 8334626"/>
              <a:gd name="connsiteY23-48" fmla="*/ 3850507 h 4794329"/>
              <a:gd name="connsiteX24-49" fmla="*/ 6090160 w 8334626"/>
              <a:gd name="connsiteY24-50" fmla="*/ 3552777 h 4794329"/>
              <a:gd name="connsiteX25-51" fmla="*/ 7975234 w 8334626"/>
              <a:gd name="connsiteY25-52" fmla="*/ 1667703 h 4794329"/>
              <a:gd name="connsiteX26-53" fmla="*/ 8124099 w 8334626"/>
              <a:gd name="connsiteY26-54" fmla="*/ 1606041 h 4794329"/>
              <a:gd name="connsiteX27-55" fmla="*/ 6242 w 8334626"/>
              <a:gd name="connsiteY27-56" fmla="*/ 1576410 h 4794329"/>
              <a:gd name="connsiteX28-57" fmla="*/ 1034496 w 8334626"/>
              <a:gd name="connsiteY28-58" fmla="*/ 898884 h 4794329"/>
              <a:gd name="connsiteX29-59" fmla="*/ 1712023 w 8334626"/>
              <a:gd name="connsiteY29-60" fmla="*/ 1576410 h 4794329"/>
              <a:gd name="connsiteX30-61" fmla="*/ 1034496 w 8334626"/>
              <a:gd name="connsiteY30-62" fmla="*/ 2253937 h 4794329"/>
              <a:gd name="connsiteX31-63" fmla="*/ 683769 w 8334626"/>
              <a:gd name="connsiteY31-64" fmla="*/ 2253937 h 4794329"/>
              <a:gd name="connsiteX32-65" fmla="*/ 6242 w 8334626"/>
              <a:gd name="connsiteY32-66" fmla="*/ 1576410 h 4794329"/>
              <a:gd name="connsiteX33-67" fmla="*/ 7672060 w 8334626"/>
              <a:gd name="connsiteY33-68" fmla="*/ 717042 h 4794329"/>
              <a:gd name="connsiteX34-69" fmla="*/ 7820925 w 8334626"/>
              <a:gd name="connsiteY34-70" fmla="*/ 778704 h 4794329"/>
              <a:gd name="connsiteX35-71" fmla="*/ 7820925 w 8334626"/>
              <a:gd name="connsiteY35-72" fmla="*/ 1076435 h 4794329"/>
              <a:gd name="connsiteX36-73" fmla="*/ 4745734 w 8334626"/>
              <a:gd name="connsiteY36-74" fmla="*/ 4151624 h 4794329"/>
              <a:gd name="connsiteX37-75" fmla="*/ 4448004 w 8334626"/>
              <a:gd name="connsiteY37-76" fmla="*/ 4151624 h 4794329"/>
              <a:gd name="connsiteX38-77" fmla="*/ 4448005 w 8334626"/>
              <a:gd name="connsiteY38-78" fmla="*/ 4151624 h 4794329"/>
              <a:gd name="connsiteX39-79" fmla="*/ 4448005 w 8334626"/>
              <a:gd name="connsiteY39-80" fmla="*/ 3853894 h 4794329"/>
              <a:gd name="connsiteX40-81" fmla="*/ 7523195 w 8334626"/>
              <a:gd name="connsiteY40-82" fmla="*/ 778704 h 4794329"/>
              <a:gd name="connsiteX41-83" fmla="*/ 7672060 w 8334626"/>
              <a:gd name="connsiteY41-84" fmla="*/ 717042 h 4794329"/>
              <a:gd name="connsiteX42-85" fmla="*/ 7115822 w 8334626"/>
              <a:gd name="connsiteY42-86" fmla="*/ 598413 h 4794329"/>
              <a:gd name="connsiteX43-87" fmla="*/ 7264687 w 8334626"/>
              <a:gd name="connsiteY43-88" fmla="*/ 660075 h 4794329"/>
              <a:gd name="connsiteX44-89" fmla="*/ 7264687 w 8334626"/>
              <a:gd name="connsiteY44-90" fmla="*/ 957805 h 4794329"/>
              <a:gd name="connsiteX45-91" fmla="*/ 3518860 w 8334626"/>
              <a:gd name="connsiteY45-92" fmla="*/ 4703631 h 4794329"/>
              <a:gd name="connsiteX46-93" fmla="*/ 3221130 w 8334626"/>
              <a:gd name="connsiteY46-94" fmla="*/ 4703631 h 4794329"/>
              <a:gd name="connsiteX47-95" fmla="*/ 3221131 w 8334626"/>
              <a:gd name="connsiteY47-96" fmla="*/ 4703631 h 4794329"/>
              <a:gd name="connsiteX48-97" fmla="*/ 3221131 w 8334626"/>
              <a:gd name="connsiteY48-98" fmla="*/ 4405901 h 4794329"/>
              <a:gd name="connsiteX49-99" fmla="*/ 6966957 w 8334626"/>
              <a:gd name="connsiteY49-100" fmla="*/ 660075 h 4794329"/>
              <a:gd name="connsiteX50-101" fmla="*/ 7115822 w 8334626"/>
              <a:gd name="connsiteY50-102" fmla="*/ 598413 h 4794329"/>
              <a:gd name="connsiteX51-103" fmla="*/ 5845545 w 8334626"/>
              <a:gd name="connsiteY51-104" fmla="*/ 530016 h 4794329"/>
              <a:gd name="connsiteX52-105" fmla="*/ 5994410 w 8334626"/>
              <a:gd name="connsiteY52-106" fmla="*/ 591677 h 4794329"/>
              <a:gd name="connsiteX53-107" fmla="*/ 5994410 w 8334626"/>
              <a:gd name="connsiteY53-108" fmla="*/ 889408 h 4794329"/>
              <a:gd name="connsiteX54-109" fmla="*/ 2919219 w 8334626"/>
              <a:gd name="connsiteY54-110" fmla="*/ 3964597 h 4794329"/>
              <a:gd name="connsiteX55-111" fmla="*/ 2621490 w 8334626"/>
              <a:gd name="connsiteY55-112" fmla="*/ 3964597 h 4794329"/>
              <a:gd name="connsiteX56-113" fmla="*/ 2621491 w 8334626"/>
              <a:gd name="connsiteY56-114" fmla="*/ 3964597 h 4794329"/>
              <a:gd name="connsiteX57-115" fmla="*/ 2621491 w 8334626"/>
              <a:gd name="connsiteY57-116" fmla="*/ 3666867 h 4794329"/>
              <a:gd name="connsiteX58-117" fmla="*/ 5696680 w 8334626"/>
              <a:gd name="connsiteY58-118" fmla="*/ 591677 h 4794329"/>
              <a:gd name="connsiteX59-119" fmla="*/ 5845545 w 8334626"/>
              <a:gd name="connsiteY59-120" fmla="*/ 530016 h 4794329"/>
              <a:gd name="connsiteX60-121" fmla="*/ 6699363 w 8334626"/>
              <a:gd name="connsiteY60-122" fmla="*/ 347526 h 4794329"/>
              <a:gd name="connsiteX61-123" fmla="*/ 6848228 w 8334626"/>
              <a:gd name="connsiteY61-124" fmla="*/ 409188 h 4794329"/>
              <a:gd name="connsiteX62-125" fmla="*/ 6848228 w 8334626"/>
              <a:gd name="connsiteY62-126" fmla="*/ 706919 h 4794329"/>
              <a:gd name="connsiteX63-127" fmla="*/ 3773037 w 8334626"/>
              <a:gd name="connsiteY63-128" fmla="*/ 3782108 h 4794329"/>
              <a:gd name="connsiteX64-129" fmla="*/ 3475307 w 8334626"/>
              <a:gd name="connsiteY64-130" fmla="*/ 3782108 h 4794329"/>
              <a:gd name="connsiteX65-131" fmla="*/ 3475308 w 8334626"/>
              <a:gd name="connsiteY65-132" fmla="*/ 3782108 h 4794329"/>
              <a:gd name="connsiteX66-133" fmla="*/ 3475308 w 8334626"/>
              <a:gd name="connsiteY66-134" fmla="*/ 3484378 h 4794329"/>
              <a:gd name="connsiteX67-135" fmla="*/ 6550498 w 8334626"/>
              <a:gd name="connsiteY67-136" fmla="*/ 409188 h 4794329"/>
              <a:gd name="connsiteX68-137" fmla="*/ 6699363 w 8334626"/>
              <a:gd name="connsiteY68-138" fmla="*/ 347526 h 4794329"/>
              <a:gd name="connsiteX69-139" fmla="*/ 4224231 w 8334626"/>
              <a:gd name="connsiteY69-140" fmla="*/ 126303 h 4794329"/>
              <a:gd name="connsiteX70-141" fmla="*/ 4373096 w 8334626"/>
              <a:gd name="connsiteY70-142" fmla="*/ 187965 h 4794329"/>
              <a:gd name="connsiteX71-143" fmla="*/ 4373096 w 8334626"/>
              <a:gd name="connsiteY71-144" fmla="*/ 485695 h 4794329"/>
              <a:gd name="connsiteX72-145" fmla="*/ 3114378 w 8334626"/>
              <a:gd name="connsiteY72-146" fmla="*/ 1744412 h 4794329"/>
              <a:gd name="connsiteX73-147" fmla="*/ 2816647 w 8334626"/>
              <a:gd name="connsiteY73-148" fmla="*/ 1744412 h 4794329"/>
              <a:gd name="connsiteX74-149" fmla="*/ 2816649 w 8334626"/>
              <a:gd name="connsiteY74-150" fmla="*/ 1744412 h 4794329"/>
              <a:gd name="connsiteX75-151" fmla="*/ 2816649 w 8334626"/>
              <a:gd name="connsiteY75-152" fmla="*/ 1446682 h 4794329"/>
              <a:gd name="connsiteX76-153" fmla="*/ 4075366 w 8334626"/>
              <a:gd name="connsiteY76-154" fmla="*/ 187965 h 4794329"/>
              <a:gd name="connsiteX77-155" fmla="*/ 4224231 w 8334626"/>
              <a:gd name="connsiteY77-156" fmla="*/ 126303 h 4794329"/>
              <a:gd name="connsiteX78-157" fmla="*/ 5685289 w 8334626"/>
              <a:gd name="connsiteY78-158" fmla="*/ 18853 h 4794329"/>
              <a:gd name="connsiteX79-159" fmla="*/ 5834154 w 8334626"/>
              <a:gd name="connsiteY79-160" fmla="*/ 80515 h 4794329"/>
              <a:gd name="connsiteX80-161" fmla="*/ 5834154 w 8334626"/>
              <a:gd name="connsiteY80-162" fmla="*/ 378245 h 4794329"/>
              <a:gd name="connsiteX81-163" fmla="*/ 3112470 w 8334626"/>
              <a:gd name="connsiteY81-164" fmla="*/ 3099928 h 4794329"/>
              <a:gd name="connsiteX82-165" fmla="*/ 2814740 w 8334626"/>
              <a:gd name="connsiteY82-166" fmla="*/ 3099928 h 4794329"/>
              <a:gd name="connsiteX83-167" fmla="*/ 2814741 w 8334626"/>
              <a:gd name="connsiteY83-168" fmla="*/ 3099928 h 4794329"/>
              <a:gd name="connsiteX84-169" fmla="*/ 2814741 w 8334626"/>
              <a:gd name="connsiteY84-170" fmla="*/ 2802198 h 4794329"/>
              <a:gd name="connsiteX85-171" fmla="*/ 5536424 w 8334626"/>
              <a:gd name="connsiteY85-172" fmla="*/ 80515 h 4794329"/>
              <a:gd name="connsiteX86-173" fmla="*/ 5685289 w 8334626"/>
              <a:gd name="connsiteY86-174" fmla="*/ 18853 h 4794329"/>
              <a:gd name="connsiteX87-175" fmla="*/ 5025412 w 8334626"/>
              <a:gd name="connsiteY87-176" fmla="*/ 0 h 4794329"/>
              <a:gd name="connsiteX88-177" fmla="*/ 5174277 w 8334626"/>
              <a:gd name="connsiteY88-178" fmla="*/ 61662 h 4794329"/>
              <a:gd name="connsiteX89-179" fmla="*/ 5174277 w 8334626"/>
              <a:gd name="connsiteY89-180" fmla="*/ 359392 h 4794329"/>
              <a:gd name="connsiteX90-181" fmla="*/ 3192597 w 8334626"/>
              <a:gd name="connsiteY90-182" fmla="*/ 2341071 h 4794329"/>
              <a:gd name="connsiteX91-183" fmla="*/ 2894866 w 8334626"/>
              <a:gd name="connsiteY91-184" fmla="*/ 2341071 h 4794329"/>
              <a:gd name="connsiteX92-185" fmla="*/ 2894868 w 8334626"/>
              <a:gd name="connsiteY92-186" fmla="*/ 2341071 h 4794329"/>
              <a:gd name="connsiteX93-187" fmla="*/ 2894868 w 8334626"/>
              <a:gd name="connsiteY93-188" fmla="*/ 2043341 h 4794329"/>
              <a:gd name="connsiteX94-189" fmla="*/ 4876547 w 8334626"/>
              <a:gd name="connsiteY94-190" fmla="*/ 61662 h 4794329"/>
              <a:gd name="connsiteX95-191" fmla="*/ 5025412 w 8334626"/>
              <a:gd name="connsiteY95-192" fmla="*/ 0 h 4794329"/>
              <a:gd name="connsiteX0-193" fmla="*/ 7223556 w 8364456"/>
              <a:gd name="connsiteY0-194" fmla="*/ 3202389 h 4794329"/>
              <a:gd name="connsiteX1-195" fmla="*/ 7372421 w 8364456"/>
              <a:gd name="connsiteY1-196" fmla="*/ 3264051 h 4794329"/>
              <a:gd name="connsiteX2-197" fmla="*/ 7372421 w 8364456"/>
              <a:gd name="connsiteY2-198" fmla="*/ 3561781 h 4794329"/>
              <a:gd name="connsiteX3-199" fmla="*/ 6711982 w 8364456"/>
              <a:gd name="connsiteY3-200" fmla="*/ 4222219 h 4794329"/>
              <a:gd name="connsiteX4-201" fmla="*/ 6414252 w 8364456"/>
              <a:gd name="connsiteY4-202" fmla="*/ 4222219 h 4794329"/>
              <a:gd name="connsiteX5-203" fmla="*/ 6414253 w 8364456"/>
              <a:gd name="connsiteY5-204" fmla="*/ 4222219 h 4794329"/>
              <a:gd name="connsiteX6-205" fmla="*/ 6414253 w 8364456"/>
              <a:gd name="connsiteY6-206" fmla="*/ 3924488 h 4794329"/>
              <a:gd name="connsiteX7-207" fmla="*/ 7074691 w 8364456"/>
              <a:gd name="connsiteY7-208" fmla="*/ 3264051 h 4794329"/>
              <a:gd name="connsiteX8-209" fmla="*/ 7223556 w 8364456"/>
              <a:gd name="connsiteY8-210" fmla="*/ 3202389 h 4794329"/>
              <a:gd name="connsiteX9-211" fmla="*/ 7190325 w 8364456"/>
              <a:gd name="connsiteY9-212" fmla="*/ 1896653 h 4794329"/>
              <a:gd name="connsiteX10-213" fmla="*/ 7339190 w 8364456"/>
              <a:gd name="connsiteY10-214" fmla="*/ 1958315 h 4794329"/>
              <a:gd name="connsiteX11-215" fmla="*/ 7339190 w 8364456"/>
              <a:gd name="connsiteY11-216" fmla="*/ 2256046 h 4794329"/>
              <a:gd name="connsiteX12-217" fmla="*/ 4862567 w 8364456"/>
              <a:gd name="connsiteY12-218" fmla="*/ 4732667 h 4794329"/>
              <a:gd name="connsiteX13-219" fmla="*/ 4564837 w 8364456"/>
              <a:gd name="connsiteY13-220" fmla="*/ 4732667 h 4794329"/>
              <a:gd name="connsiteX14-221" fmla="*/ 4564839 w 8364456"/>
              <a:gd name="connsiteY14-222" fmla="*/ 4732667 h 4794329"/>
              <a:gd name="connsiteX15-223" fmla="*/ 4564839 w 8364456"/>
              <a:gd name="connsiteY15-224" fmla="*/ 4434937 h 4794329"/>
              <a:gd name="connsiteX16-225" fmla="*/ 7041460 w 8364456"/>
              <a:gd name="connsiteY16-226" fmla="*/ 1958315 h 4794329"/>
              <a:gd name="connsiteX17-227" fmla="*/ 7190325 w 8364456"/>
              <a:gd name="connsiteY17-228" fmla="*/ 1896653 h 4794329"/>
              <a:gd name="connsiteX18-229" fmla="*/ 8153929 w 8364456"/>
              <a:gd name="connsiteY18-230" fmla="*/ 1606041 h 4794329"/>
              <a:gd name="connsiteX19-231" fmla="*/ 8302794 w 8364456"/>
              <a:gd name="connsiteY19-232" fmla="*/ 1667703 h 4794329"/>
              <a:gd name="connsiteX20-233" fmla="*/ 8302794 w 8364456"/>
              <a:gd name="connsiteY20-234" fmla="*/ 1965433 h 4794329"/>
              <a:gd name="connsiteX21-235" fmla="*/ 6417719 w 8364456"/>
              <a:gd name="connsiteY21-236" fmla="*/ 3850507 h 4794329"/>
              <a:gd name="connsiteX22-237" fmla="*/ 6119989 w 8364456"/>
              <a:gd name="connsiteY22-238" fmla="*/ 3850507 h 4794329"/>
              <a:gd name="connsiteX23-239" fmla="*/ 6119990 w 8364456"/>
              <a:gd name="connsiteY23-240" fmla="*/ 3850507 h 4794329"/>
              <a:gd name="connsiteX24-241" fmla="*/ 6119990 w 8364456"/>
              <a:gd name="connsiteY24-242" fmla="*/ 3552777 h 4794329"/>
              <a:gd name="connsiteX25-243" fmla="*/ 8005064 w 8364456"/>
              <a:gd name="connsiteY25-244" fmla="*/ 1667703 h 4794329"/>
              <a:gd name="connsiteX26-245" fmla="*/ 8153929 w 8364456"/>
              <a:gd name="connsiteY26-246" fmla="*/ 1606041 h 4794329"/>
              <a:gd name="connsiteX27-247" fmla="*/ 36072 w 8364456"/>
              <a:gd name="connsiteY27-248" fmla="*/ 1576410 h 4794329"/>
              <a:gd name="connsiteX28-249" fmla="*/ 1741853 w 8364456"/>
              <a:gd name="connsiteY28-250" fmla="*/ 1576410 h 4794329"/>
              <a:gd name="connsiteX29-251" fmla="*/ 1064326 w 8364456"/>
              <a:gd name="connsiteY29-252" fmla="*/ 2253937 h 4794329"/>
              <a:gd name="connsiteX30-253" fmla="*/ 713599 w 8364456"/>
              <a:gd name="connsiteY30-254" fmla="*/ 2253937 h 4794329"/>
              <a:gd name="connsiteX31-255" fmla="*/ 36072 w 8364456"/>
              <a:gd name="connsiteY31-256" fmla="*/ 1576410 h 4794329"/>
              <a:gd name="connsiteX32-257" fmla="*/ 7701890 w 8364456"/>
              <a:gd name="connsiteY32-258" fmla="*/ 717042 h 4794329"/>
              <a:gd name="connsiteX33-259" fmla="*/ 7850755 w 8364456"/>
              <a:gd name="connsiteY33-260" fmla="*/ 778704 h 4794329"/>
              <a:gd name="connsiteX34-261" fmla="*/ 7850755 w 8364456"/>
              <a:gd name="connsiteY34-262" fmla="*/ 1076435 h 4794329"/>
              <a:gd name="connsiteX35-263" fmla="*/ 4775564 w 8364456"/>
              <a:gd name="connsiteY35-264" fmla="*/ 4151624 h 4794329"/>
              <a:gd name="connsiteX36-265" fmla="*/ 4477834 w 8364456"/>
              <a:gd name="connsiteY36-266" fmla="*/ 4151624 h 4794329"/>
              <a:gd name="connsiteX37-267" fmla="*/ 4477835 w 8364456"/>
              <a:gd name="connsiteY37-268" fmla="*/ 4151624 h 4794329"/>
              <a:gd name="connsiteX38-269" fmla="*/ 4477835 w 8364456"/>
              <a:gd name="connsiteY38-270" fmla="*/ 3853894 h 4794329"/>
              <a:gd name="connsiteX39-271" fmla="*/ 7553025 w 8364456"/>
              <a:gd name="connsiteY39-272" fmla="*/ 778704 h 4794329"/>
              <a:gd name="connsiteX40-273" fmla="*/ 7701890 w 8364456"/>
              <a:gd name="connsiteY40-274" fmla="*/ 717042 h 4794329"/>
              <a:gd name="connsiteX41-275" fmla="*/ 7145652 w 8364456"/>
              <a:gd name="connsiteY41-276" fmla="*/ 598413 h 4794329"/>
              <a:gd name="connsiteX42-277" fmla="*/ 7294517 w 8364456"/>
              <a:gd name="connsiteY42-278" fmla="*/ 660075 h 4794329"/>
              <a:gd name="connsiteX43-279" fmla="*/ 7294517 w 8364456"/>
              <a:gd name="connsiteY43-280" fmla="*/ 957805 h 4794329"/>
              <a:gd name="connsiteX44-281" fmla="*/ 3548690 w 8364456"/>
              <a:gd name="connsiteY44-282" fmla="*/ 4703631 h 4794329"/>
              <a:gd name="connsiteX45-283" fmla="*/ 3250960 w 8364456"/>
              <a:gd name="connsiteY45-284" fmla="*/ 4703631 h 4794329"/>
              <a:gd name="connsiteX46-285" fmla="*/ 3250961 w 8364456"/>
              <a:gd name="connsiteY46-286" fmla="*/ 4703631 h 4794329"/>
              <a:gd name="connsiteX47-287" fmla="*/ 3250961 w 8364456"/>
              <a:gd name="connsiteY47-288" fmla="*/ 4405901 h 4794329"/>
              <a:gd name="connsiteX48-289" fmla="*/ 6996787 w 8364456"/>
              <a:gd name="connsiteY48-290" fmla="*/ 660075 h 4794329"/>
              <a:gd name="connsiteX49-291" fmla="*/ 7145652 w 8364456"/>
              <a:gd name="connsiteY49-292" fmla="*/ 598413 h 4794329"/>
              <a:gd name="connsiteX50-293" fmla="*/ 5875375 w 8364456"/>
              <a:gd name="connsiteY50-294" fmla="*/ 530016 h 4794329"/>
              <a:gd name="connsiteX51-295" fmla="*/ 6024240 w 8364456"/>
              <a:gd name="connsiteY51-296" fmla="*/ 591677 h 4794329"/>
              <a:gd name="connsiteX52-297" fmla="*/ 6024240 w 8364456"/>
              <a:gd name="connsiteY52-298" fmla="*/ 889408 h 4794329"/>
              <a:gd name="connsiteX53-299" fmla="*/ 2949049 w 8364456"/>
              <a:gd name="connsiteY53-300" fmla="*/ 3964597 h 4794329"/>
              <a:gd name="connsiteX54-301" fmla="*/ 2651320 w 8364456"/>
              <a:gd name="connsiteY54-302" fmla="*/ 3964597 h 4794329"/>
              <a:gd name="connsiteX55-303" fmla="*/ 2651321 w 8364456"/>
              <a:gd name="connsiteY55-304" fmla="*/ 3964597 h 4794329"/>
              <a:gd name="connsiteX56-305" fmla="*/ 2651321 w 8364456"/>
              <a:gd name="connsiteY56-306" fmla="*/ 3666867 h 4794329"/>
              <a:gd name="connsiteX57-307" fmla="*/ 5726510 w 8364456"/>
              <a:gd name="connsiteY57-308" fmla="*/ 591677 h 4794329"/>
              <a:gd name="connsiteX58-309" fmla="*/ 5875375 w 8364456"/>
              <a:gd name="connsiteY58-310" fmla="*/ 530016 h 4794329"/>
              <a:gd name="connsiteX59-311" fmla="*/ 6729193 w 8364456"/>
              <a:gd name="connsiteY59-312" fmla="*/ 347526 h 4794329"/>
              <a:gd name="connsiteX60-313" fmla="*/ 6878058 w 8364456"/>
              <a:gd name="connsiteY60-314" fmla="*/ 409188 h 4794329"/>
              <a:gd name="connsiteX61-315" fmla="*/ 6878058 w 8364456"/>
              <a:gd name="connsiteY61-316" fmla="*/ 706919 h 4794329"/>
              <a:gd name="connsiteX62-317" fmla="*/ 3802867 w 8364456"/>
              <a:gd name="connsiteY62-318" fmla="*/ 3782108 h 4794329"/>
              <a:gd name="connsiteX63-319" fmla="*/ 3505137 w 8364456"/>
              <a:gd name="connsiteY63-320" fmla="*/ 3782108 h 4794329"/>
              <a:gd name="connsiteX64-321" fmla="*/ 3505138 w 8364456"/>
              <a:gd name="connsiteY64-322" fmla="*/ 3782108 h 4794329"/>
              <a:gd name="connsiteX65-323" fmla="*/ 3505138 w 8364456"/>
              <a:gd name="connsiteY65-324" fmla="*/ 3484378 h 4794329"/>
              <a:gd name="connsiteX66-325" fmla="*/ 6580328 w 8364456"/>
              <a:gd name="connsiteY66-326" fmla="*/ 409188 h 4794329"/>
              <a:gd name="connsiteX67-327" fmla="*/ 6729193 w 8364456"/>
              <a:gd name="connsiteY67-328" fmla="*/ 347526 h 4794329"/>
              <a:gd name="connsiteX68-329" fmla="*/ 4254061 w 8364456"/>
              <a:gd name="connsiteY68-330" fmla="*/ 126303 h 4794329"/>
              <a:gd name="connsiteX69-331" fmla="*/ 4402926 w 8364456"/>
              <a:gd name="connsiteY69-332" fmla="*/ 187965 h 4794329"/>
              <a:gd name="connsiteX70-333" fmla="*/ 4402926 w 8364456"/>
              <a:gd name="connsiteY70-334" fmla="*/ 485695 h 4794329"/>
              <a:gd name="connsiteX71-335" fmla="*/ 3144208 w 8364456"/>
              <a:gd name="connsiteY71-336" fmla="*/ 1744412 h 4794329"/>
              <a:gd name="connsiteX72-337" fmla="*/ 2846477 w 8364456"/>
              <a:gd name="connsiteY72-338" fmla="*/ 1744412 h 4794329"/>
              <a:gd name="connsiteX73-339" fmla="*/ 2846479 w 8364456"/>
              <a:gd name="connsiteY73-340" fmla="*/ 1744412 h 4794329"/>
              <a:gd name="connsiteX74-341" fmla="*/ 2846479 w 8364456"/>
              <a:gd name="connsiteY74-342" fmla="*/ 1446682 h 4794329"/>
              <a:gd name="connsiteX75-343" fmla="*/ 4105196 w 8364456"/>
              <a:gd name="connsiteY75-344" fmla="*/ 187965 h 4794329"/>
              <a:gd name="connsiteX76-345" fmla="*/ 4254061 w 8364456"/>
              <a:gd name="connsiteY76-346" fmla="*/ 126303 h 4794329"/>
              <a:gd name="connsiteX77-347" fmla="*/ 5715119 w 8364456"/>
              <a:gd name="connsiteY77-348" fmla="*/ 18853 h 4794329"/>
              <a:gd name="connsiteX78-349" fmla="*/ 5863984 w 8364456"/>
              <a:gd name="connsiteY78-350" fmla="*/ 80515 h 4794329"/>
              <a:gd name="connsiteX79-351" fmla="*/ 5863984 w 8364456"/>
              <a:gd name="connsiteY79-352" fmla="*/ 378245 h 4794329"/>
              <a:gd name="connsiteX80-353" fmla="*/ 3142300 w 8364456"/>
              <a:gd name="connsiteY80-354" fmla="*/ 3099928 h 4794329"/>
              <a:gd name="connsiteX81-355" fmla="*/ 2844570 w 8364456"/>
              <a:gd name="connsiteY81-356" fmla="*/ 3099928 h 4794329"/>
              <a:gd name="connsiteX82-357" fmla="*/ 2844571 w 8364456"/>
              <a:gd name="connsiteY82-358" fmla="*/ 3099928 h 4794329"/>
              <a:gd name="connsiteX83-359" fmla="*/ 2844571 w 8364456"/>
              <a:gd name="connsiteY83-360" fmla="*/ 2802198 h 4794329"/>
              <a:gd name="connsiteX84-361" fmla="*/ 5566254 w 8364456"/>
              <a:gd name="connsiteY84-362" fmla="*/ 80515 h 4794329"/>
              <a:gd name="connsiteX85-363" fmla="*/ 5715119 w 8364456"/>
              <a:gd name="connsiteY85-364" fmla="*/ 18853 h 4794329"/>
              <a:gd name="connsiteX86-365" fmla="*/ 5055242 w 8364456"/>
              <a:gd name="connsiteY86-366" fmla="*/ 0 h 4794329"/>
              <a:gd name="connsiteX87-367" fmla="*/ 5204107 w 8364456"/>
              <a:gd name="connsiteY87-368" fmla="*/ 61662 h 4794329"/>
              <a:gd name="connsiteX88-369" fmla="*/ 5204107 w 8364456"/>
              <a:gd name="connsiteY88-370" fmla="*/ 359392 h 4794329"/>
              <a:gd name="connsiteX89-371" fmla="*/ 3222427 w 8364456"/>
              <a:gd name="connsiteY89-372" fmla="*/ 2341071 h 4794329"/>
              <a:gd name="connsiteX90-373" fmla="*/ 2924696 w 8364456"/>
              <a:gd name="connsiteY90-374" fmla="*/ 2341071 h 4794329"/>
              <a:gd name="connsiteX91-375" fmla="*/ 2924698 w 8364456"/>
              <a:gd name="connsiteY91-376" fmla="*/ 2341071 h 4794329"/>
              <a:gd name="connsiteX92-377" fmla="*/ 2924698 w 8364456"/>
              <a:gd name="connsiteY92-378" fmla="*/ 2043341 h 4794329"/>
              <a:gd name="connsiteX93-379" fmla="*/ 4906377 w 8364456"/>
              <a:gd name="connsiteY93-380" fmla="*/ 61662 h 4794329"/>
              <a:gd name="connsiteX94-381" fmla="*/ 5055242 w 8364456"/>
              <a:gd name="connsiteY94-382" fmla="*/ 0 h 4794329"/>
              <a:gd name="connsiteX0-383" fmla="*/ 7193727 w 8334627"/>
              <a:gd name="connsiteY0-384" fmla="*/ 3202389 h 4794329"/>
              <a:gd name="connsiteX1-385" fmla="*/ 7342592 w 8334627"/>
              <a:gd name="connsiteY1-386" fmla="*/ 3264051 h 4794329"/>
              <a:gd name="connsiteX2-387" fmla="*/ 7342592 w 8334627"/>
              <a:gd name="connsiteY2-388" fmla="*/ 3561781 h 4794329"/>
              <a:gd name="connsiteX3-389" fmla="*/ 6682153 w 8334627"/>
              <a:gd name="connsiteY3-390" fmla="*/ 4222219 h 4794329"/>
              <a:gd name="connsiteX4-391" fmla="*/ 6384423 w 8334627"/>
              <a:gd name="connsiteY4-392" fmla="*/ 4222219 h 4794329"/>
              <a:gd name="connsiteX5-393" fmla="*/ 6384424 w 8334627"/>
              <a:gd name="connsiteY5-394" fmla="*/ 4222219 h 4794329"/>
              <a:gd name="connsiteX6-395" fmla="*/ 6384424 w 8334627"/>
              <a:gd name="connsiteY6-396" fmla="*/ 3924488 h 4794329"/>
              <a:gd name="connsiteX7-397" fmla="*/ 7044862 w 8334627"/>
              <a:gd name="connsiteY7-398" fmla="*/ 3264051 h 4794329"/>
              <a:gd name="connsiteX8-399" fmla="*/ 7193727 w 8334627"/>
              <a:gd name="connsiteY8-400" fmla="*/ 3202389 h 4794329"/>
              <a:gd name="connsiteX9-401" fmla="*/ 7160496 w 8334627"/>
              <a:gd name="connsiteY9-402" fmla="*/ 1896653 h 4794329"/>
              <a:gd name="connsiteX10-403" fmla="*/ 7309361 w 8334627"/>
              <a:gd name="connsiteY10-404" fmla="*/ 1958315 h 4794329"/>
              <a:gd name="connsiteX11-405" fmla="*/ 7309361 w 8334627"/>
              <a:gd name="connsiteY11-406" fmla="*/ 2256046 h 4794329"/>
              <a:gd name="connsiteX12-407" fmla="*/ 4832738 w 8334627"/>
              <a:gd name="connsiteY12-408" fmla="*/ 4732667 h 4794329"/>
              <a:gd name="connsiteX13-409" fmla="*/ 4535008 w 8334627"/>
              <a:gd name="connsiteY13-410" fmla="*/ 4732667 h 4794329"/>
              <a:gd name="connsiteX14-411" fmla="*/ 4535010 w 8334627"/>
              <a:gd name="connsiteY14-412" fmla="*/ 4732667 h 4794329"/>
              <a:gd name="connsiteX15-413" fmla="*/ 4535010 w 8334627"/>
              <a:gd name="connsiteY15-414" fmla="*/ 4434937 h 4794329"/>
              <a:gd name="connsiteX16-415" fmla="*/ 7011631 w 8334627"/>
              <a:gd name="connsiteY16-416" fmla="*/ 1958315 h 4794329"/>
              <a:gd name="connsiteX17-417" fmla="*/ 7160496 w 8334627"/>
              <a:gd name="connsiteY17-418" fmla="*/ 1896653 h 4794329"/>
              <a:gd name="connsiteX18-419" fmla="*/ 8124100 w 8334627"/>
              <a:gd name="connsiteY18-420" fmla="*/ 1606041 h 4794329"/>
              <a:gd name="connsiteX19-421" fmla="*/ 8272965 w 8334627"/>
              <a:gd name="connsiteY19-422" fmla="*/ 1667703 h 4794329"/>
              <a:gd name="connsiteX20-423" fmla="*/ 8272965 w 8334627"/>
              <a:gd name="connsiteY20-424" fmla="*/ 1965433 h 4794329"/>
              <a:gd name="connsiteX21-425" fmla="*/ 6387890 w 8334627"/>
              <a:gd name="connsiteY21-426" fmla="*/ 3850507 h 4794329"/>
              <a:gd name="connsiteX22-427" fmla="*/ 6090160 w 8334627"/>
              <a:gd name="connsiteY22-428" fmla="*/ 3850507 h 4794329"/>
              <a:gd name="connsiteX23-429" fmla="*/ 6090161 w 8334627"/>
              <a:gd name="connsiteY23-430" fmla="*/ 3850507 h 4794329"/>
              <a:gd name="connsiteX24-431" fmla="*/ 6090161 w 8334627"/>
              <a:gd name="connsiteY24-432" fmla="*/ 3552777 h 4794329"/>
              <a:gd name="connsiteX25-433" fmla="*/ 7975235 w 8334627"/>
              <a:gd name="connsiteY25-434" fmla="*/ 1667703 h 4794329"/>
              <a:gd name="connsiteX26-435" fmla="*/ 8124100 w 8334627"/>
              <a:gd name="connsiteY26-436" fmla="*/ 1606041 h 4794329"/>
              <a:gd name="connsiteX27-437" fmla="*/ 6243 w 8334627"/>
              <a:gd name="connsiteY27-438" fmla="*/ 1576410 h 4794329"/>
              <a:gd name="connsiteX28-439" fmla="*/ 1034497 w 8334627"/>
              <a:gd name="connsiteY28-440" fmla="*/ 2253937 h 4794329"/>
              <a:gd name="connsiteX29-441" fmla="*/ 683770 w 8334627"/>
              <a:gd name="connsiteY29-442" fmla="*/ 2253937 h 4794329"/>
              <a:gd name="connsiteX30-443" fmla="*/ 6243 w 8334627"/>
              <a:gd name="connsiteY30-444" fmla="*/ 1576410 h 4794329"/>
              <a:gd name="connsiteX31-445" fmla="*/ 7672061 w 8334627"/>
              <a:gd name="connsiteY31-446" fmla="*/ 717042 h 4794329"/>
              <a:gd name="connsiteX32-447" fmla="*/ 7820926 w 8334627"/>
              <a:gd name="connsiteY32-448" fmla="*/ 778704 h 4794329"/>
              <a:gd name="connsiteX33-449" fmla="*/ 7820926 w 8334627"/>
              <a:gd name="connsiteY33-450" fmla="*/ 1076435 h 4794329"/>
              <a:gd name="connsiteX34-451" fmla="*/ 4745735 w 8334627"/>
              <a:gd name="connsiteY34-452" fmla="*/ 4151624 h 4794329"/>
              <a:gd name="connsiteX35-453" fmla="*/ 4448005 w 8334627"/>
              <a:gd name="connsiteY35-454" fmla="*/ 4151624 h 4794329"/>
              <a:gd name="connsiteX36-455" fmla="*/ 4448006 w 8334627"/>
              <a:gd name="connsiteY36-456" fmla="*/ 4151624 h 4794329"/>
              <a:gd name="connsiteX37-457" fmla="*/ 4448006 w 8334627"/>
              <a:gd name="connsiteY37-458" fmla="*/ 3853894 h 4794329"/>
              <a:gd name="connsiteX38-459" fmla="*/ 7523196 w 8334627"/>
              <a:gd name="connsiteY38-460" fmla="*/ 778704 h 4794329"/>
              <a:gd name="connsiteX39-461" fmla="*/ 7672061 w 8334627"/>
              <a:gd name="connsiteY39-462" fmla="*/ 717042 h 4794329"/>
              <a:gd name="connsiteX40-463" fmla="*/ 7115823 w 8334627"/>
              <a:gd name="connsiteY40-464" fmla="*/ 598413 h 4794329"/>
              <a:gd name="connsiteX41-465" fmla="*/ 7264688 w 8334627"/>
              <a:gd name="connsiteY41-466" fmla="*/ 660075 h 4794329"/>
              <a:gd name="connsiteX42-467" fmla="*/ 7264688 w 8334627"/>
              <a:gd name="connsiteY42-468" fmla="*/ 957805 h 4794329"/>
              <a:gd name="connsiteX43-469" fmla="*/ 3518861 w 8334627"/>
              <a:gd name="connsiteY43-470" fmla="*/ 4703631 h 4794329"/>
              <a:gd name="connsiteX44-471" fmla="*/ 3221131 w 8334627"/>
              <a:gd name="connsiteY44-472" fmla="*/ 4703631 h 4794329"/>
              <a:gd name="connsiteX45-473" fmla="*/ 3221132 w 8334627"/>
              <a:gd name="connsiteY45-474" fmla="*/ 4703631 h 4794329"/>
              <a:gd name="connsiteX46-475" fmla="*/ 3221132 w 8334627"/>
              <a:gd name="connsiteY46-476" fmla="*/ 4405901 h 4794329"/>
              <a:gd name="connsiteX47-477" fmla="*/ 6966958 w 8334627"/>
              <a:gd name="connsiteY47-478" fmla="*/ 660075 h 4794329"/>
              <a:gd name="connsiteX48-479" fmla="*/ 7115823 w 8334627"/>
              <a:gd name="connsiteY48-480" fmla="*/ 598413 h 4794329"/>
              <a:gd name="connsiteX49-481" fmla="*/ 5845546 w 8334627"/>
              <a:gd name="connsiteY49-482" fmla="*/ 530016 h 4794329"/>
              <a:gd name="connsiteX50-483" fmla="*/ 5994411 w 8334627"/>
              <a:gd name="connsiteY50-484" fmla="*/ 591677 h 4794329"/>
              <a:gd name="connsiteX51-485" fmla="*/ 5994411 w 8334627"/>
              <a:gd name="connsiteY51-486" fmla="*/ 889408 h 4794329"/>
              <a:gd name="connsiteX52-487" fmla="*/ 2919220 w 8334627"/>
              <a:gd name="connsiteY52-488" fmla="*/ 3964597 h 4794329"/>
              <a:gd name="connsiteX53-489" fmla="*/ 2621491 w 8334627"/>
              <a:gd name="connsiteY53-490" fmla="*/ 3964597 h 4794329"/>
              <a:gd name="connsiteX54-491" fmla="*/ 2621492 w 8334627"/>
              <a:gd name="connsiteY54-492" fmla="*/ 3964597 h 4794329"/>
              <a:gd name="connsiteX55-493" fmla="*/ 2621492 w 8334627"/>
              <a:gd name="connsiteY55-494" fmla="*/ 3666867 h 4794329"/>
              <a:gd name="connsiteX56-495" fmla="*/ 5696681 w 8334627"/>
              <a:gd name="connsiteY56-496" fmla="*/ 591677 h 4794329"/>
              <a:gd name="connsiteX57-497" fmla="*/ 5845546 w 8334627"/>
              <a:gd name="connsiteY57-498" fmla="*/ 530016 h 4794329"/>
              <a:gd name="connsiteX58-499" fmla="*/ 6699364 w 8334627"/>
              <a:gd name="connsiteY58-500" fmla="*/ 347526 h 4794329"/>
              <a:gd name="connsiteX59-501" fmla="*/ 6848229 w 8334627"/>
              <a:gd name="connsiteY59-502" fmla="*/ 409188 h 4794329"/>
              <a:gd name="connsiteX60-503" fmla="*/ 6848229 w 8334627"/>
              <a:gd name="connsiteY60-504" fmla="*/ 706919 h 4794329"/>
              <a:gd name="connsiteX61-505" fmla="*/ 3773038 w 8334627"/>
              <a:gd name="connsiteY61-506" fmla="*/ 3782108 h 4794329"/>
              <a:gd name="connsiteX62-507" fmla="*/ 3475308 w 8334627"/>
              <a:gd name="connsiteY62-508" fmla="*/ 3782108 h 4794329"/>
              <a:gd name="connsiteX63-509" fmla="*/ 3475309 w 8334627"/>
              <a:gd name="connsiteY63-510" fmla="*/ 3782108 h 4794329"/>
              <a:gd name="connsiteX64-511" fmla="*/ 3475309 w 8334627"/>
              <a:gd name="connsiteY64-512" fmla="*/ 3484378 h 4794329"/>
              <a:gd name="connsiteX65-513" fmla="*/ 6550499 w 8334627"/>
              <a:gd name="connsiteY65-514" fmla="*/ 409188 h 4794329"/>
              <a:gd name="connsiteX66-515" fmla="*/ 6699364 w 8334627"/>
              <a:gd name="connsiteY66-516" fmla="*/ 347526 h 4794329"/>
              <a:gd name="connsiteX67-517" fmla="*/ 4224232 w 8334627"/>
              <a:gd name="connsiteY67-518" fmla="*/ 126303 h 4794329"/>
              <a:gd name="connsiteX68-519" fmla="*/ 4373097 w 8334627"/>
              <a:gd name="connsiteY68-520" fmla="*/ 187965 h 4794329"/>
              <a:gd name="connsiteX69-521" fmla="*/ 4373097 w 8334627"/>
              <a:gd name="connsiteY69-522" fmla="*/ 485695 h 4794329"/>
              <a:gd name="connsiteX70-523" fmla="*/ 3114379 w 8334627"/>
              <a:gd name="connsiteY70-524" fmla="*/ 1744412 h 4794329"/>
              <a:gd name="connsiteX71-525" fmla="*/ 2816648 w 8334627"/>
              <a:gd name="connsiteY71-526" fmla="*/ 1744412 h 4794329"/>
              <a:gd name="connsiteX72-527" fmla="*/ 2816650 w 8334627"/>
              <a:gd name="connsiteY72-528" fmla="*/ 1744412 h 4794329"/>
              <a:gd name="connsiteX73-529" fmla="*/ 2816650 w 8334627"/>
              <a:gd name="connsiteY73-530" fmla="*/ 1446682 h 4794329"/>
              <a:gd name="connsiteX74-531" fmla="*/ 4075367 w 8334627"/>
              <a:gd name="connsiteY74-532" fmla="*/ 187965 h 4794329"/>
              <a:gd name="connsiteX75-533" fmla="*/ 4224232 w 8334627"/>
              <a:gd name="connsiteY75-534" fmla="*/ 126303 h 4794329"/>
              <a:gd name="connsiteX76-535" fmla="*/ 5685290 w 8334627"/>
              <a:gd name="connsiteY76-536" fmla="*/ 18853 h 4794329"/>
              <a:gd name="connsiteX77-537" fmla="*/ 5834155 w 8334627"/>
              <a:gd name="connsiteY77-538" fmla="*/ 80515 h 4794329"/>
              <a:gd name="connsiteX78-539" fmla="*/ 5834155 w 8334627"/>
              <a:gd name="connsiteY78-540" fmla="*/ 378245 h 4794329"/>
              <a:gd name="connsiteX79-541" fmla="*/ 3112471 w 8334627"/>
              <a:gd name="connsiteY79-542" fmla="*/ 3099928 h 4794329"/>
              <a:gd name="connsiteX80-543" fmla="*/ 2814741 w 8334627"/>
              <a:gd name="connsiteY80-544" fmla="*/ 3099928 h 4794329"/>
              <a:gd name="connsiteX81-545" fmla="*/ 2814742 w 8334627"/>
              <a:gd name="connsiteY81-546" fmla="*/ 3099928 h 4794329"/>
              <a:gd name="connsiteX82-547" fmla="*/ 2814742 w 8334627"/>
              <a:gd name="connsiteY82-548" fmla="*/ 2802198 h 4794329"/>
              <a:gd name="connsiteX83-549" fmla="*/ 5536425 w 8334627"/>
              <a:gd name="connsiteY83-550" fmla="*/ 80515 h 4794329"/>
              <a:gd name="connsiteX84-551" fmla="*/ 5685290 w 8334627"/>
              <a:gd name="connsiteY84-552" fmla="*/ 18853 h 4794329"/>
              <a:gd name="connsiteX85-553" fmla="*/ 5025413 w 8334627"/>
              <a:gd name="connsiteY85-554" fmla="*/ 0 h 4794329"/>
              <a:gd name="connsiteX86-555" fmla="*/ 5174278 w 8334627"/>
              <a:gd name="connsiteY86-556" fmla="*/ 61662 h 4794329"/>
              <a:gd name="connsiteX87-557" fmla="*/ 5174278 w 8334627"/>
              <a:gd name="connsiteY87-558" fmla="*/ 359392 h 4794329"/>
              <a:gd name="connsiteX88-559" fmla="*/ 3192598 w 8334627"/>
              <a:gd name="connsiteY88-560" fmla="*/ 2341071 h 4794329"/>
              <a:gd name="connsiteX89-561" fmla="*/ 2894867 w 8334627"/>
              <a:gd name="connsiteY89-562" fmla="*/ 2341071 h 4794329"/>
              <a:gd name="connsiteX90-563" fmla="*/ 2894869 w 8334627"/>
              <a:gd name="connsiteY90-564" fmla="*/ 2341071 h 4794329"/>
              <a:gd name="connsiteX91-565" fmla="*/ 2894869 w 8334627"/>
              <a:gd name="connsiteY91-566" fmla="*/ 2043341 h 4794329"/>
              <a:gd name="connsiteX92-567" fmla="*/ 4876548 w 8334627"/>
              <a:gd name="connsiteY92-568" fmla="*/ 61662 h 4794329"/>
              <a:gd name="connsiteX93-569" fmla="*/ 5025413 w 8334627"/>
              <a:gd name="connsiteY93-570" fmla="*/ 0 h 4794329"/>
              <a:gd name="connsiteX0-571" fmla="*/ 7187484 w 8328384"/>
              <a:gd name="connsiteY0-572" fmla="*/ 3202389 h 4794329"/>
              <a:gd name="connsiteX1-573" fmla="*/ 7336349 w 8328384"/>
              <a:gd name="connsiteY1-574" fmla="*/ 3264051 h 4794329"/>
              <a:gd name="connsiteX2-575" fmla="*/ 7336349 w 8328384"/>
              <a:gd name="connsiteY2-576" fmla="*/ 3561781 h 4794329"/>
              <a:gd name="connsiteX3-577" fmla="*/ 6675910 w 8328384"/>
              <a:gd name="connsiteY3-578" fmla="*/ 4222219 h 4794329"/>
              <a:gd name="connsiteX4-579" fmla="*/ 6378180 w 8328384"/>
              <a:gd name="connsiteY4-580" fmla="*/ 4222219 h 4794329"/>
              <a:gd name="connsiteX5-581" fmla="*/ 6378181 w 8328384"/>
              <a:gd name="connsiteY5-582" fmla="*/ 4222219 h 4794329"/>
              <a:gd name="connsiteX6-583" fmla="*/ 6378181 w 8328384"/>
              <a:gd name="connsiteY6-584" fmla="*/ 3924488 h 4794329"/>
              <a:gd name="connsiteX7-585" fmla="*/ 7038619 w 8328384"/>
              <a:gd name="connsiteY7-586" fmla="*/ 3264051 h 4794329"/>
              <a:gd name="connsiteX8-587" fmla="*/ 7187484 w 8328384"/>
              <a:gd name="connsiteY8-588" fmla="*/ 3202389 h 4794329"/>
              <a:gd name="connsiteX9-589" fmla="*/ 7154253 w 8328384"/>
              <a:gd name="connsiteY9-590" fmla="*/ 1896653 h 4794329"/>
              <a:gd name="connsiteX10-591" fmla="*/ 7303118 w 8328384"/>
              <a:gd name="connsiteY10-592" fmla="*/ 1958315 h 4794329"/>
              <a:gd name="connsiteX11-593" fmla="*/ 7303118 w 8328384"/>
              <a:gd name="connsiteY11-594" fmla="*/ 2256046 h 4794329"/>
              <a:gd name="connsiteX12-595" fmla="*/ 4826495 w 8328384"/>
              <a:gd name="connsiteY12-596" fmla="*/ 4732667 h 4794329"/>
              <a:gd name="connsiteX13-597" fmla="*/ 4528765 w 8328384"/>
              <a:gd name="connsiteY13-598" fmla="*/ 4732667 h 4794329"/>
              <a:gd name="connsiteX14-599" fmla="*/ 4528767 w 8328384"/>
              <a:gd name="connsiteY14-600" fmla="*/ 4732667 h 4794329"/>
              <a:gd name="connsiteX15-601" fmla="*/ 4528767 w 8328384"/>
              <a:gd name="connsiteY15-602" fmla="*/ 4434937 h 4794329"/>
              <a:gd name="connsiteX16-603" fmla="*/ 7005388 w 8328384"/>
              <a:gd name="connsiteY16-604" fmla="*/ 1958315 h 4794329"/>
              <a:gd name="connsiteX17-605" fmla="*/ 7154253 w 8328384"/>
              <a:gd name="connsiteY17-606" fmla="*/ 1896653 h 4794329"/>
              <a:gd name="connsiteX18-607" fmla="*/ 8117857 w 8328384"/>
              <a:gd name="connsiteY18-608" fmla="*/ 1606041 h 4794329"/>
              <a:gd name="connsiteX19-609" fmla="*/ 8266722 w 8328384"/>
              <a:gd name="connsiteY19-610" fmla="*/ 1667703 h 4794329"/>
              <a:gd name="connsiteX20-611" fmla="*/ 8266722 w 8328384"/>
              <a:gd name="connsiteY20-612" fmla="*/ 1965433 h 4794329"/>
              <a:gd name="connsiteX21-613" fmla="*/ 6381647 w 8328384"/>
              <a:gd name="connsiteY21-614" fmla="*/ 3850507 h 4794329"/>
              <a:gd name="connsiteX22-615" fmla="*/ 6083917 w 8328384"/>
              <a:gd name="connsiteY22-616" fmla="*/ 3850507 h 4794329"/>
              <a:gd name="connsiteX23-617" fmla="*/ 6083918 w 8328384"/>
              <a:gd name="connsiteY23-618" fmla="*/ 3850507 h 4794329"/>
              <a:gd name="connsiteX24-619" fmla="*/ 6083918 w 8328384"/>
              <a:gd name="connsiteY24-620" fmla="*/ 3552777 h 4794329"/>
              <a:gd name="connsiteX25-621" fmla="*/ 7968992 w 8328384"/>
              <a:gd name="connsiteY25-622" fmla="*/ 1667703 h 4794329"/>
              <a:gd name="connsiteX26-623" fmla="*/ 8117857 w 8328384"/>
              <a:gd name="connsiteY26-624" fmla="*/ 1606041 h 4794329"/>
              <a:gd name="connsiteX27-625" fmla="*/ 0 w 8328384"/>
              <a:gd name="connsiteY27-626" fmla="*/ 1576410 h 4794329"/>
              <a:gd name="connsiteX28-627" fmla="*/ 677527 w 8328384"/>
              <a:gd name="connsiteY28-628" fmla="*/ 2253937 h 4794329"/>
              <a:gd name="connsiteX29-629" fmla="*/ 0 w 8328384"/>
              <a:gd name="connsiteY29-630" fmla="*/ 1576410 h 4794329"/>
              <a:gd name="connsiteX30-631" fmla="*/ 7665818 w 8328384"/>
              <a:gd name="connsiteY30-632" fmla="*/ 717042 h 4794329"/>
              <a:gd name="connsiteX31-633" fmla="*/ 7814683 w 8328384"/>
              <a:gd name="connsiteY31-634" fmla="*/ 778704 h 4794329"/>
              <a:gd name="connsiteX32-635" fmla="*/ 7814683 w 8328384"/>
              <a:gd name="connsiteY32-636" fmla="*/ 1076435 h 4794329"/>
              <a:gd name="connsiteX33-637" fmla="*/ 4739492 w 8328384"/>
              <a:gd name="connsiteY33-638" fmla="*/ 4151624 h 4794329"/>
              <a:gd name="connsiteX34-639" fmla="*/ 4441762 w 8328384"/>
              <a:gd name="connsiteY34-640" fmla="*/ 4151624 h 4794329"/>
              <a:gd name="connsiteX35-641" fmla="*/ 4441763 w 8328384"/>
              <a:gd name="connsiteY35-642" fmla="*/ 4151624 h 4794329"/>
              <a:gd name="connsiteX36-643" fmla="*/ 4441763 w 8328384"/>
              <a:gd name="connsiteY36-644" fmla="*/ 3853894 h 4794329"/>
              <a:gd name="connsiteX37-645" fmla="*/ 7516953 w 8328384"/>
              <a:gd name="connsiteY37-646" fmla="*/ 778704 h 4794329"/>
              <a:gd name="connsiteX38-647" fmla="*/ 7665818 w 8328384"/>
              <a:gd name="connsiteY38-648" fmla="*/ 717042 h 4794329"/>
              <a:gd name="connsiteX39-649" fmla="*/ 7109580 w 8328384"/>
              <a:gd name="connsiteY39-650" fmla="*/ 598413 h 4794329"/>
              <a:gd name="connsiteX40-651" fmla="*/ 7258445 w 8328384"/>
              <a:gd name="connsiteY40-652" fmla="*/ 660075 h 4794329"/>
              <a:gd name="connsiteX41-653" fmla="*/ 7258445 w 8328384"/>
              <a:gd name="connsiteY41-654" fmla="*/ 957805 h 4794329"/>
              <a:gd name="connsiteX42-655" fmla="*/ 3512618 w 8328384"/>
              <a:gd name="connsiteY42-656" fmla="*/ 4703631 h 4794329"/>
              <a:gd name="connsiteX43-657" fmla="*/ 3214888 w 8328384"/>
              <a:gd name="connsiteY43-658" fmla="*/ 4703631 h 4794329"/>
              <a:gd name="connsiteX44-659" fmla="*/ 3214889 w 8328384"/>
              <a:gd name="connsiteY44-660" fmla="*/ 4703631 h 4794329"/>
              <a:gd name="connsiteX45-661" fmla="*/ 3214889 w 8328384"/>
              <a:gd name="connsiteY45-662" fmla="*/ 4405901 h 4794329"/>
              <a:gd name="connsiteX46-663" fmla="*/ 6960715 w 8328384"/>
              <a:gd name="connsiteY46-664" fmla="*/ 660075 h 4794329"/>
              <a:gd name="connsiteX47-665" fmla="*/ 7109580 w 8328384"/>
              <a:gd name="connsiteY47-666" fmla="*/ 598413 h 4794329"/>
              <a:gd name="connsiteX48-667" fmla="*/ 5839303 w 8328384"/>
              <a:gd name="connsiteY48-668" fmla="*/ 530016 h 4794329"/>
              <a:gd name="connsiteX49-669" fmla="*/ 5988168 w 8328384"/>
              <a:gd name="connsiteY49-670" fmla="*/ 591677 h 4794329"/>
              <a:gd name="connsiteX50-671" fmla="*/ 5988168 w 8328384"/>
              <a:gd name="connsiteY50-672" fmla="*/ 889408 h 4794329"/>
              <a:gd name="connsiteX51-673" fmla="*/ 2912977 w 8328384"/>
              <a:gd name="connsiteY51-674" fmla="*/ 3964597 h 4794329"/>
              <a:gd name="connsiteX52-675" fmla="*/ 2615248 w 8328384"/>
              <a:gd name="connsiteY52-676" fmla="*/ 3964597 h 4794329"/>
              <a:gd name="connsiteX53-677" fmla="*/ 2615249 w 8328384"/>
              <a:gd name="connsiteY53-678" fmla="*/ 3964597 h 4794329"/>
              <a:gd name="connsiteX54-679" fmla="*/ 2615249 w 8328384"/>
              <a:gd name="connsiteY54-680" fmla="*/ 3666867 h 4794329"/>
              <a:gd name="connsiteX55-681" fmla="*/ 5690438 w 8328384"/>
              <a:gd name="connsiteY55-682" fmla="*/ 591677 h 4794329"/>
              <a:gd name="connsiteX56-683" fmla="*/ 5839303 w 8328384"/>
              <a:gd name="connsiteY56-684" fmla="*/ 530016 h 4794329"/>
              <a:gd name="connsiteX57-685" fmla="*/ 6693121 w 8328384"/>
              <a:gd name="connsiteY57-686" fmla="*/ 347526 h 4794329"/>
              <a:gd name="connsiteX58-687" fmla="*/ 6841986 w 8328384"/>
              <a:gd name="connsiteY58-688" fmla="*/ 409188 h 4794329"/>
              <a:gd name="connsiteX59-689" fmla="*/ 6841986 w 8328384"/>
              <a:gd name="connsiteY59-690" fmla="*/ 706919 h 4794329"/>
              <a:gd name="connsiteX60-691" fmla="*/ 3766795 w 8328384"/>
              <a:gd name="connsiteY60-692" fmla="*/ 3782108 h 4794329"/>
              <a:gd name="connsiteX61-693" fmla="*/ 3469065 w 8328384"/>
              <a:gd name="connsiteY61-694" fmla="*/ 3782108 h 4794329"/>
              <a:gd name="connsiteX62-695" fmla="*/ 3469066 w 8328384"/>
              <a:gd name="connsiteY62-696" fmla="*/ 3782108 h 4794329"/>
              <a:gd name="connsiteX63-697" fmla="*/ 3469066 w 8328384"/>
              <a:gd name="connsiteY63-698" fmla="*/ 3484378 h 4794329"/>
              <a:gd name="connsiteX64-699" fmla="*/ 6544256 w 8328384"/>
              <a:gd name="connsiteY64-700" fmla="*/ 409188 h 4794329"/>
              <a:gd name="connsiteX65-701" fmla="*/ 6693121 w 8328384"/>
              <a:gd name="connsiteY65-702" fmla="*/ 347526 h 4794329"/>
              <a:gd name="connsiteX66-703" fmla="*/ 4217989 w 8328384"/>
              <a:gd name="connsiteY66-704" fmla="*/ 126303 h 4794329"/>
              <a:gd name="connsiteX67-705" fmla="*/ 4366854 w 8328384"/>
              <a:gd name="connsiteY67-706" fmla="*/ 187965 h 4794329"/>
              <a:gd name="connsiteX68-707" fmla="*/ 4366854 w 8328384"/>
              <a:gd name="connsiteY68-708" fmla="*/ 485695 h 4794329"/>
              <a:gd name="connsiteX69-709" fmla="*/ 3108136 w 8328384"/>
              <a:gd name="connsiteY69-710" fmla="*/ 1744412 h 4794329"/>
              <a:gd name="connsiteX70-711" fmla="*/ 2810405 w 8328384"/>
              <a:gd name="connsiteY70-712" fmla="*/ 1744412 h 4794329"/>
              <a:gd name="connsiteX71-713" fmla="*/ 2810407 w 8328384"/>
              <a:gd name="connsiteY71-714" fmla="*/ 1744412 h 4794329"/>
              <a:gd name="connsiteX72-715" fmla="*/ 2810407 w 8328384"/>
              <a:gd name="connsiteY72-716" fmla="*/ 1446682 h 4794329"/>
              <a:gd name="connsiteX73-717" fmla="*/ 4069124 w 8328384"/>
              <a:gd name="connsiteY73-718" fmla="*/ 187965 h 4794329"/>
              <a:gd name="connsiteX74-719" fmla="*/ 4217989 w 8328384"/>
              <a:gd name="connsiteY74-720" fmla="*/ 126303 h 4794329"/>
              <a:gd name="connsiteX75-721" fmla="*/ 5679047 w 8328384"/>
              <a:gd name="connsiteY75-722" fmla="*/ 18853 h 4794329"/>
              <a:gd name="connsiteX76-723" fmla="*/ 5827912 w 8328384"/>
              <a:gd name="connsiteY76-724" fmla="*/ 80515 h 4794329"/>
              <a:gd name="connsiteX77-725" fmla="*/ 5827912 w 8328384"/>
              <a:gd name="connsiteY77-726" fmla="*/ 378245 h 4794329"/>
              <a:gd name="connsiteX78-727" fmla="*/ 3106228 w 8328384"/>
              <a:gd name="connsiteY78-728" fmla="*/ 3099928 h 4794329"/>
              <a:gd name="connsiteX79-729" fmla="*/ 2808498 w 8328384"/>
              <a:gd name="connsiteY79-730" fmla="*/ 3099928 h 4794329"/>
              <a:gd name="connsiteX80-731" fmla="*/ 2808499 w 8328384"/>
              <a:gd name="connsiteY80-732" fmla="*/ 3099928 h 4794329"/>
              <a:gd name="connsiteX81-733" fmla="*/ 2808499 w 8328384"/>
              <a:gd name="connsiteY81-734" fmla="*/ 2802198 h 4794329"/>
              <a:gd name="connsiteX82-735" fmla="*/ 5530182 w 8328384"/>
              <a:gd name="connsiteY82-736" fmla="*/ 80515 h 4794329"/>
              <a:gd name="connsiteX83-737" fmla="*/ 5679047 w 8328384"/>
              <a:gd name="connsiteY83-738" fmla="*/ 18853 h 4794329"/>
              <a:gd name="connsiteX84-739" fmla="*/ 5019170 w 8328384"/>
              <a:gd name="connsiteY84-740" fmla="*/ 0 h 4794329"/>
              <a:gd name="connsiteX85-741" fmla="*/ 5168035 w 8328384"/>
              <a:gd name="connsiteY85-742" fmla="*/ 61662 h 4794329"/>
              <a:gd name="connsiteX86-743" fmla="*/ 5168035 w 8328384"/>
              <a:gd name="connsiteY86-744" fmla="*/ 359392 h 4794329"/>
              <a:gd name="connsiteX87-745" fmla="*/ 3186355 w 8328384"/>
              <a:gd name="connsiteY87-746" fmla="*/ 2341071 h 4794329"/>
              <a:gd name="connsiteX88-747" fmla="*/ 2888624 w 8328384"/>
              <a:gd name="connsiteY88-748" fmla="*/ 2341071 h 4794329"/>
              <a:gd name="connsiteX89-749" fmla="*/ 2888626 w 8328384"/>
              <a:gd name="connsiteY89-750" fmla="*/ 2341071 h 4794329"/>
              <a:gd name="connsiteX90-751" fmla="*/ 2888626 w 8328384"/>
              <a:gd name="connsiteY90-752" fmla="*/ 2043341 h 4794329"/>
              <a:gd name="connsiteX91-753" fmla="*/ 4870305 w 8328384"/>
              <a:gd name="connsiteY91-754" fmla="*/ 61662 h 4794329"/>
              <a:gd name="connsiteX92-755" fmla="*/ 5019170 w 8328384"/>
              <a:gd name="connsiteY92-756" fmla="*/ 0 h 4794329"/>
              <a:gd name="connsiteX0-757" fmla="*/ 4633897 w 5774797"/>
              <a:gd name="connsiteY0-758" fmla="*/ 3202389 h 4794329"/>
              <a:gd name="connsiteX1-759" fmla="*/ 4782762 w 5774797"/>
              <a:gd name="connsiteY1-760" fmla="*/ 3264051 h 4794329"/>
              <a:gd name="connsiteX2-761" fmla="*/ 4782762 w 5774797"/>
              <a:gd name="connsiteY2-762" fmla="*/ 3561781 h 4794329"/>
              <a:gd name="connsiteX3-763" fmla="*/ 4122323 w 5774797"/>
              <a:gd name="connsiteY3-764" fmla="*/ 4222219 h 4794329"/>
              <a:gd name="connsiteX4-765" fmla="*/ 3824593 w 5774797"/>
              <a:gd name="connsiteY4-766" fmla="*/ 4222219 h 4794329"/>
              <a:gd name="connsiteX5-767" fmla="*/ 3824594 w 5774797"/>
              <a:gd name="connsiteY5-768" fmla="*/ 4222219 h 4794329"/>
              <a:gd name="connsiteX6-769" fmla="*/ 3824594 w 5774797"/>
              <a:gd name="connsiteY6-770" fmla="*/ 3924488 h 4794329"/>
              <a:gd name="connsiteX7-771" fmla="*/ 4485032 w 5774797"/>
              <a:gd name="connsiteY7-772" fmla="*/ 3264051 h 4794329"/>
              <a:gd name="connsiteX8-773" fmla="*/ 4633897 w 5774797"/>
              <a:gd name="connsiteY8-774" fmla="*/ 3202389 h 4794329"/>
              <a:gd name="connsiteX9-775" fmla="*/ 4600666 w 5774797"/>
              <a:gd name="connsiteY9-776" fmla="*/ 1896653 h 4794329"/>
              <a:gd name="connsiteX10-777" fmla="*/ 4749531 w 5774797"/>
              <a:gd name="connsiteY10-778" fmla="*/ 1958315 h 4794329"/>
              <a:gd name="connsiteX11-779" fmla="*/ 4749531 w 5774797"/>
              <a:gd name="connsiteY11-780" fmla="*/ 2256046 h 4794329"/>
              <a:gd name="connsiteX12-781" fmla="*/ 2272908 w 5774797"/>
              <a:gd name="connsiteY12-782" fmla="*/ 4732667 h 4794329"/>
              <a:gd name="connsiteX13-783" fmla="*/ 1975178 w 5774797"/>
              <a:gd name="connsiteY13-784" fmla="*/ 4732667 h 4794329"/>
              <a:gd name="connsiteX14-785" fmla="*/ 1975180 w 5774797"/>
              <a:gd name="connsiteY14-786" fmla="*/ 4732667 h 4794329"/>
              <a:gd name="connsiteX15-787" fmla="*/ 1975180 w 5774797"/>
              <a:gd name="connsiteY15-788" fmla="*/ 4434937 h 4794329"/>
              <a:gd name="connsiteX16-789" fmla="*/ 4451801 w 5774797"/>
              <a:gd name="connsiteY16-790" fmla="*/ 1958315 h 4794329"/>
              <a:gd name="connsiteX17-791" fmla="*/ 4600666 w 5774797"/>
              <a:gd name="connsiteY17-792" fmla="*/ 1896653 h 4794329"/>
              <a:gd name="connsiteX18-793" fmla="*/ 5564270 w 5774797"/>
              <a:gd name="connsiteY18-794" fmla="*/ 1606041 h 4794329"/>
              <a:gd name="connsiteX19-795" fmla="*/ 5713135 w 5774797"/>
              <a:gd name="connsiteY19-796" fmla="*/ 1667703 h 4794329"/>
              <a:gd name="connsiteX20-797" fmla="*/ 5713135 w 5774797"/>
              <a:gd name="connsiteY20-798" fmla="*/ 1965433 h 4794329"/>
              <a:gd name="connsiteX21-799" fmla="*/ 3828060 w 5774797"/>
              <a:gd name="connsiteY21-800" fmla="*/ 3850507 h 4794329"/>
              <a:gd name="connsiteX22-801" fmla="*/ 3530330 w 5774797"/>
              <a:gd name="connsiteY22-802" fmla="*/ 3850507 h 4794329"/>
              <a:gd name="connsiteX23-803" fmla="*/ 3530331 w 5774797"/>
              <a:gd name="connsiteY23-804" fmla="*/ 3850507 h 4794329"/>
              <a:gd name="connsiteX24-805" fmla="*/ 3530331 w 5774797"/>
              <a:gd name="connsiteY24-806" fmla="*/ 3552777 h 4794329"/>
              <a:gd name="connsiteX25-807" fmla="*/ 5415405 w 5774797"/>
              <a:gd name="connsiteY25-808" fmla="*/ 1667703 h 4794329"/>
              <a:gd name="connsiteX26-809" fmla="*/ 5564270 w 5774797"/>
              <a:gd name="connsiteY26-810" fmla="*/ 1606041 h 4794329"/>
              <a:gd name="connsiteX27-811" fmla="*/ 5112231 w 5774797"/>
              <a:gd name="connsiteY27-812" fmla="*/ 717042 h 4794329"/>
              <a:gd name="connsiteX28-813" fmla="*/ 5261096 w 5774797"/>
              <a:gd name="connsiteY28-814" fmla="*/ 778704 h 4794329"/>
              <a:gd name="connsiteX29-815" fmla="*/ 5261096 w 5774797"/>
              <a:gd name="connsiteY29-816" fmla="*/ 1076435 h 4794329"/>
              <a:gd name="connsiteX30-817" fmla="*/ 2185905 w 5774797"/>
              <a:gd name="connsiteY30-818" fmla="*/ 4151624 h 4794329"/>
              <a:gd name="connsiteX31-819" fmla="*/ 1888175 w 5774797"/>
              <a:gd name="connsiteY31-820" fmla="*/ 4151624 h 4794329"/>
              <a:gd name="connsiteX32-821" fmla="*/ 1888176 w 5774797"/>
              <a:gd name="connsiteY32-822" fmla="*/ 4151624 h 4794329"/>
              <a:gd name="connsiteX33-823" fmla="*/ 1888176 w 5774797"/>
              <a:gd name="connsiteY33-824" fmla="*/ 3853894 h 4794329"/>
              <a:gd name="connsiteX34-825" fmla="*/ 4963366 w 5774797"/>
              <a:gd name="connsiteY34-826" fmla="*/ 778704 h 4794329"/>
              <a:gd name="connsiteX35-827" fmla="*/ 5112231 w 5774797"/>
              <a:gd name="connsiteY35-828" fmla="*/ 717042 h 4794329"/>
              <a:gd name="connsiteX36-829" fmla="*/ 4555993 w 5774797"/>
              <a:gd name="connsiteY36-830" fmla="*/ 598413 h 4794329"/>
              <a:gd name="connsiteX37-831" fmla="*/ 4704858 w 5774797"/>
              <a:gd name="connsiteY37-832" fmla="*/ 660075 h 4794329"/>
              <a:gd name="connsiteX38-833" fmla="*/ 4704858 w 5774797"/>
              <a:gd name="connsiteY38-834" fmla="*/ 957805 h 4794329"/>
              <a:gd name="connsiteX39-835" fmla="*/ 959031 w 5774797"/>
              <a:gd name="connsiteY39-836" fmla="*/ 4703631 h 4794329"/>
              <a:gd name="connsiteX40-837" fmla="*/ 661301 w 5774797"/>
              <a:gd name="connsiteY40-838" fmla="*/ 4703631 h 4794329"/>
              <a:gd name="connsiteX41-839" fmla="*/ 661302 w 5774797"/>
              <a:gd name="connsiteY41-840" fmla="*/ 4703631 h 4794329"/>
              <a:gd name="connsiteX42-841" fmla="*/ 661302 w 5774797"/>
              <a:gd name="connsiteY42-842" fmla="*/ 4405901 h 4794329"/>
              <a:gd name="connsiteX43-843" fmla="*/ 4407128 w 5774797"/>
              <a:gd name="connsiteY43-844" fmla="*/ 660075 h 4794329"/>
              <a:gd name="connsiteX44-845" fmla="*/ 4555993 w 5774797"/>
              <a:gd name="connsiteY44-846" fmla="*/ 598413 h 4794329"/>
              <a:gd name="connsiteX45-847" fmla="*/ 3285716 w 5774797"/>
              <a:gd name="connsiteY45-848" fmla="*/ 530016 h 4794329"/>
              <a:gd name="connsiteX46-849" fmla="*/ 3434581 w 5774797"/>
              <a:gd name="connsiteY46-850" fmla="*/ 591677 h 4794329"/>
              <a:gd name="connsiteX47-851" fmla="*/ 3434581 w 5774797"/>
              <a:gd name="connsiteY47-852" fmla="*/ 889408 h 4794329"/>
              <a:gd name="connsiteX48-853" fmla="*/ 359390 w 5774797"/>
              <a:gd name="connsiteY48-854" fmla="*/ 3964597 h 4794329"/>
              <a:gd name="connsiteX49-855" fmla="*/ 61661 w 5774797"/>
              <a:gd name="connsiteY49-856" fmla="*/ 3964597 h 4794329"/>
              <a:gd name="connsiteX50-857" fmla="*/ 61662 w 5774797"/>
              <a:gd name="connsiteY50-858" fmla="*/ 3964597 h 4794329"/>
              <a:gd name="connsiteX51-859" fmla="*/ 61662 w 5774797"/>
              <a:gd name="connsiteY51-860" fmla="*/ 3666867 h 4794329"/>
              <a:gd name="connsiteX52-861" fmla="*/ 3136851 w 5774797"/>
              <a:gd name="connsiteY52-862" fmla="*/ 591677 h 4794329"/>
              <a:gd name="connsiteX53-863" fmla="*/ 3285716 w 5774797"/>
              <a:gd name="connsiteY53-864" fmla="*/ 530016 h 4794329"/>
              <a:gd name="connsiteX54-865" fmla="*/ 4139534 w 5774797"/>
              <a:gd name="connsiteY54-866" fmla="*/ 347526 h 4794329"/>
              <a:gd name="connsiteX55-867" fmla="*/ 4288399 w 5774797"/>
              <a:gd name="connsiteY55-868" fmla="*/ 409188 h 4794329"/>
              <a:gd name="connsiteX56-869" fmla="*/ 4288399 w 5774797"/>
              <a:gd name="connsiteY56-870" fmla="*/ 706919 h 4794329"/>
              <a:gd name="connsiteX57-871" fmla="*/ 1213208 w 5774797"/>
              <a:gd name="connsiteY57-872" fmla="*/ 3782108 h 4794329"/>
              <a:gd name="connsiteX58-873" fmla="*/ 915478 w 5774797"/>
              <a:gd name="connsiteY58-874" fmla="*/ 3782108 h 4794329"/>
              <a:gd name="connsiteX59-875" fmla="*/ 915479 w 5774797"/>
              <a:gd name="connsiteY59-876" fmla="*/ 3782108 h 4794329"/>
              <a:gd name="connsiteX60-877" fmla="*/ 915479 w 5774797"/>
              <a:gd name="connsiteY60-878" fmla="*/ 3484378 h 4794329"/>
              <a:gd name="connsiteX61-879" fmla="*/ 3990669 w 5774797"/>
              <a:gd name="connsiteY61-880" fmla="*/ 409188 h 4794329"/>
              <a:gd name="connsiteX62-881" fmla="*/ 4139534 w 5774797"/>
              <a:gd name="connsiteY62-882" fmla="*/ 347526 h 4794329"/>
              <a:gd name="connsiteX63-883" fmla="*/ 1664402 w 5774797"/>
              <a:gd name="connsiteY63-884" fmla="*/ 126303 h 4794329"/>
              <a:gd name="connsiteX64-885" fmla="*/ 1813267 w 5774797"/>
              <a:gd name="connsiteY64-886" fmla="*/ 187965 h 4794329"/>
              <a:gd name="connsiteX65-887" fmla="*/ 1813267 w 5774797"/>
              <a:gd name="connsiteY65-888" fmla="*/ 485695 h 4794329"/>
              <a:gd name="connsiteX66-889" fmla="*/ 554549 w 5774797"/>
              <a:gd name="connsiteY66-890" fmla="*/ 1744412 h 4794329"/>
              <a:gd name="connsiteX67-891" fmla="*/ 256818 w 5774797"/>
              <a:gd name="connsiteY67-892" fmla="*/ 1744412 h 4794329"/>
              <a:gd name="connsiteX68-893" fmla="*/ 256820 w 5774797"/>
              <a:gd name="connsiteY68-894" fmla="*/ 1744412 h 4794329"/>
              <a:gd name="connsiteX69-895" fmla="*/ 256820 w 5774797"/>
              <a:gd name="connsiteY69-896" fmla="*/ 1446682 h 4794329"/>
              <a:gd name="connsiteX70-897" fmla="*/ 1515537 w 5774797"/>
              <a:gd name="connsiteY70-898" fmla="*/ 187965 h 4794329"/>
              <a:gd name="connsiteX71-899" fmla="*/ 1664402 w 5774797"/>
              <a:gd name="connsiteY71-900" fmla="*/ 126303 h 4794329"/>
              <a:gd name="connsiteX72-901" fmla="*/ 3125460 w 5774797"/>
              <a:gd name="connsiteY72-902" fmla="*/ 18853 h 4794329"/>
              <a:gd name="connsiteX73-903" fmla="*/ 3274325 w 5774797"/>
              <a:gd name="connsiteY73-904" fmla="*/ 80515 h 4794329"/>
              <a:gd name="connsiteX74-905" fmla="*/ 3274325 w 5774797"/>
              <a:gd name="connsiteY74-906" fmla="*/ 378245 h 4794329"/>
              <a:gd name="connsiteX75-907" fmla="*/ 552641 w 5774797"/>
              <a:gd name="connsiteY75-908" fmla="*/ 3099928 h 4794329"/>
              <a:gd name="connsiteX76-909" fmla="*/ 254911 w 5774797"/>
              <a:gd name="connsiteY76-910" fmla="*/ 3099928 h 4794329"/>
              <a:gd name="connsiteX77-911" fmla="*/ 254912 w 5774797"/>
              <a:gd name="connsiteY77-912" fmla="*/ 3099928 h 4794329"/>
              <a:gd name="connsiteX78-913" fmla="*/ 254912 w 5774797"/>
              <a:gd name="connsiteY78-914" fmla="*/ 2802198 h 4794329"/>
              <a:gd name="connsiteX79-915" fmla="*/ 2976595 w 5774797"/>
              <a:gd name="connsiteY79-916" fmla="*/ 80515 h 4794329"/>
              <a:gd name="connsiteX80-917" fmla="*/ 3125460 w 5774797"/>
              <a:gd name="connsiteY80-918" fmla="*/ 18853 h 4794329"/>
              <a:gd name="connsiteX81-919" fmla="*/ 2465583 w 5774797"/>
              <a:gd name="connsiteY81-920" fmla="*/ 0 h 4794329"/>
              <a:gd name="connsiteX82-921" fmla="*/ 2614448 w 5774797"/>
              <a:gd name="connsiteY82-922" fmla="*/ 61662 h 4794329"/>
              <a:gd name="connsiteX83-923" fmla="*/ 2614448 w 5774797"/>
              <a:gd name="connsiteY83-924" fmla="*/ 359392 h 4794329"/>
              <a:gd name="connsiteX84-925" fmla="*/ 632768 w 5774797"/>
              <a:gd name="connsiteY84-926" fmla="*/ 2341071 h 4794329"/>
              <a:gd name="connsiteX85-927" fmla="*/ 335037 w 5774797"/>
              <a:gd name="connsiteY85-928" fmla="*/ 2341071 h 4794329"/>
              <a:gd name="connsiteX86-929" fmla="*/ 335039 w 5774797"/>
              <a:gd name="connsiteY86-930" fmla="*/ 2341071 h 4794329"/>
              <a:gd name="connsiteX87-931" fmla="*/ 335039 w 5774797"/>
              <a:gd name="connsiteY87-932" fmla="*/ 2043341 h 4794329"/>
              <a:gd name="connsiteX88-933" fmla="*/ 2316718 w 5774797"/>
              <a:gd name="connsiteY88-934" fmla="*/ 61662 h 4794329"/>
              <a:gd name="connsiteX89-935" fmla="*/ 2465583 w 5774797"/>
              <a:gd name="connsiteY89-936" fmla="*/ 0 h 479432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blipFill>
            <a:blip r:embed="rId4"/>
            <a:stretch>
              <a:fillRect l="-48000" r="-14000"/>
            </a:stretch>
          </a:blipFill>
        </p:spPr>
      </p:pic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F4825205-F957-4863-830B-CAE7BFA7E7FE}"/>
              </a:ext>
            </a:extLst>
          </p:cNvPr>
          <p:cNvSpPr/>
          <p:nvPr/>
        </p:nvSpPr>
        <p:spPr>
          <a:xfrm>
            <a:off x="1050606" y="1484784"/>
            <a:ext cx="1034614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8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TW" altLang="en-US" sz="28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為什麼選擇臺灣</a:t>
            </a:r>
            <a:r>
              <a:rPr lang="en-US" altLang="zh-TW" sz="28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zh-TW" altLang="en-US" sz="2800" b="1" dirty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臺灣</a:t>
            </a:r>
            <a:r>
              <a:rPr lang="zh-TW" altLang="en-US" sz="28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</a:t>
            </a:r>
            <a:r>
              <a:rPr lang="zh-TW" altLang="en-US" sz="2800" b="1" dirty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環境的優勢</a:t>
            </a:r>
            <a:endParaRPr lang="en-US" altLang="zh-TW" sz="2800" b="1" dirty="0">
              <a:solidFill>
                <a:srgbClr val="EA612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800" b="1" dirty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TW" altLang="en-US" sz="28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投資獎勵</a:t>
            </a:r>
            <a:endParaRPr lang="en-US" altLang="zh-TW" sz="2800" b="1" dirty="0" smtClean="0">
              <a:solidFill>
                <a:srgbClr val="EA612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8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 </a:t>
            </a:r>
            <a:r>
              <a:rPr lang="zh-TW" altLang="en-US" sz="28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投資機會</a:t>
            </a:r>
            <a:endParaRPr lang="en-US" altLang="zh-TW" sz="2800" b="1" dirty="0" smtClean="0">
              <a:solidFill>
                <a:srgbClr val="EA612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8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 </a:t>
            </a:r>
            <a:r>
              <a:rPr lang="zh-TW" altLang="en-US" sz="28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投資服務</a:t>
            </a:r>
            <a:endParaRPr lang="en-US" altLang="zh-TW" sz="2800" b="1" dirty="0" smtClean="0">
              <a:solidFill>
                <a:srgbClr val="EA612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8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5. </a:t>
            </a:r>
            <a:r>
              <a:rPr lang="zh-TW" altLang="en-US" sz="28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常見問題</a:t>
            </a:r>
            <a:endParaRPr lang="en-US" altLang="zh-TW" sz="2800" b="1" dirty="0">
              <a:solidFill>
                <a:srgbClr val="EA612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lang="zh-TW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1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40"/>
          <p:cNvSpPr txBox="1"/>
          <p:nvPr/>
        </p:nvSpPr>
        <p:spPr>
          <a:xfrm>
            <a:off x="3330157" y="2757707"/>
            <a:ext cx="270000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zh-TW" altLang="en-US" sz="20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智慧家居</a:t>
            </a:r>
            <a:endParaRPr lang="en-US" sz="2000" b="1" dirty="0">
              <a:solidFill>
                <a:srgbClr val="EA612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 粗體" charset="0"/>
            </a:endParaRPr>
          </a:p>
        </p:txBody>
      </p:sp>
      <p:sp>
        <p:nvSpPr>
          <p:cNvPr id="27" name="object 55"/>
          <p:cNvSpPr txBox="1"/>
          <p:nvPr/>
        </p:nvSpPr>
        <p:spPr>
          <a:xfrm>
            <a:off x="3862958" y="3177226"/>
            <a:ext cx="161292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/>
            <a:r>
              <a:rPr lang="zh-TW" altLang="en-US" sz="15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老舊建築物及公有建築物智慧化</a:t>
            </a:r>
            <a:endParaRPr lang="en-US" sz="15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 粗體" charset="0"/>
            </a:endParaRPr>
          </a:p>
        </p:txBody>
      </p:sp>
      <p:sp>
        <p:nvSpPr>
          <p:cNvPr id="28" name="object 43"/>
          <p:cNvSpPr txBox="1"/>
          <p:nvPr/>
        </p:nvSpPr>
        <p:spPr>
          <a:xfrm>
            <a:off x="6224704" y="2757707"/>
            <a:ext cx="270000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/>
            <a:r>
              <a:rPr lang="zh-TW" altLang="en-US" sz="20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智慧製造</a:t>
            </a:r>
            <a:endParaRPr sz="2000" b="1" dirty="0">
              <a:solidFill>
                <a:srgbClr val="EA612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 粗體" charset="0"/>
            </a:endParaRPr>
          </a:p>
        </p:txBody>
      </p:sp>
      <p:sp>
        <p:nvSpPr>
          <p:cNvPr id="29" name="object 56"/>
          <p:cNvSpPr txBox="1"/>
          <p:nvPr/>
        </p:nvSpPr>
        <p:spPr>
          <a:xfrm>
            <a:off x="6689945" y="3177226"/>
            <a:ext cx="181471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/>
            <a:r>
              <a:rPr lang="zh-TW" altLang="en-US" sz="15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發展工業</a:t>
            </a:r>
            <a:r>
              <a:rPr lang="en-US" altLang="zh-TW" sz="15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4.0</a:t>
            </a:r>
            <a:r>
              <a:rPr lang="zh-TW" altLang="en-US" sz="15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國家隊</a:t>
            </a:r>
            <a:r>
              <a:rPr lang="zh-TW" altLang="en-US" sz="15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以實現技術獨立</a:t>
            </a:r>
            <a:endParaRPr lang="en-US" sz="15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 粗體" charset="0"/>
            </a:endParaRPr>
          </a:p>
        </p:txBody>
      </p:sp>
      <p:sp>
        <p:nvSpPr>
          <p:cNvPr id="30" name="object 47"/>
          <p:cNvSpPr txBox="1"/>
          <p:nvPr/>
        </p:nvSpPr>
        <p:spPr>
          <a:xfrm>
            <a:off x="336897" y="5674030"/>
            <a:ext cx="270000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/>
            <a:r>
              <a:rPr lang="zh-TW" altLang="en-US" sz="20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智慧</a:t>
            </a:r>
            <a:r>
              <a:rPr lang="zh-TW" altLang="en-US" sz="2000" b="1" dirty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農</a:t>
            </a:r>
            <a:r>
              <a:rPr lang="zh-TW" altLang="en-US" sz="20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業</a:t>
            </a:r>
            <a:endParaRPr sz="2000" b="1" dirty="0">
              <a:solidFill>
                <a:srgbClr val="EA612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 粗體" charset="0"/>
            </a:endParaRPr>
          </a:p>
        </p:txBody>
      </p:sp>
      <p:sp>
        <p:nvSpPr>
          <p:cNvPr id="31" name="object 58"/>
          <p:cNvSpPr txBox="1"/>
          <p:nvPr/>
        </p:nvSpPr>
        <p:spPr>
          <a:xfrm>
            <a:off x="693594" y="6097212"/>
            <a:ext cx="190878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4610" algn="ctr"/>
            <a:r>
              <a:rPr lang="zh-TW" altLang="en-US" sz="15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無人機監控與物聯網農業技術</a:t>
            </a:r>
            <a:endParaRPr sz="15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 粗體" charset="0"/>
            </a:endParaRPr>
          </a:p>
        </p:txBody>
      </p:sp>
      <p:sp>
        <p:nvSpPr>
          <p:cNvPr id="32" name="object 49"/>
          <p:cNvSpPr txBox="1"/>
          <p:nvPr/>
        </p:nvSpPr>
        <p:spPr>
          <a:xfrm>
            <a:off x="3330157" y="5692016"/>
            <a:ext cx="270000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/>
            <a:r>
              <a:rPr lang="zh-TW" altLang="en-US" sz="20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智慧商業</a:t>
            </a:r>
            <a:endParaRPr sz="2000" b="1" dirty="0">
              <a:solidFill>
                <a:srgbClr val="EA612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 粗體" charset="0"/>
            </a:endParaRPr>
          </a:p>
        </p:txBody>
      </p:sp>
      <p:sp>
        <p:nvSpPr>
          <p:cNvPr id="33" name="object 59"/>
          <p:cNvSpPr txBox="1"/>
          <p:nvPr/>
        </p:nvSpPr>
        <p:spPr>
          <a:xfrm>
            <a:off x="3362707" y="6047393"/>
            <a:ext cx="270000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/>
            <a:r>
              <a:rPr lang="zh-TW" altLang="en-US" sz="15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智慧零售及智慧商業社區</a:t>
            </a:r>
            <a:endParaRPr lang="en-US" altLang="zh-TW" sz="1500" b="1" dirty="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 粗體" charset="0"/>
            </a:endParaRPr>
          </a:p>
        </p:txBody>
      </p:sp>
      <p:sp>
        <p:nvSpPr>
          <p:cNvPr id="34" name="object 53"/>
          <p:cNvSpPr txBox="1"/>
          <p:nvPr/>
        </p:nvSpPr>
        <p:spPr>
          <a:xfrm>
            <a:off x="9052112" y="5747345"/>
            <a:ext cx="270000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635" algn="ctr"/>
            <a:r>
              <a:rPr lang="zh-TW" altLang="en-US" sz="20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智慧電網與環境監測</a:t>
            </a:r>
            <a:endParaRPr sz="2000" b="1" dirty="0">
              <a:solidFill>
                <a:srgbClr val="EA612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 粗體" charset="0"/>
            </a:endParaRPr>
          </a:p>
        </p:txBody>
      </p:sp>
      <p:sp>
        <p:nvSpPr>
          <p:cNvPr id="35" name="object 38"/>
          <p:cNvSpPr txBox="1"/>
          <p:nvPr/>
        </p:nvSpPr>
        <p:spPr>
          <a:xfrm>
            <a:off x="313440" y="2739852"/>
            <a:ext cx="270000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/>
            <a:r>
              <a:rPr lang="zh-TW" altLang="en-US" sz="20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智慧交通</a:t>
            </a:r>
            <a:endParaRPr sz="2000" b="1" dirty="0">
              <a:solidFill>
                <a:srgbClr val="EA612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 粗體" charset="0"/>
            </a:endParaRPr>
          </a:p>
        </p:txBody>
      </p:sp>
      <p:sp>
        <p:nvSpPr>
          <p:cNvPr id="36" name="object 54"/>
          <p:cNvSpPr txBox="1"/>
          <p:nvPr/>
        </p:nvSpPr>
        <p:spPr>
          <a:xfrm>
            <a:off x="819893" y="3172550"/>
            <a:ext cx="165618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zh-TW" altLang="en-US" sz="15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智慧路燈及智慧路邊停車解決方案</a:t>
            </a:r>
            <a:endParaRPr lang="en-US" altLang="zh-TW" sz="15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 粗體" charset="0"/>
            </a:endParaRPr>
          </a:p>
        </p:txBody>
      </p:sp>
      <p:sp>
        <p:nvSpPr>
          <p:cNvPr id="37" name="object 45"/>
          <p:cNvSpPr txBox="1"/>
          <p:nvPr/>
        </p:nvSpPr>
        <p:spPr>
          <a:xfrm>
            <a:off x="9119250" y="2748082"/>
            <a:ext cx="270000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zh-TW" altLang="en-US" sz="20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智慧醫療</a:t>
            </a:r>
            <a:endParaRPr sz="2000" b="1" dirty="0">
              <a:solidFill>
                <a:srgbClr val="EA612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 粗體" charset="0"/>
            </a:endParaRPr>
          </a:p>
        </p:txBody>
      </p:sp>
      <p:sp>
        <p:nvSpPr>
          <p:cNvPr id="38" name="object 57"/>
          <p:cNvSpPr txBox="1"/>
          <p:nvPr/>
        </p:nvSpPr>
        <p:spPr>
          <a:xfrm>
            <a:off x="9532998" y="3181380"/>
            <a:ext cx="1872502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85" marR="5080" indent="-7620" algn="ctr"/>
            <a:r>
              <a:rPr lang="zh-TW" altLang="en-US" sz="15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智慧醫療</a:t>
            </a:r>
            <a:r>
              <a:rPr lang="zh-TW" altLang="en-US" sz="15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保健平台和</a:t>
            </a:r>
            <a:r>
              <a:rPr lang="zh-TW" altLang="en-US" sz="15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智慧醫療</a:t>
            </a:r>
            <a:r>
              <a:rPr lang="zh-TW" altLang="en-US" sz="15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解決方案</a:t>
            </a:r>
            <a:endParaRPr lang="en-US" sz="15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 粗體" charset="0"/>
            </a:endParaRPr>
          </a:p>
        </p:txBody>
      </p:sp>
      <p:sp>
        <p:nvSpPr>
          <p:cNvPr id="39" name="object 51"/>
          <p:cNvSpPr txBox="1"/>
          <p:nvPr/>
        </p:nvSpPr>
        <p:spPr>
          <a:xfrm>
            <a:off x="6262875" y="5692253"/>
            <a:ext cx="270000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/>
            <a:r>
              <a:rPr lang="zh-TW" altLang="en-US" sz="20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智慧物流</a:t>
            </a:r>
            <a:endParaRPr sz="2000" b="1" dirty="0">
              <a:solidFill>
                <a:srgbClr val="EA612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 粗體" charset="0"/>
            </a:endParaRPr>
          </a:p>
        </p:txBody>
      </p:sp>
      <p:sp>
        <p:nvSpPr>
          <p:cNvPr id="40" name="object 60"/>
          <p:cNvSpPr txBox="1"/>
          <p:nvPr/>
        </p:nvSpPr>
        <p:spPr>
          <a:xfrm>
            <a:off x="6247305" y="6109996"/>
            <a:ext cx="270000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zh-TW" altLang="en-US" sz="15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 粗體" charset="0"/>
              </a:rPr>
              <a:t>智慧冷鏈物流管理</a:t>
            </a:r>
            <a:endParaRPr sz="15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 粗體" charset="0"/>
            </a:endParaRPr>
          </a:p>
        </p:txBody>
      </p:sp>
      <p:pic>
        <p:nvPicPr>
          <p:cNvPr id="42" name="圖片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0" y="1269071"/>
            <a:ext cx="2229722" cy="1486481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995" y="1258195"/>
            <a:ext cx="2234822" cy="1489883"/>
          </a:xfrm>
          <a:prstGeom prst="rect">
            <a:avLst/>
          </a:prstGeom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974" y="1262152"/>
            <a:ext cx="2240100" cy="1493400"/>
          </a:xfrm>
          <a:prstGeom prst="rect">
            <a:avLst/>
          </a:prstGeom>
        </p:spPr>
      </p:pic>
      <p:pic>
        <p:nvPicPr>
          <p:cNvPr id="45" name="圖片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722" y="1265858"/>
            <a:ext cx="2233103" cy="1488735"/>
          </a:xfrm>
          <a:prstGeom prst="rect">
            <a:avLst/>
          </a:prstGeom>
        </p:spPr>
      </p:pic>
      <p:pic>
        <p:nvPicPr>
          <p:cNvPr id="46" name="圖片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52" y="4135940"/>
            <a:ext cx="2228845" cy="1485896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821" y="4130310"/>
            <a:ext cx="2247779" cy="1498519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51" y="4127995"/>
            <a:ext cx="2217906" cy="1478604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73" y="4117913"/>
            <a:ext cx="2230878" cy="1487251"/>
          </a:xfrm>
          <a:prstGeom prst="rect">
            <a:avLst/>
          </a:prstGeom>
        </p:spPr>
      </p:pic>
      <p:sp>
        <p:nvSpPr>
          <p:cNvPr id="53" name="標題 2"/>
          <p:cNvSpPr txBox="1">
            <a:spLocks/>
          </p:cNvSpPr>
          <p:nvPr/>
        </p:nvSpPr>
        <p:spPr>
          <a:xfrm>
            <a:off x="444372" y="292181"/>
            <a:ext cx="11171574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投資機會</a:t>
            </a:r>
            <a:r>
              <a:rPr lang="en-US" altLang="zh-TW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亞洲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•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矽谷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| </a:t>
            </a:r>
            <a:r>
              <a:rPr lang="en-US" altLang="zh-TW" sz="3200" b="1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IoT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 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商機</a:t>
            </a:r>
            <a:endParaRPr lang="en-US" altLang="zh-TW" sz="32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41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754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491742" y="2005979"/>
            <a:ext cx="45627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微軟 </a:t>
            </a: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在臺灣建立物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聯網創新</a:t>
            </a: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中心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</a:t>
            </a:r>
            <a:r>
              <a:rPr lang="en-US" altLang="zh-TW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AI</a:t>
            </a: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研發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中心，並</a:t>
            </a: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與臺灣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合作夥伴</a:t>
            </a: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組成國際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團隊</a:t>
            </a: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，以強化產業全球競爭力。</a:t>
            </a:r>
            <a:endParaRPr lang="en-US" altLang="en-US" sz="20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65177" y="4534962"/>
            <a:ext cx="56664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美光科技</a:t>
            </a:r>
            <a:r>
              <a:rPr lang="zh-TW" altLang="en-US" sz="20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公司 </a:t>
            </a: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積極投資臺灣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的</a:t>
            </a:r>
            <a:r>
              <a:rPr lang="en-US" altLang="zh-TW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DRAM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</a:t>
            </a: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晶圓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廠和其他技術開發，</a:t>
            </a: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為臺灣半導體業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帶來了合作和技術新機遇，並為</a:t>
            </a:r>
            <a:r>
              <a:rPr lang="en-US" altLang="zh-TW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AI</a:t>
            </a: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和自駕車的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發展</a:t>
            </a:r>
            <a:r>
              <a:rPr lang="zh-TW" altLang="en-US" sz="2000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提供支持</a:t>
            </a:r>
            <a:r>
              <a:rPr lang="zh-TW" altLang="en-US" sz="20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。</a:t>
            </a:r>
            <a:endParaRPr lang="en-US" altLang="en-US" sz="20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5" name="五邊形 4"/>
          <p:cNvSpPr/>
          <p:nvPr/>
        </p:nvSpPr>
        <p:spPr>
          <a:xfrm>
            <a:off x="3188596" y="1616473"/>
            <a:ext cx="5780306" cy="2084476"/>
          </a:xfrm>
          <a:prstGeom prst="homePlate">
            <a:avLst/>
          </a:prstGeom>
          <a:noFill/>
          <a:ln w="28575" cap="flat" cmpd="sng" algn="ctr">
            <a:solidFill>
              <a:srgbClr val="FEFFFF">
                <a:lumMod val="25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五邊形 5"/>
          <p:cNvSpPr/>
          <p:nvPr/>
        </p:nvSpPr>
        <p:spPr>
          <a:xfrm rot="10800000">
            <a:off x="2957203" y="4036978"/>
            <a:ext cx="8287414" cy="2378804"/>
          </a:xfrm>
          <a:prstGeom prst="homePlate">
            <a:avLst/>
          </a:prstGeom>
          <a:noFill/>
          <a:ln w="28575" cap="flat" cmpd="sng" algn="ctr">
            <a:solidFill>
              <a:srgbClr val="FEFFFF">
                <a:lumMod val="25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50" y="2135622"/>
            <a:ext cx="2362124" cy="428016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085" y="642488"/>
            <a:ext cx="2667097" cy="3218560"/>
          </a:xfrm>
          <a:prstGeom prst="rect">
            <a:avLst/>
          </a:prstGeom>
        </p:spPr>
      </p:pic>
      <p:sp>
        <p:nvSpPr>
          <p:cNvPr id="10" name="標題 2"/>
          <p:cNvSpPr txBox="1">
            <a:spLocks/>
          </p:cNvSpPr>
          <p:nvPr/>
        </p:nvSpPr>
        <p:spPr>
          <a:xfrm>
            <a:off x="444372" y="292181"/>
            <a:ext cx="11171574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投資機會</a:t>
            </a:r>
            <a:r>
              <a:rPr lang="en-US" altLang="zh-TW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亞洲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•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矽谷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| </a:t>
            </a:r>
            <a:r>
              <a:rPr lang="zh-TW" altLang="en-US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成功案例</a:t>
            </a:r>
            <a:endParaRPr lang="en-US" altLang="zh-TW" sz="32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11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lang="zh-TW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82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矩形 132"/>
          <p:cNvSpPr/>
          <p:nvPr/>
        </p:nvSpPr>
        <p:spPr>
          <a:xfrm>
            <a:off x="748774" y="5187241"/>
            <a:ext cx="27541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b="1" dirty="0" smtClean="0">
                <a:solidFill>
                  <a:srgbClr val="262626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微軟正黑體"/>
                <a:cs typeface="Noto Mono" panose="020B0609030804020204" pitchFamily="49" charset="0"/>
              </a:rPr>
              <a:t>研發聚落</a:t>
            </a:r>
            <a:endParaRPr lang="zh-TW" altLang="en-US" sz="1400" b="1" dirty="0">
              <a:solidFill>
                <a:srgbClr val="262626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微軟正黑體"/>
              <a:cs typeface="Noto Mono" panose="020B060903080402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b="1" dirty="0">
                <a:solidFill>
                  <a:srgbClr val="262626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微軟正黑體"/>
                <a:cs typeface="Noto Mono" panose="020B0609030804020204" pitchFamily="49" charset="0"/>
              </a:rPr>
              <a:t>培養</a:t>
            </a:r>
            <a:r>
              <a:rPr lang="zh-TW" altLang="en-US" sz="1400" b="1" dirty="0" smtClean="0">
                <a:solidFill>
                  <a:srgbClr val="262626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微軟正黑體"/>
                <a:cs typeface="Noto Mono" panose="020B0609030804020204" pitchFamily="49" charset="0"/>
              </a:rPr>
              <a:t>跨界人才</a:t>
            </a:r>
            <a:endParaRPr lang="zh-TW" altLang="en-US" sz="1400" b="1" dirty="0">
              <a:solidFill>
                <a:srgbClr val="262626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微軟正黑體"/>
              <a:cs typeface="Noto Mono" panose="020B060903080402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b="1" dirty="0">
                <a:solidFill>
                  <a:srgbClr val="262626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微軟正黑體"/>
                <a:cs typeface="Noto Mono" panose="020B0609030804020204" pitchFamily="49" charset="0"/>
              </a:rPr>
              <a:t>國際合作與併</a:t>
            </a:r>
            <a:r>
              <a:rPr lang="zh-TW" altLang="en-US" sz="1400" b="1" dirty="0" smtClean="0">
                <a:solidFill>
                  <a:srgbClr val="262626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微軟正黑體"/>
                <a:cs typeface="Noto Mono" panose="020B0609030804020204" pitchFamily="49" charset="0"/>
              </a:rPr>
              <a:t>購</a:t>
            </a:r>
            <a:endParaRPr lang="en-US" altLang="zh-TW" sz="1400" b="1" dirty="0" smtClean="0">
              <a:solidFill>
                <a:srgbClr val="262626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微軟正黑體"/>
              <a:cs typeface="Noto Mono" panose="020B0609030804020204" pitchFamily="49" charset="0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4150992" y="5335794"/>
            <a:ext cx="302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b="1" dirty="0" smtClean="0">
                <a:solidFill>
                  <a:srgbClr val="262626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微軟正黑體"/>
                <a:cs typeface="Noto Mono" panose="020B0609030804020204" pitchFamily="49" charset="0"/>
              </a:rPr>
              <a:t>航空航太</a:t>
            </a:r>
            <a:endParaRPr lang="zh-TW" altLang="en-US" sz="1400" b="1" dirty="0">
              <a:solidFill>
                <a:srgbClr val="262626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微軟正黑體"/>
              <a:cs typeface="Noto Mono" panose="020B060903080402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b="1" dirty="0" smtClean="0">
                <a:solidFill>
                  <a:srgbClr val="262626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微軟正黑體"/>
                <a:cs typeface="Noto Mono" panose="020B0609030804020204" pitchFamily="49" charset="0"/>
              </a:rPr>
              <a:t>智慧機器人</a:t>
            </a:r>
            <a:endParaRPr lang="zh-TW" altLang="en-US" sz="1400" b="1" dirty="0">
              <a:solidFill>
                <a:srgbClr val="262626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微軟正黑體"/>
              <a:cs typeface="Noto Mono" panose="020B060903080402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b="1" dirty="0">
                <a:solidFill>
                  <a:srgbClr val="262626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微軟正黑體"/>
                <a:cs typeface="Noto Mono" panose="020B0609030804020204" pitchFamily="49" charset="0"/>
              </a:rPr>
              <a:t>精密</a:t>
            </a:r>
            <a:r>
              <a:rPr lang="zh-TW" altLang="en-US" sz="1400" b="1" dirty="0" smtClean="0">
                <a:solidFill>
                  <a:srgbClr val="262626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微軟正黑體"/>
                <a:cs typeface="Noto Mono" panose="020B0609030804020204" pitchFamily="49" charset="0"/>
              </a:rPr>
              <a:t>醫療機</a:t>
            </a:r>
            <a:r>
              <a:rPr lang="zh-TW" altLang="en-US" sz="1400" b="1" dirty="0">
                <a:solidFill>
                  <a:srgbClr val="262626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微軟正黑體"/>
                <a:cs typeface="Noto Mono" panose="020B0609030804020204" pitchFamily="49" charset="0"/>
              </a:rPr>
              <a:t>械</a:t>
            </a:r>
            <a:r>
              <a:rPr lang="zh-TW" altLang="en-US" sz="1400" b="1" dirty="0" smtClean="0">
                <a:solidFill>
                  <a:srgbClr val="262626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微軟正黑體"/>
                <a:cs typeface="Noto Mono" panose="020B0609030804020204" pitchFamily="49" charset="0"/>
              </a:rPr>
              <a:t>加工</a:t>
            </a:r>
            <a:endParaRPr lang="zh-TW" altLang="en-US" sz="1400" b="1" dirty="0">
              <a:solidFill>
                <a:srgbClr val="262626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微軟正黑體"/>
              <a:cs typeface="Noto Mono" panose="020B06090308040202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b="1" dirty="0" smtClean="0">
                <a:solidFill>
                  <a:srgbClr val="262626">
                    <a:lumMod val="75000"/>
                    <a:lumOff val="25000"/>
                  </a:srgbClr>
                </a:solidFill>
                <a:latin typeface="Century Gothic" panose="020B0502020202020204" pitchFamily="34" charset="0"/>
                <a:ea typeface="微軟正黑體"/>
                <a:cs typeface="Noto Mono" panose="020B0609030804020204" pitchFamily="49" charset="0"/>
              </a:rPr>
              <a:t>資通訊技術設備</a:t>
            </a:r>
            <a:endParaRPr lang="en-US" altLang="zh-TW" sz="1400" b="1" dirty="0" smtClean="0">
              <a:solidFill>
                <a:srgbClr val="262626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微軟正黑體"/>
              <a:cs typeface="Noto Mono" panose="020B0609030804020204" pitchFamily="49" charset="0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7967413" y="5187243"/>
            <a:ext cx="27253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400" b="1" dirty="0" smtClean="0">
                <a:solidFill>
                  <a:srgbClr val="262626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Mono" panose="020B0609030804020204" pitchFamily="49" charset="0"/>
              </a:rPr>
              <a:t>擴大海外市場出口拓銷</a:t>
            </a:r>
            <a:endParaRPr lang="zh-TW" altLang="en-US" sz="1400" b="1" dirty="0">
              <a:solidFill>
                <a:srgbClr val="262626">
                  <a:lumMod val="75000"/>
                  <a:lumOff val="25000"/>
                </a:srgbClr>
              </a:solidFill>
              <a:latin typeface="Century Gothic" panose="020B0502020202020204" pitchFamily="34" charset="0"/>
              <a:ea typeface="微軟正黑體"/>
              <a:cs typeface="Noto Mono" panose="020B0609030804020204" pitchFamily="49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26051" y="3561338"/>
            <a:ext cx="5153738" cy="56853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kumimoji="1" lang="en-US" altLang="zh-TW" sz="2000" b="1" kern="0" dirty="0">
              <a:solidFill>
                <a:schemeClr val="bg1"/>
              </a:solidFill>
              <a:latin typeface="Century Gothic" panose="020B0502020202020204" pitchFamily="34" charset="0"/>
              <a:ea typeface="Century Gothic 標準體" charset="0"/>
            </a:endParaRPr>
          </a:p>
        </p:txBody>
      </p:sp>
      <p:sp>
        <p:nvSpPr>
          <p:cNvPr id="139" name="矩形 138"/>
          <p:cNvSpPr/>
          <p:nvPr/>
        </p:nvSpPr>
        <p:spPr>
          <a:xfrm>
            <a:off x="6157939" y="3972245"/>
            <a:ext cx="4999390" cy="5354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kumimoji="1" lang="en-US" altLang="zh-TW" sz="2000" b="1" kern="0" dirty="0" smtClean="0">
                <a:solidFill>
                  <a:schemeClr val="bg1"/>
                </a:solidFill>
                <a:latin typeface="Century Gothic" panose="020B0502020202020204" pitchFamily="34" charset="0"/>
                <a:ea typeface="Century Gothic 標準體" charset="0"/>
              </a:rPr>
              <a:t> </a:t>
            </a:r>
            <a:endParaRPr kumimoji="1" lang="en-US" altLang="zh-TW" sz="2000" b="1" kern="0" dirty="0">
              <a:solidFill>
                <a:schemeClr val="bg1"/>
              </a:solidFill>
              <a:latin typeface="Century Gothic" panose="020B0502020202020204" pitchFamily="34" charset="0"/>
              <a:ea typeface="Century Gothic 標準體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5208987" y="3208446"/>
            <a:ext cx="1814238" cy="1761683"/>
            <a:chOff x="5124850" y="2788224"/>
            <a:chExt cx="1960051" cy="1960051"/>
          </a:xfrm>
        </p:grpSpPr>
        <p:sp>
          <p:nvSpPr>
            <p:cNvPr id="5" name="橢圓 4"/>
            <p:cNvSpPr/>
            <p:nvPr/>
          </p:nvSpPr>
          <p:spPr>
            <a:xfrm>
              <a:off x="5124850" y="2788224"/>
              <a:ext cx="1960051" cy="19600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" name="橢圓 3"/>
            <p:cNvSpPr/>
            <p:nvPr/>
          </p:nvSpPr>
          <p:spPr>
            <a:xfrm>
              <a:off x="5207359" y="2870733"/>
              <a:ext cx="1795034" cy="1795034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-29000" r="-16000" b="-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7" name="文字方塊 86"/>
          <p:cNvSpPr txBox="1"/>
          <p:nvPr/>
        </p:nvSpPr>
        <p:spPr>
          <a:xfrm flipH="1">
            <a:off x="136753" y="3677811"/>
            <a:ext cx="5240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 標準體" charset="0"/>
              </a:rPr>
              <a:t>工業機械智慧化</a:t>
            </a:r>
            <a:endParaRPr kumimoji="1" lang="zh-TW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entury Gothic 標準體" charset="0"/>
            </a:endParaRPr>
          </a:p>
        </p:txBody>
      </p:sp>
      <p:sp>
        <p:nvSpPr>
          <p:cNvPr id="88" name="文字方塊 87"/>
          <p:cNvSpPr txBox="1"/>
          <p:nvPr/>
        </p:nvSpPr>
        <p:spPr>
          <a:xfrm flipH="1">
            <a:off x="6759532" y="4075006"/>
            <a:ext cx="4392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 標準體" charset="0"/>
              </a:rPr>
              <a:t>智慧機械產業化</a:t>
            </a:r>
            <a:endParaRPr kumimoji="1" lang="zh-TW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entury Gothic 標準體" charset="0"/>
            </a:endParaRPr>
          </a:p>
        </p:txBody>
      </p:sp>
      <p:sp>
        <p:nvSpPr>
          <p:cNvPr id="203" name="燕尾形 42"/>
          <p:cNvSpPr/>
          <p:nvPr/>
        </p:nvSpPr>
        <p:spPr>
          <a:xfrm>
            <a:off x="10487695" y="4877949"/>
            <a:ext cx="669635" cy="1389412"/>
          </a:xfrm>
          <a:prstGeom prst="chevron">
            <a:avLst/>
          </a:prstGeom>
          <a:solidFill>
            <a:srgbClr val="2F5E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204" name="燕尾形 42"/>
          <p:cNvSpPr/>
          <p:nvPr/>
        </p:nvSpPr>
        <p:spPr>
          <a:xfrm>
            <a:off x="7175326" y="4893352"/>
            <a:ext cx="669635" cy="1374013"/>
          </a:xfrm>
          <a:prstGeom prst="chevron">
            <a:avLst/>
          </a:prstGeom>
          <a:solidFill>
            <a:srgbClr val="2F5E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205" name="燕尾形 42"/>
          <p:cNvSpPr/>
          <p:nvPr/>
        </p:nvSpPr>
        <p:spPr>
          <a:xfrm>
            <a:off x="3358903" y="4877952"/>
            <a:ext cx="669635" cy="1389413"/>
          </a:xfrm>
          <a:prstGeom prst="chevron">
            <a:avLst/>
          </a:prstGeom>
          <a:solidFill>
            <a:srgbClr val="2F5EB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70C0"/>
              </a:solidFill>
            </a:endParaRPr>
          </a:p>
        </p:txBody>
      </p:sp>
      <p:sp>
        <p:nvSpPr>
          <p:cNvPr id="206" name="文本框 47"/>
          <p:cNvSpPr txBox="1"/>
          <p:nvPr/>
        </p:nvSpPr>
        <p:spPr>
          <a:xfrm>
            <a:off x="771111" y="4886113"/>
            <a:ext cx="1005403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rgbClr val="1BADA8"/>
                </a:solidFill>
                <a:latin typeface="Century Gothic" pitchFamily="34" charset="0"/>
                <a:ea typeface="微软雅黑" panose="020B0503020204020204" pitchFamily="34" charset="-122"/>
              </a:rPr>
              <a:t>資源平台</a:t>
            </a:r>
            <a:endParaRPr lang="en-US" altLang="zh-CN" sz="1600" b="1" dirty="0">
              <a:solidFill>
                <a:srgbClr val="1BADA8"/>
              </a:solidFill>
              <a:latin typeface="Century Gothic" pitchFamily="34" charset="0"/>
              <a:ea typeface="微软雅黑" panose="020B0503020204020204" pitchFamily="34" charset="-122"/>
            </a:endParaRPr>
          </a:p>
        </p:txBody>
      </p:sp>
      <p:sp>
        <p:nvSpPr>
          <p:cNvPr id="207" name="文本框 47"/>
          <p:cNvSpPr txBox="1"/>
          <p:nvPr/>
        </p:nvSpPr>
        <p:spPr>
          <a:xfrm>
            <a:off x="3934965" y="4877949"/>
            <a:ext cx="3246999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solidFill>
                  <a:srgbClr val="1BADA8"/>
                </a:solidFill>
                <a:latin typeface="Century Gothic" pitchFamily="34" charset="0"/>
                <a:ea typeface="微软雅黑" panose="020B0503020204020204" pitchFamily="34" charset="-122"/>
              </a:rPr>
              <a:t>滿足前瞻工業需求</a:t>
            </a:r>
            <a:endParaRPr lang="en-US" altLang="zh-CN" sz="1600" b="1" dirty="0">
              <a:solidFill>
                <a:srgbClr val="1BADA8"/>
              </a:solidFill>
              <a:latin typeface="Century Gothic" pitchFamily="34" charset="0"/>
              <a:ea typeface="微软雅黑" panose="020B0503020204020204" pitchFamily="34" charset="-122"/>
            </a:endParaRPr>
          </a:p>
        </p:txBody>
      </p:sp>
      <p:sp>
        <p:nvSpPr>
          <p:cNvPr id="208" name="文本框 47"/>
          <p:cNvSpPr txBox="1"/>
          <p:nvPr/>
        </p:nvSpPr>
        <p:spPr>
          <a:xfrm>
            <a:off x="7803681" y="4877949"/>
            <a:ext cx="1005403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TW" altLang="en-US" sz="1600" b="1" dirty="0" smtClean="0">
                <a:solidFill>
                  <a:srgbClr val="1BADA8"/>
                </a:solidFill>
                <a:latin typeface="Century Gothic" pitchFamily="34" charset="0"/>
                <a:ea typeface="微软雅黑" panose="020B0503020204020204" pitchFamily="34" charset="-122"/>
              </a:rPr>
              <a:t>全球擴張</a:t>
            </a:r>
            <a:endParaRPr lang="en-US" altLang="zh-CN" sz="1600" b="1" dirty="0">
              <a:solidFill>
                <a:srgbClr val="1BADA8"/>
              </a:solidFill>
              <a:latin typeface="Century Gothic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662053" y="1340768"/>
            <a:ext cx="11343162" cy="1998568"/>
            <a:chOff x="446641" y="1556792"/>
            <a:chExt cx="11343162" cy="1998568"/>
          </a:xfrm>
        </p:grpSpPr>
        <p:sp>
          <p:nvSpPr>
            <p:cNvPr id="78" name="矩形 77"/>
            <p:cNvSpPr/>
            <p:nvPr/>
          </p:nvSpPr>
          <p:spPr>
            <a:xfrm>
              <a:off x="1127014" y="1946194"/>
              <a:ext cx="3240000" cy="6120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>
                <a:defRPr/>
              </a:pPr>
              <a:r>
                <a:rPr kumimoji="1" lang="zh-TW" altLang="en-US" sz="1400" b="1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Century Gothic 標準體" charset="0"/>
                </a:rPr>
                <a:t>世界第七大製造商</a:t>
              </a:r>
            </a:p>
            <a:p>
              <a:pPr lvl="0">
                <a:defRPr/>
              </a:pPr>
              <a:r>
                <a:rPr kumimoji="1" lang="zh-TW" altLang="en-US" sz="1400" b="1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Century Gothic 標準體" charset="0"/>
                </a:rPr>
                <a:t>世界第四大出口商</a:t>
              </a:r>
              <a:endParaRPr kumimoji="1" lang="zh-TW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 標準體" charset="0"/>
                <a:cs typeface="+mn-cs"/>
              </a:endParaRPr>
            </a:p>
          </p:txBody>
        </p:sp>
        <p:sp>
          <p:nvSpPr>
            <p:cNvPr id="269" name="TextBox 167"/>
            <p:cNvSpPr txBox="1"/>
            <p:nvPr/>
          </p:nvSpPr>
          <p:spPr>
            <a:xfrm>
              <a:off x="715067" y="1556792"/>
              <a:ext cx="3589449" cy="382693"/>
            </a:xfrm>
            <a:prstGeom prst="rect">
              <a:avLst/>
            </a:prstGeom>
            <a:noFill/>
          </p:spPr>
          <p:txBody>
            <a:bodyPr wrap="none" lIns="360000" tIns="0" rIns="0" bIns="0" anchor="ctr" anchorCtr="0">
              <a:noAutofit/>
            </a:bodyPr>
            <a:lstStyle/>
            <a:p>
              <a:r>
                <a:rPr lang="zh-TW" altLang="en-US" sz="1600" b="1" dirty="0" smtClean="0">
                  <a:solidFill>
                    <a:schemeClr val="accent6">
                      <a:lumMod val="50000"/>
                    </a:schemeClr>
                  </a:solidFill>
                  <a:latin typeface="Century Gothic" pitchFamily="34" charset="0"/>
                  <a:ea typeface="微软雅黑"/>
                  <a:cs typeface="+mn-ea"/>
                  <a:sym typeface="+mn-lt"/>
                </a:rPr>
                <a:t>工具機及相關零組件</a:t>
              </a:r>
              <a:endParaRPr lang="en-US" altLang="zh-CN" sz="1600" b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918" y="1672857"/>
              <a:ext cx="45719" cy="81550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1" name="矩形 270"/>
            <p:cNvSpPr/>
            <p:nvPr/>
          </p:nvSpPr>
          <p:spPr>
            <a:xfrm>
              <a:off x="1127014" y="2867650"/>
              <a:ext cx="3240000" cy="6120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>
                <a:defRPr/>
              </a:pPr>
              <a:r>
                <a:rPr kumimoji="1" lang="zh-TW" altLang="en-US" sz="1400" b="1" kern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Century Gothic 標準體" charset="0"/>
                </a:rPr>
                <a:t>軍事級製造商</a:t>
              </a:r>
              <a:endParaRPr kumimoji="1" lang="en-US" altLang="zh-TW" sz="14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 標準體" charset="0"/>
              </a:endParaRPr>
            </a:p>
          </p:txBody>
        </p:sp>
        <p:sp>
          <p:nvSpPr>
            <p:cNvPr id="272" name="TextBox 167"/>
            <p:cNvSpPr txBox="1"/>
            <p:nvPr/>
          </p:nvSpPr>
          <p:spPr>
            <a:xfrm>
              <a:off x="715067" y="2640614"/>
              <a:ext cx="2754860" cy="382693"/>
            </a:xfrm>
            <a:prstGeom prst="rect">
              <a:avLst/>
            </a:prstGeom>
            <a:noFill/>
          </p:spPr>
          <p:txBody>
            <a:bodyPr wrap="none" lIns="360000" tIns="0" rIns="0" bIns="0" anchor="ctr" anchorCtr="0">
              <a:noAutofit/>
            </a:bodyPr>
            <a:lstStyle/>
            <a:p>
              <a:r>
                <a:rPr lang="zh-TW" altLang="en-US" sz="1600" b="1" dirty="0" smtClean="0">
                  <a:solidFill>
                    <a:schemeClr val="accent6">
                      <a:lumMod val="50000"/>
                    </a:schemeClr>
                  </a:solidFill>
                  <a:latin typeface="Century Gothic" pitchFamily="34" charset="0"/>
                  <a:ea typeface="微软雅黑"/>
                  <a:cs typeface="+mn-ea"/>
                  <a:sym typeface="+mn-lt"/>
                </a:rPr>
                <a:t>航太產業</a:t>
              </a:r>
              <a:endParaRPr lang="en-US" altLang="zh-CN" sz="1600" b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73" name="矩形 272"/>
            <p:cNvSpPr/>
            <p:nvPr/>
          </p:nvSpPr>
          <p:spPr>
            <a:xfrm>
              <a:off x="936918" y="2680969"/>
              <a:ext cx="45719" cy="81550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4" name="矩形 273"/>
            <p:cNvSpPr/>
            <p:nvPr/>
          </p:nvSpPr>
          <p:spPr>
            <a:xfrm>
              <a:off x="4860840" y="1910188"/>
              <a:ext cx="3240000" cy="6120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>
                <a:defRPr/>
              </a:pPr>
              <a:r>
                <a:rPr kumimoji="1" lang="zh-TW" altLang="en-US" sz="1400" b="1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Century Gothic 標準體" charset="0"/>
                </a:rPr>
                <a:t>全球產量的</a:t>
              </a:r>
              <a:r>
                <a:rPr kumimoji="1" lang="en-US" altLang="zh-TW" sz="1400" b="1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Century Gothic 標準體" charset="0"/>
                </a:rPr>
                <a:t>25</a:t>
              </a:r>
              <a:r>
                <a:rPr kumimoji="1" lang="zh-TW" altLang="en-US" sz="1400" b="1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Century Gothic 標準體" charset="0"/>
                </a:rPr>
                <a:t>％</a:t>
              </a:r>
            </a:p>
            <a:p>
              <a:pPr lvl="0">
                <a:defRPr/>
              </a:pPr>
              <a:r>
                <a:rPr kumimoji="1" lang="zh-TW" altLang="en-US" sz="1400" b="1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Century Gothic 標準體" charset="0"/>
                </a:rPr>
                <a:t>全球產量的</a:t>
              </a:r>
              <a:r>
                <a:rPr kumimoji="1" lang="en-US" altLang="zh-TW" sz="1400" b="1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Century Gothic 標準體" charset="0"/>
                </a:rPr>
                <a:t>50</a:t>
              </a:r>
              <a:r>
                <a:rPr kumimoji="1" lang="zh-TW" altLang="en-US" sz="1400" b="1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Century Gothic 標準體" charset="0"/>
                </a:rPr>
                <a:t>％</a:t>
              </a:r>
              <a:endParaRPr kumimoji="1" lang="en-US" altLang="zh-TW" sz="14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 標準體" charset="0"/>
              </a:endParaRPr>
            </a:p>
          </p:txBody>
        </p:sp>
        <p:sp>
          <p:nvSpPr>
            <p:cNvPr id="275" name="TextBox 167"/>
            <p:cNvSpPr txBox="1"/>
            <p:nvPr/>
          </p:nvSpPr>
          <p:spPr>
            <a:xfrm>
              <a:off x="4448894" y="1607442"/>
              <a:ext cx="2754860" cy="382693"/>
            </a:xfrm>
            <a:prstGeom prst="rect">
              <a:avLst/>
            </a:prstGeom>
            <a:noFill/>
          </p:spPr>
          <p:txBody>
            <a:bodyPr wrap="none" lIns="360000" tIns="0" rIns="0" bIns="0" anchor="ctr" anchorCtr="0">
              <a:noAutofit/>
            </a:bodyPr>
            <a:lstStyle/>
            <a:p>
              <a:r>
                <a:rPr lang="zh-TW" altLang="en-US" sz="1600" b="1" dirty="0" smtClean="0">
                  <a:solidFill>
                    <a:schemeClr val="accent6">
                      <a:lumMod val="50000"/>
                    </a:schemeClr>
                  </a:solidFill>
                  <a:latin typeface="Century Gothic" pitchFamily="34" charset="0"/>
                  <a:ea typeface="微软雅黑"/>
                  <a:cs typeface="+mn-ea"/>
                  <a:sym typeface="+mn-lt"/>
                </a:rPr>
                <a:t>汽車及汽車零件</a:t>
              </a:r>
              <a:endParaRPr lang="en-US" altLang="zh-CN" sz="1600" b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76" name="矩形 275"/>
            <p:cNvSpPr/>
            <p:nvPr/>
          </p:nvSpPr>
          <p:spPr>
            <a:xfrm>
              <a:off x="4670744" y="1658092"/>
              <a:ext cx="45719" cy="81550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7" name="矩形 276"/>
            <p:cNvSpPr/>
            <p:nvPr/>
          </p:nvSpPr>
          <p:spPr>
            <a:xfrm>
              <a:off x="4860840" y="2918300"/>
              <a:ext cx="3240000" cy="6120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>
                <a:defRPr/>
              </a:pPr>
              <a:r>
                <a:rPr kumimoji="1" lang="zh-TW" altLang="en-US" sz="1400" b="1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Century Gothic 標準體" charset="0"/>
                </a:rPr>
                <a:t>世界第四大出口商</a:t>
              </a:r>
              <a:endParaRPr kumimoji="1" lang="en-US" altLang="zh-TW" sz="14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 標準體" charset="0"/>
              </a:endParaRPr>
            </a:p>
          </p:txBody>
        </p:sp>
        <p:sp>
          <p:nvSpPr>
            <p:cNvPr id="278" name="TextBox 167"/>
            <p:cNvSpPr txBox="1"/>
            <p:nvPr/>
          </p:nvSpPr>
          <p:spPr>
            <a:xfrm>
              <a:off x="4448894" y="2615554"/>
              <a:ext cx="2754860" cy="382693"/>
            </a:xfrm>
            <a:prstGeom prst="rect">
              <a:avLst/>
            </a:prstGeom>
            <a:noFill/>
          </p:spPr>
          <p:txBody>
            <a:bodyPr wrap="none" lIns="360000" tIns="0" rIns="0" bIns="0" anchor="ctr" anchorCtr="0">
              <a:noAutofit/>
            </a:bodyPr>
            <a:lstStyle/>
            <a:p>
              <a:r>
                <a:rPr lang="zh-TW" altLang="en-US" sz="1600" b="1" dirty="0" smtClean="0">
                  <a:solidFill>
                    <a:schemeClr val="accent6">
                      <a:lumMod val="50000"/>
                    </a:schemeClr>
                  </a:solidFill>
                  <a:latin typeface="Century Gothic" pitchFamily="34" charset="0"/>
                  <a:ea typeface="微软雅黑"/>
                  <a:cs typeface="+mn-ea"/>
                  <a:sym typeface="+mn-lt"/>
                </a:rPr>
                <a:t>木工機械</a:t>
              </a:r>
              <a:endParaRPr lang="en-US" altLang="zh-CN" sz="1600" b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79" name="矩形 278"/>
            <p:cNvSpPr/>
            <p:nvPr/>
          </p:nvSpPr>
          <p:spPr>
            <a:xfrm>
              <a:off x="4670744" y="2666204"/>
              <a:ext cx="45719" cy="81550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0" name="矩形 279"/>
            <p:cNvSpPr/>
            <p:nvPr/>
          </p:nvSpPr>
          <p:spPr>
            <a:xfrm>
              <a:off x="8549803" y="1935248"/>
              <a:ext cx="3240000" cy="6120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>
                <a:defRPr/>
              </a:pPr>
              <a:r>
                <a:rPr kumimoji="1" lang="zh-TW" altLang="en-US" sz="1400" b="1" kern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Century Gothic 標準體" charset="0"/>
                </a:rPr>
                <a:t>世界第二大出口商</a:t>
              </a:r>
              <a:endParaRPr kumimoji="1" lang="en-US" altLang="zh-TW" sz="14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 標準體" charset="0"/>
              </a:endParaRPr>
            </a:p>
          </p:txBody>
        </p:sp>
        <p:sp>
          <p:nvSpPr>
            <p:cNvPr id="281" name="TextBox 167"/>
            <p:cNvSpPr txBox="1"/>
            <p:nvPr/>
          </p:nvSpPr>
          <p:spPr>
            <a:xfrm>
              <a:off x="8137857" y="1632502"/>
              <a:ext cx="2754860" cy="382693"/>
            </a:xfrm>
            <a:prstGeom prst="rect">
              <a:avLst/>
            </a:prstGeom>
            <a:noFill/>
          </p:spPr>
          <p:txBody>
            <a:bodyPr wrap="none" lIns="360000" tIns="0" rIns="0" bIns="0" anchor="ctr" anchorCtr="0">
              <a:noAutofit/>
            </a:bodyPr>
            <a:lstStyle/>
            <a:p>
              <a:r>
                <a:rPr lang="zh-TW" altLang="en-US" sz="1600" b="1" dirty="0" smtClean="0">
                  <a:latin typeface="Century Gothic" pitchFamily="34" charset="0"/>
                  <a:ea typeface="微软雅黑"/>
                  <a:cs typeface="+mn-ea"/>
                  <a:sym typeface="+mn-lt"/>
                </a:rPr>
                <a:t>手工具</a:t>
              </a:r>
              <a:endParaRPr lang="en-US" altLang="zh-CN" sz="1600" b="1" dirty="0">
                <a:latin typeface="Century Gothic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82" name="矩形 281"/>
            <p:cNvSpPr/>
            <p:nvPr/>
          </p:nvSpPr>
          <p:spPr>
            <a:xfrm>
              <a:off x="8359707" y="1683152"/>
              <a:ext cx="45719" cy="81550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3" name="矩形 282"/>
            <p:cNvSpPr/>
            <p:nvPr/>
          </p:nvSpPr>
          <p:spPr>
            <a:xfrm>
              <a:off x="8549803" y="2943360"/>
              <a:ext cx="3240000" cy="6120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>
                <a:defRPr/>
              </a:pPr>
              <a:r>
                <a:rPr kumimoji="1" lang="zh-TW" altLang="en-US" sz="1400" b="1" kern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Century Gothic 標準體" charset="0"/>
                </a:rPr>
                <a:t>世界第二大規模</a:t>
              </a:r>
              <a:endParaRPr kumimoji="1" lang="en-US" altLang="zh-TW" sz="1400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Century Gothic 標準體" charset="0"/>
              </a:endParaRPr>
            </a:p>
          </p:txBody>
        </p:sp>
        <p:sp>
          <p:nvSpPr>
            <p:cNvPr id="284" name="TextBox 167"/>
            <p:cNvSpPr txBox="1"/>
            <p:nvPr/>
          </p:nvSpPr>
          <p:spPr>
            <a:xfrm>
              <a:off x="8137857" y="2640614"/>
              <a:ext cx="2754860" cy="382693"/>
            </a:xfrm>
            <a:prstGeom prst="rect">
              <a:avLst/>
            </a:prstGeom>
            <a:noFill/>
          </p:spPr>
          <p:txBody>
            <a:bodyPr wrap="none" lIns="360000" tIns="0" rIns="0" bIns="0" anchor="ctr" anchorCtr="0">
              <a:noAutofit/>
            </a:bodyPr>
            <a:lstStyle/>
            <a:p>
              <a:r>
                <a:rPr lang="zh-TW" altLang="en-US" sz="1600" b="1" dirty="0" smtClean="0">
                  <a:solidFill>
                    <a:schemeClr val="accent6">
                      <a:lumMod val="50000"/>
                    </a:schemeClr>
                  </a:solidFill>
                  <a:latin typeface="Century Gothic" pitchFamily="34" charset="0"/>
                  <a:ea typeface="微软雅黑"/>
                  <a:cs typeface="+mn-ea"/>
                  <a:sym typeface="+mn-lt"/>
                </a:rPr>
                <a:t>光電面板</a:t>
              </a:r>
              <a:endParaRPr lang="en-US" altLang="zh-CN" sz="1600" b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85" name="矩形 284"/>
            <p:cNvSpPr/>
            <p:nvPr/>
          </p:nvSpPr>
          <p:spPr>
            <a:xfrm>
              <a:off x="8359707" y="2691264"/>
              <a:ext cx="45719" cy="81550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4" name="Freeform 130"/>
            <p:cNvSpPr>
              <a:spLocks/>
            </p:cNvSpPr>
            <p:nvPr/>
          </p:nvSpPr>
          <p:spPr bwMode="auto">
            <a:xfrm>
              <a:off x="479874" y="2816594"/>
              <a:ext cx="378791" cy="432766"/>
            </a:xfrm>
            <a:custGeom>
              <a:avLst/>
              <a:gdLst>
                <a:gd name="T0" fmla="*/ 146 w 166"/>
                <a:gd name="T1" fmla="*/ 6 h 190"/>
                <a:gd name="T2" fmla="*/ 107 w 166"/>
                <a:gd name="T3" fmla="*/ 29 h 190"/>
                <a:gd name="T4" fmla="*/ 91 w 166"/>
                <a:gd name="T5" fmla="*/ 52 h 190"/>
                <a:gd name="T6" fmla="*/ 14 w 166"/>
                <a:gd name="T7" fmla="*/ 38 h 190"/>
                <a:gd name="T8" fmla="*/ 3 w 166"/>
                <a:gd name="T9" fmla="*/ 55 h 190"/>
                <a:gd name="T10" fmla="*/ 71 w 166"/>
                <a:gd name="T11" fmla="*/ 83 h 190"/>
                <a:gd name="T12" fmla="*/ 49 w 166"/>
                <a:gd name="T13" fmla="*/ 115 h 190"/>
                <a:gd name="T14" fmla="*/ 11 w 166"/>
                <a:gd name="T15" fmla="*/ 117 h 190"/>
                <a:gd name="T16" fmla="*/ 0 w 166"/>
                <a:gd name="T17" fmla="*/ 134 h 190"/>
                <a:gd name="T18" fmla="*/ 52 w 166"/>
                <a:gd name="T19" fmla="*/ 147 h 190"/>
                <a:gd name="T20" fmla="*/ 83 w 166"/>
                <a:gd name="T21" fmla="*/ 190 h 190"/>
                <a:gd name="T22" fmla="*/ 95 w 166"/>
                <a:gd name="T23" fmla="*/ 173 h 190"/>
                <a:gd name="T24" fmla="*/ 82 w 166"/>
                <a:gd name="T25" fmla="*/ 139 h 190"/>
                <a:gd name="T26" fmla="*/ 104 w 166"/>
                <a:gd name="T27" fmla="*/ 105 h 190"/>
                <a:gd name="T28" fmla="*/ 155 w 166"/>
                <a:gd name="T29" fmla="*/ 156 h 190"/>
                <a:gd name="T30" fmla="*/ 166 w 166"/>
                <a:gd name="T31" fmla="*/ 139 h 190"/>
                <a:gd name="T32" fmla="*/ 125 w 166"/>
                <a:gd name="T33" fmla="*/ 75 h 190"/>
                <a:gd name="T34" fmla="*/ 140 w 166"/>
                <a:gd name="T35" fmla="*/ 51 h 190"/>
                <a:gd name="T36" fmla="*/ 146 w 166"/>
                <a:gd name="T37" fmla="*/ 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6" h="190">
                  <a:moveTo>
                    <a:pt x="146" y="6"/>
                  </a:moveTo>
                  <a:cubicBezTo>
                    <a:pt x="137" y="0"/>
                    <a:pt x="113" y="19"/>
                    <a:pt x="107" y="29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52" y="147"/>
                    <a:pt x="52" y="147"/>
                    <a:pt x="52" y="147"/>
                  </a:cubicBezTo>
                  <a:cubicBezTo>
                    <a:pt x="83" y="190"/>
                    <a:pt x="83" y="190"/>
                    <a:pt x="83" y="190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104" y="105"/>
                    <a:pt x="104" y="105"/>
                    <a:pt x="104" y="105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66" y="139"/>
                    <a:pt x="166" y="139"/>
                    <a:pt x="166" y="139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40" y="51"/>
                    <a:pt x="140" y="51"/>
                    <a:pt x="140" y="51"/>
                  </a:cubicBezTo>
                  <a:cubicBezTo>
                    <a:pt x="147" y="42"/>
                    <a:pt x="155" y="12"/>
                    <a:pt x="146" y="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8" name="Freeform 145"/>
            <p:cNvSpPr>
              <a:spLocks noEditPoints="1"/>
            </p:cNvSpPr>
            <p:nvPr/>
          </p:nvSpPr>
          <p:spPr bwMode="auto">
            <a:xfrm>
              <a:off x="4232777" y="1931468"/>
              <a:ext cx="378891" cy="300617"/>
            </a:xfrm>
            <a:custGeom>
              <a:avLst/>
              <a:gdLst>
                <a:gd name="T0" fmla="*/ 141 w 141"/>
                <a:gd name="T1" fmla="*/ 41 h 112"/>
                <a:gd name="T2" fmla="*/ 127 w 141"/>
                <a:gd name="T3" fmla="*/ 26 h 112"/>
                <a:gd name="T4" fmla="*/ 114 w 141"/>
                <a:gd name="T5" fmla="*/ 0 h 112"/>
                <a:gd name="T6" fmla="*/ 28 w 141"/>
                <a:gd name="T7" fmla="*/ 0 h 112"/>
                <a:gd name="T8" fmla="*/ 14 w 141"/>
                <a:gd name="T9" fmla="*/ 26 h 112"/>
                <a:gd name="T10" fmla="*/ 0 w 141"/>
                <a:gd name="T11" fmla="*/ 41 h 112"/>
                <a:gd name="T12" fmla="*/ 0 w 141"/>
                <a:gd name="T13" fmla="*/ 86 h 112"/>
                <a:gd name="T14" fmla="*/ 0 w 141"/>
                <a:gd name="T15" fmla="*/ 90 h 112"/>
                <a:gd name="T16" fmla="*/ 0 w 141"/>
                <a:gd name="T17" fmla="*/ 106 h 112"/>
                <a:gd name="T18" fmla="*/ 7 w 141"/>
                <a:gd name="T19" fmla="*/ 112 h 112"/>
                <a:gd name="T20" fmla="*/ 27 w 141"/>
                <a:gd name="T21" fmla="*/ 112 h 112"/>
                <a:gd name="T22" fmla="*/ 34 w 141"/>
                <a:gd name="T23" fmla="*/ 106 h 112"/>
                <a:gd name="T24" fmla="*/ 34 w 141"/>
                <a:gd name="T25" fmla="*/ 90 h 112"/>
                <a:gd name="T26" fmla="*/ 108 w 141"/>
                <a:gd name="T27" fmla="*/ 90 h 112"/>
                <a:gd name="T28" fmla="*/ 108 w 141"/>
                <a:gd name="T29" fmla="*/ 106 h 112"/>
                <a:gd name="T30" fmla="*/ 114 w 141"/>
                <a:gd name="T31" fmla="*/ 112 h 112"/>
                <a:gd name="T32" fmla="*/ 135 w 141"/>
                <a:gd name="T33" fmla="*/ 112 h 112"/>
                <a:gd name="T34" fmla="*/ 141 w 141"/>
                <a:gd name="T35" fmla="*/ 106 h 112"/>
                <a:gd name="T36" fmla="*/ 141 w 141"/>
                <a:gd name="T37" fmla="*/ 90 h 112"/>
                <a:gd name="T38" fmla="*/ 141 w 141"/>
                <a:gd name="T39" fmla="*/ 41 h 112"/>
                <a:gd name="T40" fmla="*/ 35 w 141"/>
                <a:gd name="T41" fmla="*/ 10 h 112"/>
                <a:gd name="T42" fmla="*/ 106 w 141"/>
                <a:gd name="T43" fmla="*/ 10 h 112"/>
                <a:gd name="T44" fmla="*/ 118 w 141"/>
                <a:gd name="T45" fmla="*/ 32 h 112"/>
                <a:gd name="T46" fmla="*/ 24 w 141"/>
                <a:gd name="T47" fmla="*/ 32 h 112"/>
                <a:gd name="T48" fmla="*/ 35 w 141"/>
                <a:gd name="T49" fmla="*/ 10 h 112"/>
                <a:gd name="T50" fmla="*/ 41 w 141"/>
                <a:gd name="T51" fmla="*/ 79 h 112"/>
                <a:gd name="T52" fmla="*/ 13 w 141"/>
                <a:gd name="T53" fmla="*/ 79 h 112"/>
                <a:gd name="T54" fmla="*/ 13 w 141"/>
                <a:gd name="T55" fmla="*/ 64 h 112"/>
                <a:gd name="T56" fmla="*/ 41 w 141"/>
                <a:gd name="T57" fmla="*/ 64 h 112"/>
                <a:gd name="T58" fmla="*/ 41 w 141"/>
                <a:gd name="T59" fmla="*/ 79 h 112"/>
                <a:gd name="T60" fmla="*/ 129 w 141"/>
                <a:gd name="T61" fmla="*/ 79 h 112"/>
                <a:gd name="T62" fmla="*/ 100 w 141"/>
                <a:gd name="T63" fmla="*/ 79 h 112"/>
                <a:gd name="T64" fmla="*/ 100 w 141"/>
                <a:gd name="T65" fmla="*/ 64 h 112"/>
                <a:gd name="T66" fmla="*/ 129 w 141"/>
                <a:gd name="T67" fmla="*/ 64 h 112"/>
                <a:gd name="T68" fmla="*/ 129 w 141"/>
                <a:gd name="T69" fmla="*/ 7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1" h="112">
                  <a:moveTo>
                    <a:pt x="141" y="41"/>
                  </a:moveTo>
                  <a:cubicBezTo>
                    <a:pt x="127" y="26"/>
                    <a:pt x="127" y="26"/>
                    <a:pt x="127" y="26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0"/>
                    <a:pt x="3" y="112"/>
                    <a:pt x="7" y="112"/>
                  </a:cubicBezTo>
                  <a:cubicBezTo>
                    <a:pt x="27" y="112"/>
                    <a:pt x="27" y="112"/>
                    <a:pt x="27" y="112"/>
                  </a:cubicBezTo>
                  <a:cubicBezTo>
                    <a:pt x="31" y="112"/>
                    <a:pt x="34" y="110"/>
                    <a:pt x="34" y="106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108" y="90"/>
                    <a:pt x="108" y="90"/>
                    <a:pt x="108" y="90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08" y="110"/>
                    <a:pt x="111" y="112"/>
                    <a:pt x="114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8" y="112"/>
                    <a:pt x="141" y="110"/>
                    <a:pt x="141" y="106"/>
                  </a:cubicBezTo>
                  <a:cubicBezTo>
                    <a:pt x="141" y="90"/>
                    <a:pt x="141" y="90"/>
                    <a:pt x="141" y="90"/>
                  </a:cubicBezTo>
                  <a:lnTo>
                    <a:pt x="141" y="41"/>
                  </a:lnTo>
                  <a:close/>
                  <a:moveTo>
                    <a:pt x="35" y="10"/>
                  </a:moveTo>
                  <a:cubicBezTo>
                    <a:pt x="106" y="10"/>
                    <a:pt x="106" y="10"/>
                    <a:pt x="106" y="10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24" y="32"/>
                    <a:pt x="24" y="32"/>
                    <a:pt x="24" y="32"/>
                  </a:cubicBezTo>
                  <a:lnTo>
                    <a:pt x="35" y="10"/>
                  </a:lnTo>
                  <a:close/>
                  <a:moveTo>
                    <a:pt x="41" y="79"/>
                  </a:moveTo>
                  <a:cubicBezTo>
                    <a:pt x="13" y="79"/>
                    <a:pt x="13" y="79"/>
                    <a:pt x="13" y="79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41" y="64"/>
                    <a:pt x="41" y="64"/>
                    <a:pt x="41" y="64"/>
                  </a:cubicBezTo>
                  <a:lnTo>
                    <a:pt x="41" y="79"/>
                  </a:lnTo>
                  <a:close/>
                  <a:moveTo>
                    <a:pt x="129" y="79"/>
                  </a:moveTo>
                  <a:cubicBezTo>
                    <a:pt x="100" y="79"/>
                    <a:pt x="100" y="79"/>
                    <a:pt x="100" y="79"/>
                  </a:cubicBezTo>
                  <a:cubicBezTo>
                    <a:pt x="100" y="64"/>
                    <a:pt x="100" y="64"/>
                    <a:pt x="100" y="64"/>
                  </a:cubicBezTo>
                  <a:cubicBezTo>
                    <a:pt x="129" y="64"/>
                    <a:pt x="129" y="64"/>
                    <a:pt x="129" y="64"/>
                  </a:cubicBezTo>
                  <a:lnTo>
                    <a:pt x="129" y="7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1" name="Freeform: Shape 12">
              <a:extLst>
                <a:ext uri="{FF2B5EF4-FFF2-40B4-BE49-F238E27FC236}">
                  <a16:creationId xmlns:a16="http://schemas.microsoft.com/office/drawing/2014/main" xmlns="" id="{F78A67FF-A671-4C64-BDC9-099417DE5E27}"/>
                </a:ext>
              </a:extLst>
            </p:cNvPr>
            <p:cNvSpPr/>
            <p:nvPr/>
          </p:nvSpPr>
          <p:spPr>
            <a:xfrm flipH="1">
              <a:off x="7736927" y="2918300"/>
              <a:ext cx="589285" cy="406920"/>
            </a:xfrm>
            <a:custGeom>
              <a:avLst/>
              <a:gdLst>
                <a:gd name="connsiteX0" fmla="*/ 271918 w 429429"/>
                <a:gd name="connsiteY0" fmla="*/ 270401 h 296532"/>
                <a:gd name="connsiteX1" fmla="*/ 271918 w 429429"/>
                <a:gd name="connsiteY1" fmla="*/ 287244 h 296532"/>
                <a:gd name="connsiteX2" fmla="*/ 157510 w 429429"/>
                <a:gd name="connsiteY2" fmla="*/ 287244 h 296532"/>
                <a:gd name="connsiteX3" fmla="*/ 157510 w 429429"/>
                <a:gd name="connsiteY3" fmla="*/ 270401 h 296532"/>
                <a:gd name="connsiteX4" fmla="*/ 429429 w 429429"/>
                <a:gd name="connsiteY4" fmla="*/ 261113 h 296532"/>
                <a:gd name="connsiteX5" fmla="*/ 0 w 429429"/>
                <a:gd name="connsiteY5" fmla="*/ 261113 h 296532"/>
                <a:gd name="connsiteX6" fmla="*/ 0 w 429429"/>
                <a:gd name="connsiteY6" fmla="*/ 278453 h 296532"/>
                <a:gd name="connsiteX7" fmla="*/ 13794 w 429429"/>
                <a:gd name="connsiteY7" fmla="*/ 296532 h 296532"/>
                <a:gd name="connsiteX8" fmla="*/ 415635 w 429429"/>
                <a:gd name="connsiteY8" fmla="*/ 296532 h 296532"/>
                <a:gd name="connsiteX9" fmla="*/ 429429 w 429429"/>
                <a:gd name="connsiteY9" fmla="*/ 278453 h 296532"/>
                <a:gd name="connsiteX10" fmla="*/ 335480 w 429429"/>
                <a:gd name="connsiteY10" fmla="*/ 29961 h 296532"/>
                <a:gd name="connsiteX11" fmla="*/ 335480 w 429429"/>
                <a:gd name="connsiteY11" fmla="*/ 212544 h 296532"/>
                <a:gd name="connsiteX12" fmla="*/ 93950 w 429429"/>
                <a:gd name="connsiteY12" fmla="*/ 212544 h 296532"/>
                <a:gd name="connsiteX13" fmla="*/ 93950 w 429429"/>
                <a:gd name="connsiteY13" fmla="*/ 29961 h 296532"/>
                <a:gd name="connsiteX14" fmla="*/ 331609 w 429429"/>
                <a:gd name="connsiteY14" fmla="*/ 0 h 296532"/>
                <a:gd name="connsiteX15" fmla="*/ 97821 w 429429"/>
                <a:gd name="connsiteY15" fmla="*/ 0 h 296532"/>
                <a:gd name="connsiteX16" fmla="*/ 57403 w 429429"/>
                <a:gd name="connsiteY16" fmla="*/ 40418 h 296532"/>
                <a:gd name="connsiteX17" fmla="*/ 57403 w 429429"/>
                <a:gd name="connsiteY17" fmla="*/ 202087 h 296532"/>
                <a:gd name="connsiteX18" fmla="*/ 97821 w 429429"/>
                <a:gd name="connsiteY18" fmla="*/ 242505 h 296532"/>
                <a:gd name="connsiteX19" fmla="*/ 331609 w 429429"/>
                <a:gd name="connsiteY19" fmla="*/ 242505 h 296532"/>
                <a:gd name="connsiteX20" fmla="*/ 372027 w 429429"/>
                <a:gd name="connsiteY20" fmla="*/ 202087 h 296532"/>
                <a:gd name="connsiteX21" fmla="*/ 372027 w 429429"/>
                <a:gd name="connsiteY21" fmla="*/ 40418 h 296532"/>
                <a:gd name="connsiteX22" fmla="*/ 331609 w 429429"/>
                <a:gd name="connsiteY22" fmla="*/ 0 h 29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29429" h="296532">
                  <a:moveTo>
                    <a:pt x="271918" y="270401"/>
                  </a:moveTo>
                  <a:lnTo>
                    <a:pt x="271918" y="287244"/>
                  </a:lnTo>
                  <a:lnTo>
                    <a:pt x="157510" y="287244"/>
                  </a:lnTo>
                  <a:lnTo>
                    <a:pt x="157510" y="270401"/>
                  </a:lnTo>
                  <a:close/>
                  <a:moveTo>
                    <a:pt x="429429" y="261113"/>
                  </a:moveTo>
                  <a:lnTo>
                    <a:pt x="0" y="261113"/>
                  </a:lnTo>
                  <a:lnTo>
                    <a:pt x="0" y="278453"/>
                  </a:lnTo>
                  <a:cubicBezTo>
                    <a:pt x="0" y="288438"/>
                    <a:pt x="6176" y="296532"/>
                    <a:pt x="13794" y="296532"/>
                  </a:cubicBezTo>
                  <a:lnTo>
                    <a:pt x="415635" y="296532"/>
                  </a:lnTo>
                  <a:cubicBezTo>
                    <a:pt x="423253" y="296532"/>
                    <a:pt x="429429" y="288438"/>
                    <a:pt x="429429" y="278453"/>
                  </a:cubicBezTo>
                  <a:close/>
                  <a:moveTo>
                    <a:pt x="335480" y="29961"/>
                  </a:moveTo>
                  <a:lnTo>
                    <a:pt x="335480" y="212544"/>
                  </a:lnTo>
                  <a:lnTo>
                    <a:pt x="93950" y="212544"/>
                  </a:lnTo>
                  <a:lnTo>
                    <a:pt x="93950" y="29961"/>
                  </a:lnTo>
                  <a:close/>
                  <a:moveTo>
                    <a:pt x="331609" y="0"/>
                  </a:moveTo>
                  <a:lnTo>
                    <a:pt x="97821" y="0"/>
                  </a:lnTo>
                  <a:cubicBezTo>
                    <a:pt x="75499" y="0"/>
                    <a:pt x="57403" y="18096"/>
                    <a:pt x="57403" y="40418"/>
                  </a:cubicBezTo>
                  <a:lnTo>
                    <a:pt x="57403" y="202087"/>
                  </a:lnTo>
                  <a:cubicBezTo>
                    <a:pt x="57403" y="224409"/>
                    <a:pt x="75499" y="242505"/>
                    <a:pt x="97821" y="242505"/>
                  </a:cubicBezTo>
                  <a:lnTo>
                    <a:pt x="331609" y="242505"/>
                  </a:lnTo>
                  <a:cubicBezTo>
                    <a:pt x="353931" y="242505"/>
                    <a:pt x="372027" y="224409"/>
                    <a:pt x="372027" y="202087"/>
                  </a:cubicBezTo>
                  <a:lnTo>
                    <a:pt x="372027" y="40418"/>
                  </a:lnTo>
                  <a:cubicBezTo>
                    <a:pt x="372027" y="18096"/>
                    <a:pt x="353931" y="0"/>
                    <a:pt x="331609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446641" y="1804460"/>
              <a:ext cx="407439" cy="360427"/>
              <a:chOff x="-1537965" y="1488498"/>
              <a:chExt cx="660400" cy="584200"/>
            </a:xfrm>
            <a:solidFill>
              <a:schemeClr val="bg1">
                <a:lumMod val="65000"/>
              </a:schemeClr>
            </a:solidFill>
          </p:grpSpPr>
          <p:sp>
            <p:nvSpPr>
              <p:cNvPr id="304" name="Freeform 26"/>
              <p:cNvSpPr>
                <a:spLocks noEditPoints="1"/>
              </p:cNvSpPr>
              <p:nvPr/>
            </p:nvSpPr>
            <p:spPr bwMode="auto">
              <a:xfrm>
                <a:off x="-1537965" y="1488498"/>
                <a:ext cx="422275" cy="404812"/>
              </a:xfrm>
              <a:custGeom>
                <a:avLst/>
                <a:gdLst/>
                <a:ahLst/>
                <a:cxnLst>
                  <a:cxn ang="0">
                    <a:pos x="51" y="27"/>
                  </a:cxn>
                  <a:cxn ang="0">
                    <a:pos x="46" y="23"/>
                  </a:cxn>
                  <a:cxn ang="0">
                    <a:pos x="52" y="20"/>
                  </a:cxn>
                  <a:cxn ang="0">
                    <a:pos x="49" y="13"/>
                  </a:cxn>
                  <a:cxn ang="0">
                    <a:pos x="47" y="12"/>
                  </a:cxn>
                  <a:cxn ang="0">
                    <a:pos x="40" y="13"/>
                  </a:cxn>
                  <a:cxn ang="0">
                    <a:pos x="43" y="7"/>
                  </a:cxn>
                  <a:cxn ang="0">
                    <a:pos x="37" y="2"/>
                  </a:cxn>
                  <a:cxn ang="0">
                    <a:pos x="32" y="7"/>
                  </a:cxn>
                  <a:cxn ang="0">
                    <a:pos x="29" y="1"/>
                  </a:cxn>
                  <a:cxn ang="0">
                    <a:pos x="27" y="0"/>
                  </a:cxn>
                  <a:cxn ang="0">
                    <a:pos x="19" y="2"/>
                  </a:cxn>
                  <a:cxn ang="0">
                    <a:pos x="18" y="9"/>
                  </a:cxn>
                  <a:cxn ang="0">
                    <a:pos x="12" y="4"/>
                  </a:cxn>
                  <a:cxn ang="0">
                    <a:pos x="6" y="10"/>
                  </a:cxn>
                  <a:cxn ang="0">
                    <a:pos x="10" y="15"/>
                  </a:cxn>
                  <a:cxn ang="0">
                    <a:pos x="3" y="16"/>
                  </a:cxn>
                  <a:cxn ang="0">
                    <a:pos x="2" y="17"/>
                  </a:cxn>
                  <a:cxn ang="0">
                    <a:pos x="0" y="25"/>
                  </a:cxn>
                  <a:cxn ang="0">
                    <a:pos x="7" y="27"/>
                  </a:cxn>
                  <a:cxn ang="0">
                    <a:pos x="2" y="31"/>
                  </a:cxn>
                  <a:cxn ang="0">
                    <a:pos x="4" y="39"/>
                  </a:cxn>
                  <a:cxn ang="0">
                    <a:pos x="6" y="40"/>
                  </a:cxn>
                  <a:cxn ang="0">
                    <a:pos x="12" y="40"/>
                  </a:cxn>
                  <a:cxn ang="0">
                    <a:pos x="10" y="47"/>
                  </a:cxn>
                  <a:cxn ang="0">
                    <a:pos x="17" y="50"/>
                  </a:cxn>
                  <a:cxn ang="0">
                    <a:pos x="21" y="45"/>
                  </a:cxn>
                  <a:cxn ang="0">
                    <a:pos x="23" y="51"/>
                  </a:cxn>
                  <a:cxn ang="0">
                    <a:pos x="24" y="52"/>
                  </a:cxn>
                  <a:cxn ang="0">
                    <a:pos x="32" y="52"/>
                  </a:cxn>
                  <a:cxn ang="0">
                    <a:pos x="33" y="50"/>
                  </a:cxn>
                  <a:cxn ang="0">
                    <a:pos x="35" y="44"/>
                  </a:cxn>
                  <a:cxn ang="0">
                    <a:pos x="40" y="48"/>
                  </a:cxn>
                  <a:cxn ang="0">
                    <a:pos x="46" y="43"/>
                  </a:cxn>
                  <a:cxn ang="0">
                    <a:pos x="46" y="41"/>
                  </a:cxn>
                  <a:cxn ang="0">
                    <a:pos x="43" y="35"/>
                  </a:cxn>
                  <a:cxn ang="0">
                    <a:pos x="50" y="36"/>
                  </a:cxn>
                  <a:cxn ang="0">
                    <a:pos x="52" y="29"/>
                  </a:cxn>
                  <a:cxn ang="0">
                    <a:pos x="33" y="28"/>
                  </a:cxn>
                  <a:cxn ang="0">
                    <a:pos x="19" y="25"/>
                  </a:cxn>
                  <a:cxn ang="0">
                    <a:pos x="33" y="28"/>
                  </a:cxn>
                </a:cxnLst>
                <a:rect l="0" t="0" r="r" b="b"/>
                <a:pathLst>
                  <a:path w="52" h="52">
                    <a:moveTo>
                      <a:pt x="52" y="27"/>
                    </a:moveTo>
                    <a:cubicBezTo>
                      <a:pt x="52" y="27"/>
                      <a:pt x="52" y="27"/>
                      <a:pt x="51" y="27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1" y="21"/>
                      <a:pt x="51" y="21"/>
                      <a:pt x="51" y="21"/>
                    </a:cubicBezTo>
                    <a:cubicBezTo>
                      <a:pt x="51" y="21"/>
                      <a:pt x="51" y="21"/>
                      <a:pt x="52" y="20"/>
                    </a:cubicBezTo>
                    <a:cubicBezTo>
                      <a:pt x="52" y="20"/>
                      <a:pt x="52" y="20"/>
                      <a:pt x="51" y="19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12"/>
                      <a:pt x="48" y="12"/>
                      <a:pt x="48" y="12"/>
                    </a:cubicBezTo>
                    <a:cubicBezTo>
                      <a:pt x="48" y="12"/>
                      <a:pt x="47" y="12"/>
                      <a:pt x="47" y="12"/>
                    </a:cubicBezTo>
                    <a:cubicBezTo>
                      <a:pt x="42" y="14"/>
                      <a:pt x="42" y="14"/>
                      <a:pt x="42" y="14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6" y="2"/>
                      <a:pt x="35" y="2"/>
                      <a:pt x="35" y="3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0"/>
                    </a:cubicBezTo>
                    <a:cubicBezTo>
                      <a:pt x="28" y="0"/>
                      <a:pt x="28" y="0"/>
                      <a:pt x="27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2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6" y="10"/>
                      <a:pt x="6" y="11"/>
                      <a:pt x="6" y="11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1" y="31"/>
                      <a:pt x="1" y="32"/>
                      <a:pt x="1" y="33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0"/>
                      <a:pt x="4" y="40"/>
                      <a:pt x="5" y="40"/>
                    </a:cubicBezTo>
                    <a:cubicBezTo>
                      <a:pt x="5" y="40"/>
                      <a:pt x="5" y="40"/>
                      <a:pt x="6" y="40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6"/>
                      <a:pt x="10" y="47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0"/>
                      <a:pt x="17" y="50"/>
                      <a:pt x="17" y="50"/>
                    </a:cubicBezTo>
                    <a:cubicBezTo>
                      <a:pt x="17" y="50"/>
                      <a:pt x="18" y="50"/>
                      <a:pt x="18" y="50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3" y="51"/>
                      <a:pt x="24" y="52"/>
                      <a:pt x="24" y="52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2" y="52"/>
                      <a:pt x="33" y="51"/>
                      <a:pt x="33" y="51"/>
                    </a:cubicBezTo>
                    <a:cubicBezTo>
                      <a:pt x="33" y="51"/>
                      <a:pt x="33" y="50"/>
                      <a:pt x="33" y="50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9" y="48"/>
                      <a:pt x="39" y="48"/>
                      <a:pt x="40" y="48"/>
                    </a:cubicBezTo>
                    <a:cubicBezTo>
                      <a:pt x="40" y="48"/>
                      <a:pt x="40" y="48"/>
                      <a:pt x="41" y="48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3"/>
                      <a:pt x="46" y="43"/>
                      <a:pt x="46" y="42"/>
                    </a:cubicBezTo>
                    <a:cubicBezTo>
                      <a:pt x="46" y="42"/>
                      <a:pt x="46" y="42"/>
                      <a:pt x="46" y="41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3" y="35"/>
                      <a:pt x="43" y="35"/>
                      <a:pt x="43" y="35"/>
                    </a:cubicBezTo>
                    <a:cubicBezTo>
                      <a:pt x="49" y="36"/>
                      <a:pt x="49" y="36"/>
                      <a:pt x="49" y="36"/>
                    </a:cubicBezTo>
                    <a:cubicBezTo>
                      <a:pt x="49" y="37"/>
                      <a:pt x="50" y="36"/>
                      <a:pt x="50" y="36"/>
                    </a:cubicBezTo>
                    <a:cubicBezTo>
                      <a:pt x="50" y="36"/>
                      <a:pt x="51" y="36"/>
                      <a:pt x="51" y="35"/>
                    </a:cubicBezTo>
                    <a:cubicBezTo>
                      <a:pt x="52" y="29"/>
                      <a:pt x="52" y="29"/>
                      <a:pt x="52" y="29"/>
                    </a:cubicBezTo>
                    <a:cubicBezTo>
                      <a:pt x="52" y="28"/>
                      <a:pt x="52" y="28"/>
                      <a:pt x="52" y="27"/>
                    </a:cubicBezTo>
                    <a:close/>
                    <a:moveTo>
                      <a:pt x="33" y="28"/>
                    </a:moveTo>
                    <a:cubicBezTo>
                      <a:pt x="32" y="31"/>
                      <a:pt x="28" y="34"/>
                      <a:pt x="25" y="33"/>
                    </a:cubicBezTo>
                    <a:cubicBezTo>
                      <a:pt x="21" y="32"/>
                      <a:pt x="18" y="28"/>
                      <a:pt x="19" y="25"/>
                    </a:cubicBezTo>
                    <a:cubicBezTo>
                      <a:pt x="20" y="21"/>
                      <a:pt x="24" y="18"/>
                      <a:pt x="28" y="19"/>
                    </a:cubicBezTo>
                    <a:cubicBezTo>
                      <a:pt x="32" y="20"/>
                      <a:pt x="34" y="24"/>
                      <a:pt x="33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67801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5" name="Freeform 27"/>
              <p:cNvSpPr>
                <a:spLocks noEditPoints="1"/>
              </p:cNvSpPr>
              <p:nvPr/>
            </p:nvSpPr>
            <p:spPr bwMode="auto">
              <a:xfrm>
                <a:off x="-1177602" y="1782185"/>
                <a:ext cx="300037" cy="290513"/>
              </a:xfrm>
              <a:custGeom>
                <a:avLst/>
                <a:gdLst/>
                <a:ahLst/>
                <a:cxnLst>
                  <a:cxn ang="0">
                    <a:pos x="33" y="29"/>
                  </a:cxn>
                  <a:cxn ang="0">
                    <a:pos x="31" y="24"/>
                  </a:cxn>
                  <a:cxn ang="0">
                    <a:pos x="36" y="25"/>
                  </a:cxn>
                  <a:cxn ang="0">
                    <a:pos x="37" y="20"/>
                  </a:cxn>
                  <a:cxn ang="0">
                    <a:pos x="36" y="18"/>
                  </a:cxn>
                  <a:cxn ang="0">
                    <a:pos x="32" y="16"/>
                  </a:cxn>
                  <a:cxn ang="0">
                    <a:pos x="37" y="14"/>
                  </a:cxn>
                  <a:cxn ang="0">
                    <a:pos x="35" y="9"/>
                  </a:cxn>
                  <a:cxn ang="0">
                    <a:pos x="30" y="10"/>
                  </a:cxn>
                  <a:cxn ang="0">
                    <a:pos x="31" y="5"/>
                  </a:cxn>
                  <a:cxn ang="0">
                    <a:pos x="30" y="4"/>
                  </a:cxn>
                  <a:cxn ang="0">
                    <a:pos x="24" y="2"/>
                  </a:cxn>
                  <a:cxn ang="0">
                    <a:pos x="21" y="5"/>
                  </a:cxn>
                  <a:cxn ang="0">
                    <a:pos x="19" y="0"/>
                  </a:cxn>
                  <a:cxn ang="0">
                    <a:pos x="14" y="1"/>
                  </a:cxn>
                  <a:cxn ang="0">
                    <a:pos x="14" y="5"/>
                  </a:cxn>
                  <a:cxn ang="0">
                    <a:pos x="10" y="3"/>
                  </a:cxn>
                  <a:cxn ang="0">
                    <a:pos x="8" y="3"/>
                  </a:cxn>
                  <a:cxn ang="0">
                    <a:pos x="4" y="7"/>
                  </a:cxn>
                  <a:cxn ang="0">
                    <a:pos x="7" y="11"/>
                  </a:cxn>
                  <a:cxn ang="0">
                    <a:pos x="3" y="11"/>
                  </a:cxn>
                  <a:cxn ang="0">
                    <a:pos x="0" y="17"/>
                  </a:cxn>
                  <a:cxn ang="0">
                    <a:pos x="1" y="18"/>
                  </a:cxn>
                  <a:cxn ang="0">
                    <a:pos x="5" y="20"/>
                  </a:cxn>
                  <a:cxn ang="0">
                    <a:pos x="1" y="23"/>
                  </a:cxn>
                  <a:cxn ang="0">
                    <a:pos x="4" y="28"/>
                  </a:cxn>
                  <a:cxn ang="0">
                    <a:pos x="8" y="27"/>
                  </a:cxn>
                  <a:cxn ang="0">
                    <a:pos x="7" y="31"/>
                  </a:cxn>
                  <a:cxn ang="0">
                    <a:pos x="7" y="33"/>
                  </a:cxn>
                  <a:cxn ang="0">
                    <a:pos x="12" y="35"/>
                  </a:cxn>
                  <a:cxn ang="0">
                    <a:pos x="13" y="35"/>
                  </a:cxn>
                  <a:cxn ang="0">
                    <a:pos x="17" y="32"/>
                  </a:cxn>
                  <a:cxn ang="0">
                    <a:pos x="17" y="37"/>
                  </a:cxn>
                  <a:cxn ang="0">
                    <a:pos x="23" y="36"/>
                  </a:cxn>
                  <a:cxn ang="0">
                    <a:pos x="24" y="35"/>
                  </a:cxn>
                  <a:cxn ang="0">
                    <a:pos x="25" y="31"/>
                  </a:cxn>
                  <a:cxn ang="0">
                    <a:pos x="28" y="34"/>
                  </a:cxn>
                  <a:cxn ang="0">
                    <a:pos x="33" y="30"/>
                  </a:cxn>
                  <a:cxn ang="0">
                    <a:pos x="22" y="22"/>
                  </a:cxn>
                  <a:cxn ang="0">
                    <a:pos x="15" y="15"/>
                  </a:cxn>
                  <a:cxn ang="0">
                    <a:pos x="22" y="22"/>
                  </a:cxn>
                </a:cxnLst>
                <a:rect l="0" t="0" r="r" b="b"/>
                <a:pathLst>
                  <a:path w="37" h="37">
                    <a:moveTo>
                      <a:pt x="33" y="29"/>
                    </a:moveTo>
                    <a:cubicBezTo>
                      <a:pt x="33" y="29"/>
                      <a:pt x="33" y="29"/>
                      <a:pt x="33" y="29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4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8"/>
                      <a:pt x="36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4"/>
                      <a:pt x="37" y="14"/>
                      <a:pt x="37" y="14"/>
                    </a:cubicBezTo>
                    <a:cubicBezTo>
                      <a:pt x="37" y="14"/>
                      <a:pt x="37" y="13"/>
                      <a:pt x="37" y="13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4" y="8"/>
                      <a:pt x="34" y="8"/>
                      <a:pt x="33" y="8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4"/>
                      <a:pt x="31" y="4"/>
                    </a:cubicBezTo>
                    <a:cubicBezTo>
                      <a:pt x="31" y="4"/>
                      <a:pt x="30" y="4"/>
                      <a:pt x="30" y="4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5" y="1"/>
                      <a:pt x="25" y="1"/>
                      <a:pt x="24" y="2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4" y="7"/>
                      <a:pt x="4" y="8"/>
                      <a:pt x="5" y="8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1"/>
                      <a:pt x="1" y="1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4" y="28"/>
                    </a:cubicBezTo>
                    <a:cubicBezTo>
                      <a:pt x="4" y="29"/>
                      <a:pt x="4" y="29"/>
                      <a:pt x="4" y="28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2"/>
                      <a:pt x="7" y="33"/>
                      <a:pt x="7" y="33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3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4" y="36"/>
                      <a:pt x="24" y="36"/>
                    </a:cubicBezTo>
                    <a:cubicBezTo>
                      <a:pt x="24" y="36"/>
                      <a:pt x="24" y="35"/>
                      <a:pt x="24" y="35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3" y="30"/>
                      <a:pt x="33" y="29"/>
                    </a:cubicBezTo>
                    <a:close/>
                    <a:moveTo>
                      <a:pt x="22" y="22"/>
                    </a:moveTo>
                    <a:cubicBezTo>
                      <a:pt x="20" y="24"/>
                      <a:pt x="17" y="24"/>
                      <a:pt x="15" y="22"/>
                    </a:cubicBezTo>
                    <a:cubicBezTo>
                      <a:pt x="13" y="20"/>
                      <a:pt x="13" y="16"/>
                      <a:pt x="15" y="15"/>
                    </a:cubicBezTo>
                    <a:cubicBezTo>
                      <a:pt x="17" y="13"/>
                      <a:pt x="21" y="13"/>
                      <a:pt x="23" y="15"/>
                    </a:cubicBezTo>
                    <a:cubicBezTo>
                      <a:pt x="24" y="17"/>
                      <a:pt x="24" y="20"/>
                      <a:pt x="22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67801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5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5940" y="1764124"/>
              <a:ext cx="551257" cy="603442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730" y="2739546"/>
              <a:ext cx="420386" cy="545438"/>
            </a:xfrm>
            <a:prstGeom prst="rect">
              <a:avLst/>
            </a:prstGeom>
          </p:spPr>
        </p:pic>
      </p:grpSp>
      <p:sp>
        <p:nvSpPr>
          <p:cNvPr id="47" name="標題 2"/>
          <p:cNvSpPr txBox="1">
            <a:spLocks/>
          </p:cNvSpPr>
          <p:nvPr/>
        </p:nvSpPr>
        <p:spPr>
          <a:xfrm>
            <a:off x="444372" y="292181"/>
            <a:ext cx="11171574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投資機會</a:t>
            </a:r>
            <a:r>
              <a:rPr lang="en-US" altLang="zh-TW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智慧機械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| 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能力與</a:t>
            </a:r>
            <a:r>
              <a:rPr lang="zh-TW" altLang="en-US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願景</a:t>
            </a:r>
            <a:endParaRPr lang="en-US" altLang="zh-TW" sz="32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48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lang="zh-TW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62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animBg="1"/>
      <p:bldP spid="204" grpId="0" animBg="1"/>
      <p:bldP spid="205" grpId="0" animBg="1"/>
      <p:bldP spid="206" grpId="0"/>
      <p:bldP spid="207" grpId="0"/>
      <p:bldP spid="20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e9608.PMCDM01\桌面\縮圖目錄-PMC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rgbClr val="EA6124">
                <a:shade val="45000"/>
                <a:satMod val="135000"/>
              </a:srgbClr>
              <a:prstClr val="white"/>
            </a:duotone>
          </a:blip>
          <a:srcRect t="233" r="11597" b="39900"/>
          <a:stretch/>
        </p:blipFill>
        <p:spPr bwMode="auto">
          <a:xfrm>
            <a:off x="2417421" y="1436454"/>
            <a:ext cx="5880885" cy="4977405"/>
          </a:xfrm>
          <a:prstGeom prst="rect">
            <a:avLst/>
          </a:prstGeom>
          <a:noFill/>
          <a:effectLst>
            <a:glow rad="317500">
              <a:srgbClr val="FEFFFF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softEdge rad="38100"/>
          </a:effectLst>
          <a:extLst/>
        </p:spPr>
      </p:pic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781396" y="4222833"/>
            <a:ext cx="1980000" cy="646331"/>
          </a:xfrm>
          <a:prstGeom prst="rect">
            <a:avLst/>
          </a:prstGeom>
          <a:solidFill>
            <a:srgbClr val="FFFFFF">
              <a:alpha val="77255"/>
            </a:srgbClr>
          </a:solidFill>
          <a:ln w="12700" cap="flat" cmpd="sng" algn="ctr">
            <a:solidFill>
              <a:srgbClr val="EA6124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轉台</a:t>
            </a:r>
            <a:r>
              <a:rPr kumimoji="0" lang="en-US" altLang="zh-TW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/</a:t>
            </a: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轉盤</a:t>
            </a:r>
            <a:endParaRPr kumimoji="0" lang="en-US" altLang="zh-TW" sz="1200" b="1" i="0" u="none" strike="noStrike" kern="0" cap="none" spc="0" normalizeH="0" baseline="0" noProof="0" dirty="0" smtClean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defRPr/>
            </a:pPr>
            <a:r>
              <a:rPr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旭陽國際精</a:t>
            </a:r>
            <a:r>
              <a:rPr lang="zh-TW" altLang="en-US" sz="1200" b="1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機、寶</a:t>
            </a:r>
            <a:r>
              <a:rPr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嘉</a:t>
            </a:r>
            <a:r>
              <a:rPr lang="zh-TW" altLang="en-US" sz="1200" b="1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誠、潭</a:t>
            </a:r>
            <a:r>
              <a:rPr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興精工</a:t>
            </a:r>
          </a:p>
        </p:txBody>
      </p:sp>
      <p:sp>
        <p:nvSpPr>
          <p:cNvPr id="5" name="矩形 20"/>
          <p:cNvSpPr>
            <a:spLocks noChangeArrowheads="1"/>
          </p:cNvSpPr>
          <p:nvPr/>
        </p:nvSpPr>
        <p:spPr bwMode="auto">
          <a:xfrm>
            <a:off x="9531155" y="1617957"/>
            <a:ext cx="2088000" cy="276999"/>
          </a:xfrm>
          <a:prstGeom prst="rect">
            <a:avLst/>
          </a:prstGeom>
          <a:solidFill>
            <a:srgbClr val="FFFFFF">
              <a:alpha val="77255"/>
            </a:srgbClr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馬達</a:t>
            </a:r>
            <a:r>
              <a:rPr kumimoji="0" lang="en-US" altLang="zh-TW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 </a:t>
            </a: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/ </a:t>
            </a: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驅動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6" name="文字方塊 43"/>
          <p:cNvSpPr txBox="1">
            <a:spLocks noChangeArrowheads="1"/>
          </p:cNvSpPr>
          <p:nvPr/>
        </p:nvSpPr>
        <p:spPr bwMode="auto">
          <a:xfrm>
            <a:off x="4845805" y="5951025"/>
            <a:ext cx="2088000" cy="646331"/>
          </a:xfrm>
          <a:prstGeom prst="rect">
            <a:avLst/>
          </a:prstGeom>
          <a:solidFill>
            <a:srgbClr val="FFFFFF">
              <a:alpha val="77255"/>
            </a:srgbClr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鑄件</a:t>
            </a:r>
            <a:endParaRPr kumimoji="0" lang="en-US" altLang="zh-TW" sz="1200" b="1" i="0" u="none" strike="noStrike" kern="0" cap="none" spc="0" normalizeH="0" baseline="0" noProof="0" dirty="0" smtClean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  <a:p>
            <a:pPr>
              <a:defRPr/>
            </a:pPr>
            <a:r>
              <a:rPr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穎杰</a:t>
            </a:r>
            <a:r>
              <a:rPr lang="zh-TW" altLang="en-US" sz="1200" b="1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鑄造、源</a:t>
            </a:r>
            <a:r>
              <a:rPr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潤豐</a:t>
            </a:r>
            <a:r>
              <a:rPr lang="zh-TW" altLang="en-US" sz="1200" b="1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鑄造、</a:t>
            </a:r>
            <a:r>
              <a:rPr lang="zh-TW" altLang="en-US" sz="1200" b="1" kern="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台中精機</a:t>
            </a:r>
            <a:endParaRPr lang="zh-TW" altLang="en-US" sz="1200" b="1" kern="0" dirty="0"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7" name="文字方塊 8"/>
          <p:cNvSpPr txBox="1">
            <a:spLocks noChangeArrowheads="1"/>
          </p:cNvSpPr>
          <p:nvPr/>
        </p:nvSpPr>
        <p:spPr bwMode="auto">
          <a:xfrm>
            <a:off x="9531155" y="2056260"/>
            <a:ext cx="2088000" cy="461665"/>
          </a:xfrm>
          <a:prstGeom prst="rect">
            <a:avLst/>
          </a:prstGeom>
          <a:solidFill>
            <a:srgbClr val="FFFFFF">
              <a:alpha val="77255"/>
            </a:srgbClr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直線導軌</a:t>
            </a:r>
            <a:endParaRPr kumimoji="0" lang="en-US" altLang="zh-TW" sz="1200" b="1" i="0" u="none" strike="noStrike" kern="0" cap="none" spc="0" normalizeH="0" baseline="0" noProof="0" dirty="0" smtClean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上銀科技、</a:t>
            </a: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銀泰科技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8" name="文字方塊 43"/>
          <p:cNvSpPr txBox="1">
            <a:spLocks noChangeArrowheads="1"/>
          </p:cNvSpPr>
          <p:nvPr/>
        </p:nvSpPr>
        <p:spPr bwMode="auto">
          <a:xfrm>
            <a:off x="9531155" y="2679227"/>
            <a:ext cx="2088000" cy="461665"/>
          </a:xfrm>
          <a:prstGeom prst="rect">
            <a:avLst/>
          </a:prstGeom>
          <a:solidFill>
            <a:srgbClr val="FFFFFF">
              <a:alpha val="77255"/>
            </a:srgbClr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kumimoji="0" lang="zh-TW" altLang="en-US" sz="1200" b="1" kern="0" dirty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滾珠螺桿</a:t>
            </a:r>
            <a:endParaRPr kumimoji="0" lang="en-US" altLang="zh-TW" sz="1200" b="1" kern="0" dirty="0">
              <a:solidFill>
                <a:srgbClr val="EA612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  <a:p>
            <a:pPr lvl="0">
              <a:defRPr/>
            </a:pPr>
            <a:r>
              <a:rPr kumimoji="0"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上銀科技、銀泰科技</a:t>
            </a:r>
          </a:p>
        </p:txBody>
      </p:sp>
      <p:sp>
        <p:nvSpPr>
          <p:cNvPr id="9" name="矩形 91"/>
          <p:cNvSpPr>
            <a:spLocks noChangeArrowheads="1"/>
          </p:cNvSpPr>
          <p:nvPr/>
        </p:nvSpPr>
        <p:spPr bwMode="auto">
          <a:xfrm>
            <a:off x="9531155" y="3307493"/>
            <a:ext cx="2088000" cy="646331"/>
          </a:xfrm>
          <a:prstGeom prst="rect">
            <a:avLst/>
          </a:prstGeom>
          <a:solidFill>
            <a:srgbClr val="FFFFFF">
              <a:alpha val="77255"/>
            </a:srgbClr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控制器</a:t>
            </a:r>
            <a:endParaRPr kumimoji="0" lang="en-US" altLang="zh-TW" sz="1200" b="1" i="0" u="none" strike="noStrike" kern="0" cap="none" spc="0" normalizeH="0" baseline="0" noProof="0" dirty="0" smtClean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  <a:p>
            <a:pPr>
              <a:defRPr/>
            </a:pPr>
            <a:r>
              <a:rPr kumimoji="0"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寶元數控</a:t>
            </a:r>
            <a:r>
              <a:rPr kumimoji="0" lang="zh-TW" altLang="en-US" sz="1200" b="1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、新</a:t>
            </a: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代科技</a:t>
            </a:r>
            <a:r>
              <a:rPr kumimoji="0"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、</a:t>
            </a: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台達電子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10" name="矩形 43"/>
          <p:cNvSpPr>
            <a:spLocks noChangeArrowheads="1"/>
          </p:cNvSpPr>
          <p:nvPr/>
        </p:nvSpPr>
        <p:spPr bwMode="auto">
          <a:xfrm>
            <a:off x="781396" y="6135691"/>
            <a:ext cx="1980000" cy="646331"/>
          </a:xfrm>
          <a:prstGeom prst="rect">
            <a:avLst/>
          </a:prstGeom>
          <a:solidFill>
            <a:srgbClr val="FFFFFF">
              <a:alpha val="77255"/>
            </a:srgbClr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油壓裝置</a:t>
            </a:r>
            <a:endParaRPr kumimoji="0" lang="en-US" altLang="zh-TW" sz="1200" b="1" i="0" u="none" strike="noStrike" kern="0" cap="none" spc="0" normalizeH="0" baseline="0" noProof="0" dirty="0" smtClean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  <a:p>
            <a:pPr>
              <a:defRPr/>
            </a:pPr>
            <a:r>
              <a:rPr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彰化振榮油機、中日流體傳動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781396" y="4911555"/>
            <a:ext cx="1980000" cy="461665"/>
          </a:xfrm>
          <a:prstGeom prst="rect">
            <a:avLst/>
          </a:prstGeom>
          <a:solidFill>
            <a:srgbClr val="FFFFFF">
              <a:alpha val="77255"/>
            </a:srgbClr>
          </a:solidFill>
          <a:ln w="12700" cap="flat" cmpd="sng" algn="ctr">
            <a:solidFill>
              <a:srgbClr val="EA6124"/>
            </a:solidFill>
            <a:prstDash val="solid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伸縮護罩</a:t>
            </a:r>
            <a:endParaRPr kumimoji="0" lang="en-US" altLang="zh-TW" sz="1200" b="1" i="0" u="none" strike="noStrike" kern="0" cap="none" spc="0" normalizeH="0" baseline="0" noProof="0" dirty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台灣引</a:t>
            </a:r>
            <a:r>
              <a:rPr lang="zh-TW" altLang="en-US" sz="1200" b="1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興、尚</a:t>
            </a:r>
            <a:r>
              <a:rPr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園科技</a:t>
            </a:r>
            <a:endParaRPr lang="zh-TW" altLang="en-US" sz="1200" b="1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  <a:hlinkClick r:id="rId3"/>
            </a:endParaRPr>
          </a:p>
        </p:txBody>
      </p:sp>
      <p:sp>
        <p:nvSpPr>
          <p:cNvPr id="12" name="矩形 50"/>
          <p:cNvSpPr>
            <a:spLocks noChangeArrowheads="1"/>
          </p:cNvSpPr>
          <p:nvPr/>
        </p:nvSpPr>
        <p:spPr bwMode="auto">
          <a:xfrm>
            <a:off x="781396" y="5556252"/>
            <a:ext cx="1980000" cy="461665"/>
          </a:xfrm>
          <a:prstGeom prst="rect">
            <a:avLst/>
          </a:prstGeom>
          <a:solidFill>
            <a:srgbClr val="FFFFFF">
              <a:alpha val="77255"/>
            </a:srgbClr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鈑金</a:t>
            </a:r>
            <a:endParaRPr kumimoji="0" lang="en-US" altLang="zh-TW" sz="1200" b="1" i="0" u="none" strike="noStrike" kern="0" cap="none" spc="0" normalizeH="0" baseline="0" noProof="0" dirty="0" smtClean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  <a:p>
            <a:pPr lvl="0">
              <a:defRPr/>
            </a:pPr>
            <a:r>
              <a:rPr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台灣引興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13" name="矩形 9"/>
          <p:cNvSpPr>
            <a:spLocks noChangeArrowheads="1"/>
          </p:cNvSpPr>
          <p:nvPr/>
        </p:nvSpPr>
        <p:spPr bwMode="auto">
          <a:xfrm>
            <a:off x="784441" y="2814031"/>
            <a:ext cx="1980000" cy="646331"/>
          </a:xfrm>
          <a:prstGeom prst="rect">
            <a:avLst/>
          </a:prstGeom>
          <a:solidFill>
            <a:srgbClr val="FFFFFF">
              <a:alpha val="77255"/>
            </a:srgbClr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工具機</a:t>
            </a:r>
            <a:endParaRPr kumimoji="0" lang="en-US" altLang="zh-TW" sz="1200" b="1" i="0" u="none" strike="noStrike" kern="0" cap="none" spc="0" normalizeH="0" baseline="0" noProof="0" dirty="0" smtClean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長茂科技、銓寶工業</a:t>
            </a:r>
            <a:r>
              <a:rPr kumimoji="0" lang="en-US" altLang="zh-TW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,</a:t>
            </a: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、</a:t>
            </a:r>
            <a:r>
              <a:rPr kumimoji="0" lang="zh-TW" altLang="en-US" sz="1200" b="1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耐久切削工具、丸榮機械</a:t>
            </a:r>
            <a:endParaRPr kumimoji="0" lang="zh-TW" altLang="en-US" sz="1200" b="1" kern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14" name="矩形 10"/>
          <p:cNvSpPr>
            <a:spLocks noChangeArrowheads="1"/>
          </p:cNvSpPr>
          <p:nvPr/>
        </p:nvSpPr>
        <p:spPr bwMode="auto">
          <a:xfrm>
            <a:off x="781396" y="3717033"/>
            <a:ext cx="1980000" cy="461665"/>
          </a:xfrm>
          <a:prstGeom prst="rect">
            <a:avLst/>
          </a:prstGeom>
          <a:solidFill>
            <a:srgbClr val="FFFFFF">
              <a:alpha val="77255"/>
            </a:srgbClr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刀庫系統</a:t>
            </a:r>
            <a:endParaRPr kumimoji="0" lang="en-US" altLang="zh-TW" sz="1200" b="1" i="0" u="none" strike="noStrike" kern="0" cap="none" spc="0" normalizeH="0" baseline="0" noProof="0" dirty="0" smtClean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  <a:p>
            <a:pPr lvl="0"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德大</a:t>
            </a:r>
            <a:r>
              <a:rPr kumimoji="0" lang="en-US" altLang="zh-TW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,</a:t>
            </a:r>
            <a:r>
              <a:rPr kumimoji="0"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、</a:t>
            </a:r>
            <a:r>
              <a:rPr kumimoji="0" lang="zh-TW" altLang="en-US" sz="1200" b="1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臻</a:t>
            </a:r>
            <a:r>
              <a:rPr kumimoji="0"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賞</a:t>
            </a:r>
            <a:r>
              <a:rPr kumimoji="0" lang="zh-TW" altLang="en-US" sz="1200" b="1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工業、吉</a:t>
            </a: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輔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15" name="矩形 15"/>
          <p:cNvSpPr>
            <a:spLocks noChangeArrowheads="1"/>
          </p:cNvSpPr>
          <p:nvPr/>
        </p:nvSpPr>
        <p:spPr bwMode="auto">
          <a:xfrm>
            <a:off x="784441" y="1484786"/>
            <a:ext cx="1980000" cy="615553"/>
          </a:xfrm>
          <a:prstGeom prst="rect">
            <a:avLst/>
          </a:prstGeom>
          <a:solidFill>
            <a:srgbClr val="FFFFFF">
              <a:alpha val="77255"/>
            </a:srgbClr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主軸</a:t>
            </a:r>
            <a:endParaRPr kumimoji="0" lang="en-US" altLang="zh-TW" sz="1200" b="1" i="0" u="none" strike="noStrike" kern="0" cap="none" spc="0" normalizeH="0" baseline="0" noProof="0" dirty="0" smtClean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  <a:p>
            <a:pPr>
              <a:defRPr/>
            </a:pPr>
            <a:r>
              <a:rPr kumimoji="0" lang="zh-TW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羅翌</a:t>
            </a:r>
            <a:r>
              <a:rPr kumimoji="0" lang="zh-TW" altLang="en-US" sz="11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科技、普</a:t>
            </a:r>
            <a:r>
              <a:rPr kumimoji="0" lang="zh-TW" altLang="en-US" sz="11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森精密</a:t>
            </a:r>
            <a:r>
              <a:rPr kumimoji="0" lang="zh-TW" altLang="en-US" sz="1100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主軸</a:t>
            </a:r>
            <a:r>
              <a:rPr kumimoji="0" lang="en-US" altLang="zh-TW" sz="1100" b="1" i="0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,</a:t>
            </a:r>
            <a:r>
              <a:rPr kumimoji="0" lang="zh-TW" altLang="en-US" sz="1100" b="1" i="0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、旭泰精密機械</a:t>
            </a:r>
            <a:endParaRPr kumimoji="0" lang="zh-TW" altLang="en-US" sz="1100" b="1" i="0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16" name="矩形 18"/>
          <p:cNvSpPr>
            <a:spLocks noChangeArrowheads="1"/>
          </p:cNvSpPr>
          <p:nvPr/>
        </p:nvSpPr>
        <p:spPr bwMode="auto">
          <a:xfrm>
            <a:off x="784441" y="2132860"/>
            <a:ext cx="1980000" cy="646331"/>
          </a:xfrm>
          <a:prstGeom prst="rect">
            <a:avLst/>
          </a:prstGeom>
          <a:solidFill>
            <a:srgbClr val="FFFFFF">
              <a:alpha val="77255"/>
            </a:srgbClr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軸承</a:t>
            </a:r>
            <a:endParaRPr kumimoji="0" lang="en-US" altLang="zh-TW" sz="1200" b="1" i="0" u="none" strike="noStrike" kern="0" cap="none" spc="0" normalizeH="0" baseline="0" noProof="0" dirty="0" smtClean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東培軸承</a:t>
            </a:r>
            <a:r>
              <a:rPr kumimoji="0" lang="zh-TW" altLang="en-US" sz="1200" b="1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、</a:t>
            </a:r>
            <a:r>
              <a:rPr kumimoji="0" lang="en-US" altLang="zh-TW" sz="12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Crocodile</a:t>
            </a:r>
            <a:r>
              <a:rPr kumimoji="0" lang="zh-TW" altLang="en-US" sz="1200" b="1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、</a:t>
            </a:r>
            <a:r>
              <a:rPr kumimoji="0" lang="en-US" altLang="zh-TW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 </a:t>
            </a: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上銀科技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17" name="矩形 21"/>
          <p:cNvSpPr>
            <a:spLocks noChangeArrowheads="1"/>
          </p:cNvSpPr>
          <p:nvPr/>
        </p:nvSpPr>
        <p:spPr bwMode="auto">
          <a:xfrm>
            <a:off x="7356350" y="4834016"/>
            <a:ext cx="4252298" cy="338554"/>
          </a:xfrm>
          <a:prstGeom prst="rect">
            <a:avLst/>
          </a:prstGeom>
          <a:solidFill>
            <a:srgbClr val="EA6124"/>
          </a:solidFill>
          <a:ln w="12700" cap="flat" cmpd="sng" algn="ctr">
            <a:solidFill>
              <a:srgbClr val="FEFFFF"/>
            </a:solidFill>
            <a:prstDash val="solid"/>
            <a:miter lim="800000"/>
          </a:ln>
          <a:effectLst/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智慧與機械加工技術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356346" y="5225286"/>
            <a:ext cx="2088000" cy="646331"/>
          </a:xfrm>
          <a:prstGeom prst="rect">
            <a:avLst/>
          </a:prstGeom>
          <a:solidFill>
            <a:srgbClr val="FFFFFF">
              <a:alpha val="77255"/>
            </a:srgbClr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轉鑰系統</a:t>
            </a:r>
            <a:endParaRPr kumimoji="0" lang="en-US" altLang="zh-TW" sz="1200" b="1" i="0" u="none" strike="noStrike" kern="0" cap="none" spc="0" normalizeH="0" baseline="0" noProof="0" dirty="0" smtClean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  <a:p>
            <a:pPr lvl="0"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東台精機</a:t>
            </a:r>
            <a:r>
              <a:rPr lang="zh-TW" altLang="en-US" sz="1200" b="1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、</a:t>
            </a:r>
            <a:r>
              <a:rPr lang="zh-TW" altLang="en-US" sz="1200" b="1" kern="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台中</a:t>
            </a:r>
            <a:r>
              <a:rPr lang="zh-TW" altLang="en-US" sz="12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精機</a:t>
            </a:r>
            <a:r>
              <a:rPr lang="zh-TW" altLang="en-US" sz="1200" b="1" kern="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、</a:t>
            </a: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東碩資訊</a:t>
            </a:r>
            <a:r>
              <a:rPr lang="zh-TW" altLang="en-US" sz="12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、</a:t>
            </a:r>
            <a:r>
              <a:rPr kumimoji="0" lang="en-US" altLang="zh-TW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 </a:t>
            </a: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永宏電機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356346" y="5951025"/>
            <a:ext cx="2088000" cy="646331"/>
          </a:xfrm>
          <a:prstGeom prst="rect">
            <a:avLst/>
          </a:prstGeom>
          <a:solidFill>
            <a:srgbClr val="FFFFFF">
              <a:alpha val="77255"/>
            </a:srgbClr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機械加工</a:t>
            </a:r>
            <a:endParaRPr kumimoji="0" lang="en-US" altLang="zh-TW" sz="1200" b="1" i="0" u="none" strike="noStrike" kern="0" cap="none" spc="0" normalizeH="0" baseline="0" noProof="0" dirty="0" smtClean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  <a:p>
            <a:pPr>
              <a:defRPr/>
            </a:pPr>
            <a:r>
              <a:rPr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東台精</a:t>
            </a:r>
            <a:r>
              <a:rPr lang="zh-TW" altLang="en-US" sz="1200" b="1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機、</a:t>
            </a:r>
            <a:r>
              <a:rPr lang="zh-TW" altLang="en-US" sz="1200" b="1" kern="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台中</a:t>
            </a:r>
            <a:r>
              <a:rPr lang="zh-TW" altLang="en-US" sz="12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精</a:t>
            </a:r>
            <a:r>
              <a:rPr lang="zh-TW" altLang="en-US" sz="1200" b="1" kern="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機、</a:t>
            </a:r>
            <a:r>
              <a:rPr lang="zh-TW" altLang="en-US" sz="12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百德</a:t>
            </a:r>
            <a:r>
              <a:rPr lang="zh-TW" altLang="en-US" sz="1200" b="1" kern="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機械</a:t>
            </a:r>
            <a:r>
              <a:rPr lang="zh-TW" altLang="en-US" sz="12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、</a:t>
            </a:r>
            <a:r>
              <a:rPr lang="zh-TW" altLang="en-US" sz="1200" b="1" kern="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崴</a:t>
            </a:r>
            <a:r>
              <a:rPr lang="zh-TW" altLang="en-US" sz="12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立</a:t>
            </a:r>
            <a:r>
              <a:rPr lang="zh-TW" altLang="en-US" sz="1200" b="1" kern="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機電</a:t>
            </a: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、</a:t>
            </a: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協鴻工業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520645" y="5238639"/>
            <a:ext cx="2088000" cy="646331"/>
          </a:xfrm>
          <a:prstGeom prst="rect">
            <a:avLst/>
          </a:prstGeom>
          <a:solidFill>
            <a:srgbClr val="FFFFFF">
              <a:alpha val="77255"/>
            </a:srgbClr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機械電子</a:t>
            </a:r>
            <a:endParaRPr kumimoji="0" lang="en-US" altLang="zh-TW" sz="1200" b="1" i="0" u="none" strike="noStrike" kern="0" cap="none" spc="0" normalizeH="0" baseline="0" noProof="0" dirty="0" smtClean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東</a:t>
            </a:r>
            <a:r>
              <a:rPr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台</a:t>
            </a:r>
            <a:r>
              <a:rPr lang="zh-TW" altLang="en-US" sz="1200" b="1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精機、</a:t>
            </a: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百德機械</a:t>
            </a:r>
            <a:r>
              <a:rPr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、</a:t>
            </a:r>
            <a:r>
              <a:rPr kumimoji="0" lang="en-US" altLang="zh-TW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 </a:t>
            </a: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友嘉實業、崴立機電</a:t>
            </a:r>
            <a:endParaRPr kumimoji="0" lang="zh-TW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520645" y="5951025"/>
            <a:ext cx="2088000" cy="646331"/>
          </a:xfrm>
          <a:prstGeom prst="rect">
            <a:avLst/>
          </a:prstGeom>
          <a:solidFill>
            <a:srgbClr val="FFFFFF">
              <a:alpha val="77255"/>
            </a:srgbClr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診斷</a:t>
            </a:r>
            <a:r>
              <a:rPr kumimoji="0" lang="en-US" altLang="zh-TW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 </a:t>
            </a:r>
            <a:endParaRPr kumimoji="0" lang="en-US" altLang="zh-TW" sz="1200" b="1" i="0" u="none" strike="noStrike" kern="0" cap="none" spc="0" normalizeH="0" baseline="0" noProof="0" dirty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  <a:p>
            <a:pPr>
              <a:defRPr/>
            </a:pPr>
            <a:r>
              <a:rPr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東台精</a:t>
            </a:r>
            <a:r>
              <a:rPr lang="zh-TW" altLang="en-US" sz="1200" b="1" kern="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機</a:t>
            </a:r>
            <a:r>
              <a:rPr lang="zh-TW" altLang="en-US" sz="1200" b="1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、</a:t>
            </a:r>
            <a:r>
              <a:rPr lang="zh-TW" altLang="en-US" sz="1200" b="1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百</a:t>
            </a:r>
            <a:r>
              <a:rPr lang="zh-TW" altLang="en-US" sz="12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德機械、崴立機電、協鴻工業</a:t>
            </a:r>
          </a:p>
        </p:txBody>
      </p:sp>
      <p:cxnSp>
        <p:nvCxnSpPr>
          <p:cNvPr id="22" name="肘形接點 21"/>
          <p:cNvCxnSpPr>
            <a:stCxn id="5" idx="1"/>
          </p:cNvCxnSpPr>
          <p:nvPr/>
        </p:nvCxnSpPr>
        <p:spPr>
          <a:xfrm rot="10800000" flipV="1">
            <a:off x="6537439" y="1756457"/>
            <a:ext cx="2993721" cy="138499"/>
          </a:xfrm>
          <a:prstGeom prst="bentConnector3">
            <a:avLst/>
          </a:prstGeom>
          <a:noFill/>
          <a:ln w="6350" cap="flat" cmpd="sng" algn="ctr">
            <a:solidFill>
              <a:srgbClr val="EA6124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23" name="肘形接點 22"/>
          <p:cNvCxnSpPr>
            <a:stCxn id="7" idx="1"/>
          </p:cNvCxnSpPr>
          <p:nvPr/>
        </p:nvCxnSpPr>
        <p:spPr>
          <a:xfrm rot="10800000" flipV="1">
            <a:off x="6716119" y="2287092"/>
            <a:ext cx="2815039" cy="335365"/>
          </a:xfrm>
          <a:prstGeom prst="bentConnector3">
            <a:avLst/>
          </a:prstGeom>
          <a:noFill/>
          <a:ln w="6350" cap="flat" cmpd="sng" algn="ctr">
            <a:solidFill>
              <a:srgbClr val="EA6124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24" name="肘形接點 23"/>
          <p:cNvCxnSpPr>
            <a:stCxn id="8" idx="1"/>
          </p:cNvCxnSpPr>
          <p:nvPr/>
        </p:nvCxnSpPr>
        <p:spPr>
          <a:xfrm rot="10800000">
            <a:off x="6537435" y="2782688"/>
            <a:ext cx="2993720" cy="127368"/>
          </a:xfrm>
          <a:prstGeom prst="bentConnector3">
            <a:avLst/>
          </a:prstGeom>
          <a:noFill/>
          <a:ln w="6350" cap="flat" cmpd="sng" algn="ctr">
            <a:solidFill>
              <a:srgbClr val="EA6124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25" name="肘形接點 24"/>
          <p:cNvCxnSpPr>
            <a:stCxn id="6" idx="0"/>
          </p:cNvCxnSpPr>
          <p:nvPr/>
        </p:nvCxnSpPr>
        <p:spPr>
          <a:xfrm rot="16200000" flipV="1">
            <a:off x="5352174" y="5413391"/>
            <a:ext cx="255340" cy="819923"/>
          </a:xfrm>
          <a:prstGeom prst="bentConnector2">
            <a:avLst/>
          </a:prstGeom>
          <a:noFill/>
          <a:ln w="6350" cap="flat" cmpd="sng" algn="ctr">
            <a:solidFill>
              <a:srgbClr val="EA6124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26" name="肘形接點 25"/>
          <p:cNvCxnSpPr>
            <a:stCxn id="9" idx="1"/>
          </p:cNvCxnSpPr>
          <p:nvPr/>
        </p:nvCxnSpPr>
        <p:spPr>
          <a:xfrm rot="10800000">
            <a:off x="8298304" y="3121927"/>
            <a:ext cx="1232852" cy="508733"/>
          </a:xfrm>
          <a:prstGeom prst="bentConnector3">
            <a:avLst/>
          </a:prstGeom>
          <a:noFill/>
          <a:ln w="6350" cap="flat" cmpd="sng" algn="ctr">
            <a:solidFill>
              <a:srgbClr val="EA6124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27" name="肘形接點 26"/>
          <p:cNvCxnSpPr>
            <a:endCxn id="10" idx="3"/>
          </p:cNvCxnSpPr>
          <p:nvPr/>
        </p:nvCxnSpPr>
        <p:spPr>
          <a:xfrm rot="10800000" flipV="1">
            <a:off x="2761397" y="5389049"/>
            <a:ext cx="1147980" cy="1069804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EA6124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28" name="肘形接點 27"/>
          <p:cNvCxnSpPr>
            <a:endCxn id="4" idx="3"/>
          </p:cNvCxnSpPr>
          <p:nvPr/>
        </p:nvCxnSpPr>
        <p:spPr>
          <a:xfrm rot="10800000" flipV="1">
            <a:off x="2761400" y="4434859"/>
            <a:ext cx="1324861" cy="111139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FABD2B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29" name="肘形接點 28"/>
          <p:cNvCxnSpPr>
            <a:endCxn id="13" idx="3"/>
          </p:cNvCxnSpPr>
          <p:nvPr/>
        </p:nvCxnSpPr>
        <p:spPr>
          <a:xfrm rot="10800000">
            <a:off x="2764442" y="3137197"/>
            <a:ext cx="1818111" cy="244032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EA6124"/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sp>
        <p:nvSpPr>
          <p:cNvPr id="30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957178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標題 2"/>
          <p:cNvSpPr txBox="1">
            <a:spLocks/>
          </p:cNvSpPr>
          <p:nvPr/>
        </p:nvSpPr>
        <p:spPr>
          <a:xfrm>
            <a:off x="444372" y="292181"/>
            <a:ext cx="11171574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投資機會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智慧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機械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| 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台灣供應鏈</a:t>
            </a:r>
          </a:p>
        </p:txBody>
      </p:sp>
    </p:spTree>
    <p:extLst>
      <p:ext uri="{BB962C8B-B14F-4D97-AF65-F5344CB8AC3E}">
        <p14:creationId xmlns:p14="http://schemas.microsoft.com/office/powerpoint/2010/main" val="7452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4655048" y="1700808"/>
            <a:ext cx="2874864" cy="198702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7903685" y="1700808"/>
            <a:ext cx="2874864" cy="19870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383610" y="1700808"/>
            <a:ext cx="2874864" cy="198702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" name="Rectangle: Folded Corner 1"/>
          <p:cNvSpPr/>
          <p:nvPr/>
        </p:nvSpPr>
        <p:spPr>
          <a:xfrm>
            <a:off x="3252245" y="3369109"/>
            <a:ext cx="678588" cy="735933"/>
          </a:xfrm>
          <a:prstGeom prst="roundRect">
            <a:avLst/>
          </a:prstGeom>
          <a:solidFill>
            <a:srgbClr val="FFC2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Rectangle: Folded Corner 2"/>
          <p:cNvSpPr/>
          <p:nvPr/>
        </p:nvSpPr>
        <p:spPr>
          <a:xfrm>
            <a:off x="6512286" y="3369109"/>
            <a:ext cx="678588" cy="735933"/>
          </a:xfrm>
          <a:prstGeom prst="roundRect">
            <a:avLst/>
          </a:prstGeom>
          <a:solidFill>
            <a:srgbClr val="323F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Rectangle: Folded Corner 3"/>
          <p:cNvSpPr/>
          <p:nvPr/>
        </p:nvSpPr>
        <p:spPr>
          <a:xfrm>
            <a:off x="9778514" y="3359552"/>
            <a:ext cx="678588" cy="735933"/>
          </a:xfrm>
          <a:prstGeom prst="roundRect">
            <a:avLst/>
          </a:prstGeom>
          <a:solidFill>
            <a:srgbClr val="FFC2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2" name="Freeform: Shape 13"/>
          <p:cNvSpPr>
            <a:spLocks/>
          </p:cNvSpPr>
          <p:nvPr/>
        </p:nvSpPr>
        <p:spPr bwMode="auto">
          <a:xfrm>
            <a:off x="3387477" y="3523456"/>
            <a:ext cx="408116" cy="408116"/>
          </a:xfrm>
          <a:custGeom>
            <a:avLst/>
            <a:gdLst>
              <a:gd name="T0" fmla="*/ 182 w 236"/>
              <a:gd name="T1" fmla="*/ 109 h 236"/>
              <a:gd name="T2" fmla="*/ 157 w 236"/>
              <a:gd name="T3" fmla="*/ 103 h 236"/>
              <a:gd name="T4" fmla="*/ 134 w 236"/>
              <a:gd name="T5" fmla="*/ 102 h 236"/>
              <a:gd name="T6" fmla="*/ 120 w 236"/>
              <a:gd name="T7" fmla="*/ 114 h 236"/>
              <a:gd name="T8" fmla="*/ 118 w 236"/>
              <a:gd name="T9" fmla="*/ 129 h 236"/>
              <a:gd name="T10" fmla="*/ 122 w 236"/>
              <a:gd name="T11" fmla="*/ 141 h 236"/>
              <a:gd name="T12" fmla="*/ 135 w 236"/>
              <a:gd name="T13" fmla="*/ 156 h 236"/>
              <a:gd name="T14" fmla="*/ 139 w 236"/>
              <a:gd name="T15" fmla="*/ 185 h 236"/>
              <a:gd name="T16" fmla="*/ 152 w 236"/>
              <a:gd name="T17" fmla="*/ 198 h 236"/>
              <a:gd name="T18" fmla="*/ 169 w 236"/>
              <a:gd name="T19" fmla="*/ 180 h 236"/>
              <a:gd name="T20" fmla="*/ 187 w 236"/>
              <a:gd name="T21" fmla="*/ 150 h 236"/>
              <a:gd name="T22" fmla="*/ 200 w 236"/>
              <a:gd name="T23" fmla="*/ 122 h 236"/>
              <a:gd name="T24" fmla="*/ 182 w 236"/>
              <a:gd name="T25" fmla="*/ 109 h 236"/>
              <a:gd name="T26" fmla="*/ 118 w 236"/>
              <a:gd name="T27" fmla="*/ 0 h 236"/>
              <a:gd name="T28" fmla="*/ 0 w 236"/>
              <a:gd name="T29" fmla="*/ 118 h 236"/>
              <a:gd name="T30" fmla="*/ 118 w 236"/>
              <a:gd name="T31" fmla="*/ 236 h 236"/>
              <a:gd name="T32" fmla="*/ 236 w 236"/>
              <a:gd name="T33" fmla="*/ 118 h 236"/>
              <a:gd name="T34" fmla="*/ 118 w 236"/>
              <a:gd name="T35" fmla="*/ 0 h 236"/>
              <a:gd name="T36" fmla="*/ 126 w 236"/>
              <a:gd name="T37" fmla="*/ 212 h 236"/>
              <a:gd name="T38" fmla="*/ 128 w 236"/>
              <a:gd name="T39" fmla="*/ 208 h 236"/>
              <a:gd name="T40" fmla="*/ 125 w 236"/>
              <a:gd name="T41" fmla="*/ 186 h 236"/>
              <a:gd name="T42" fmla="*/ 105 w 236"/>
              <a:gd name="T43" fmla="*/ 186 h 236"/>
              <a:gd name="T44" fmla="*/ 98 w 236"/>
              <a:gd name="T45" fmla="*/ 207 h 236"/>
              <a:gd name="T46" fmla="*/ 102 w 236"/>
              <a:gd name="T47" fmla="*/ 211 h 236"/>
              <a:gd name="T48" fmla="*/ 34 w 236"/>
              <a:gd name="T49" fmla="*/ 161 h 236"/>
              <a:gd name="T50" fmla="*/ 44 w 236"/>
              <a:gd name="T51" fmla="*/ 157 h 236"/>
              <a:gd name="T52" fmla="*/ 44 w 236"/>
              <a:gd name="T53" fmla="*/ 157 h 236"/>
              <a:gd name="T54" fmla="*/ 81 w 236"/>
              <a:gd name="T55" fmla="*/ 142 h 236"/>
              <a:gd name="T56" fmla="*/ 81 w 236"/>
              <a:gd name="T57" fmla="*/ 118 h 236"/>
              <a:gd name="T58" fmla="*/ 55 w 236"/>
              <a:gd name="T59" fmla="*/ 94 h 236"/>
              <a:gd name="T60" fmla="*/ 28 w 236"/>
              <a:gd name="T61" fmla="*/ 90 h 236"/>
              <a:gd name="T62" fmla="*/ 84 w 236"/>
              <a:gd name="T63" fmla="*/ 30 h 236"/>
              <a:gd name="T64" fmla="*/ 84 w 236"/>
              <a:gd name="T65" fmla="*/ 31 h 236"/>
              <a:gd name="T66" fmla="*/ 102 w 236"/>
              <a:gd name="T67" fmla="*/ 56 h 236"/>
              <a:gd name="T68" fmla="*/ 120 w 236"/>
              <a:gd name="T69" fmla="*/ 79 h 236"/>
              <a:gd name="T70" fmla="*/ 131 w 236"/>
              <a:gd name="T71" fmla="*/ 97 h 236"/>
              <a:gd name="T72" fmla="*/ 146 w 236"/>
              <a:gd name="T73" fmla="*/ 88 h 236"/>
              <a:gd name="T74" fmla="*/ 177 w 236"/>
              <a:gd name="T75" fmla="*/ 66 h 236"/>
              <a:gd name="T76" fmla="*/ 190 w 236"/>
              <a:gd name="T77" fmla="*/ 57 h 236"/>
              <a:gd name="T78" fmla="*/ 212 w 236"/>
              <a:gd name="T79" fmla="*/ 118 h 236"/>
              <a:gd name="T80" fmla="*/ 126 w 236"/>
              <a:gd name="T81" fmla="*/ 212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36" h="236">
                <a:moveTo>
                  <a:pt x="182" y="109"/>
                </a:moveTo>
                <a:cubicBezTo>
                  <a:pt x="172" y="107"/>
                  <a:pt x="161" y="105"/>
                  <a:pt x="157" y="103"/>
                </a:cubicBezTo>
                <a:cubicBezTo>
                  <a:pt x="153" y="102"/>
                  <a:pt x="143" y="101"/>
                  <a:pt x="134" y="102"/>
                </a:cubicBezTo>
                <a:cubicBezTo>
                  <a:pt x="125" y="103"/>
                  <a:pt x="119" y="109"/>
                  <a:pt x="120" y="114"/>
                </a:cubicBezTo>
                <a:cubicBezTo>
                  <a:pt x="121" y="119"/>
                  <a:pt x="120" y="126"/>
                  <a:pt x="118" y="129"/>
                </a:cubicBezTo>
                <a:cubicBezTo>
                  <a:pt x="117" y="132"/>
                  <a:pt x="118" y="138"/>
                  <a:pt x="122" y="141"/>
                </a:cubicBezTo>
                <a:cubicBezTo>
                  <a:pt x="127" y="144"/>
                  <a:pt x="132" y="151"/>
                  <a:pt x="135" y="156"/>
                </a:cubicBezTo>
                <a:cubicBezTo>
                  <a:pt x="138" y="162"/>
                  <a:pt x="140" y="175"/>
                  <a:pt x="139" y="185"/>
                </a:cubicBezTo>
                <a:cubicBezTo>
                  <a:pt x="139" y="195"/>
                  <a:pt x="145" y="201"/>
                  <a:pt x="152" y="198"/>
                </a:cubicBezTo>
                <a:cubicBezTo>
                  <a:pt x="160" y="195"/>
                  <a:pt x="167" y="187"/>
                  <a:pt x="169" y="180"/>
                </a:cubicBezTo>
                <a:cubicBezTo>
                  <a:pt x="171" y="174"/>
                  <a:pt x="179" y="160"/>
                  <a:pt x="187" y="150"/>
                </a:cubicBezTo>
                <a:cubicBezTo>
                  <a:pt x="195" y="140"/>
                  <a:pt x="201" y="127"/>
                  <a:pt x="200" y="122"/>
                </a:cubicBezTo>
                <a:cubicBezTo>
                  <a:pt x="200" y="116"/>
                  <a:pt x="191" y="111"/>
                  <a:pt x="182" y="109"/>
                </a:cubicBez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26" y="212"/>
                </a:moveTo>
                <a:cubicBezTo>
                  <a:pt x="127" y="211"/>
                  <a:pt x="128" y="209"/>
                  <a:pt x="128" y="208"/>
                </a:cubicBezTo>
                <a:cubicBezTo>
                  <a:pt x="130" y="201"/>
                  <a:pt x="128" y="191"/>
                  <a:pt x="125" y="186"/>
                </a:cubicBezTo>
                <a:cubicBezTo>
                  <a:pt x="121" y="181"/>
                  <a:pt x="112" y="181"/>
                  <a:pt x="105" y="186"/>
                </a:cubicBezTo>
                <a:cubicBezTo>
                  <a:pt x="97" y="191"/>
                  <a:pt x="94" y="200"/>
                  <a:pt x="98" y="207"/>
                </a:cubicBezTo>
                <a:cubicBezTo>
                  <a:pt x="99" y="208"/>
                  <a:pt x="100" y="210"/>
                  <a:pt x="102" y="211"/>
                </a:cubicBezTo>
                <a:cubicBezTo>
                  <a:pt x="72" y="206"/>
                  <a:pt x="47" y="187"/>
                  <a:pt x="34" y="161"/>
                </a:cubicBezTo>
                <a:cubicBezTo>
                  <a:pt x="37" y="161"/>
                  <a:pt x="40" y="159"/>
                  <a:pt x="44" y="157"/>
                </a:cubicBezTo>
                <a:cubicBezTo>
                  <a:pt x="44" y="157"/>
                  <a:pt x="44" y="157"/>
                  <a:pt x="44" y="157"/>
                </a:cubicBezTo>
                <a:cubicBezTo>
                  <a:pt x="57" y="148"/>
                  <a:pt x="74" y="141"/>
                  <a:pt x="81" y="142"/>
                </a:cubicBezTo>
                <a:cubicBezTo>
                  <a:pt x="89" y="142"/>
                  <a:pt x="89" y="131"/>
                  <a:pt x="81" y="118"/>
                </a:cubicBezTo>
                <a:cubicBezTo>
                  <a:pt x="74" y="105"/>
                  <a:pt x="62" y="94"/>
                  <a:pt x="55" y="94"/>
                </a:cubicBezTo>
                <a:cubicBezTo>
                  <a:pt x="48" y="94"/>
                  <a:pt x="36" y="92"/>
                  <a:pt x="28" y="90"/>
                </a:cubicBezTo>
                <a:cubicBezTo>
                  <a:pt x="37" y="62"/>
                  <a:pt x="58" y="41"/>
                  <a:pt x="84" y="30"/>
                </a:cubicBezTo>
                <a:cubicBezTo>
                  <a:pt x="84" y="31"/>
                  <a:pt x="84" y="31"/>
                  <a:pt x="84" y="31"/>
                </a:cubicBezTo>
                <a:cubicBezTo>
                  <a:pt x="86" y="39"/>
                  <a:pt x="95" y="50"/>
                  <a:pt x="102" y="56"/>
                </a:cubicBezTo>
                <a:cubicBezTo>
                  <a:pt x="110" y="62"/>
                  <a:pt x="118" y="72"/>
                  <a:pt x="120" y="79"/>
                </a:cubicBezTo>
                <a:cubicBezTo>
                  <a:pt x="122" y="85"/>
                  <a:pt x="127" y="93"/>
                  <a:pt x="131" y="97"/>
                </a:cubicBezTo>
                <a:cubicBezTo>
                  <a:pt x="136" y="100"/>
                  <a:pt x="142" y="96"/>
                  <a:pt x="146" y="88"/>
                </a:cubicBezTo>
                <a:cubicBezTo>
                  <a:pt x="150" y="80"/>
                  <a:pt x="164" y="70"/>
                  <a:pt x="177" y="66"/>
                </a:cubicBezTo>
                <a:cubicBezTo>
                  <a:pt x="183" y="64"/>
                  <a:pt x="187" y="61"/>
                  <a:pt x="190" y="57"/>
                </a:cubicBezTo>
                <a:cubicBezTo>
                  <a:pt x="204" y="74"/>
                  <a:pt x="212" y="95"/>
                  <a:pt x="212" y="118"/>
                </a:cubicBezTo>
                <a:cubicBezTo>
                  <a:pt x="212" y="168"/>
                  <a:pt x="174" y="208"/>
                  <a:pt x="126" y="212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xtLst/>
        </p:spPr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3" name="组合 27"/>
          <p:cNvGrpSpPr/>
          <p:nvPr/>
        </p:nvGrpSpPr>
        <p:grpSpPr>
          <a:xfrm>
            <a:off x="1383607" y="4130206"/>
            <a:ext cx="3038256" cy="1794769"/>
            <a:chOff x="937749" y="5016378"/>
            <a:chExt cx="3038256" cy="1794769"/>
          </a:xfrm>
        </p:grpSpPr>
        <p:sp>
          <p:nvSpPr>
            <p:cNvPr id="44" name="矩形 43"/>
            <p:cNvSpPr/>
            <p:nvPr/>
          </p:nvSpPr>
          <p:spPr>
            <a:xfrm>
              <a:off x="937750" y="5426152"/>
              <a:ext cx="3038255" cy="138499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>
                <a:lnSpc>
                  <a:spcPct val="120000"/>
                </a:lnSpc>
              </a:pPr>
              <a:r>
                <a:rPr lang="zh-TW" altLang="en-US" sz="1400" dirty="0" smtClean="0">
                  <a:solidFill>
                    <a:prstClr val="white">
                      <a:lumMod val="50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數位仿</a:t>
              </a:r>
              <a:r>
                <a:rPr lang="zh-TW" altLang="en-US" sz="1400" dirty="0">
                  <a:solidFill>
                    <a:prstClr val="white">
                      <a:lumMod val="50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真與分析</a:t>
              </a:r>
            </a:p>
            <a:p>
              <a:pPr defTabSz="457200">
                <a:lnSpc>
                  <a:spcPct val="120000"/>
                </a:lnSpc>
              </a:pPr>
              <a:r>
                <a:rPr lang="zh-TW" altLang="en-US" sz="1400" dirty="0">
                  <a:solidFill>
                    <a:prstClr val="white">
                      <a:lumMod val="50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產品生命週期管理</a:t>
              </a:r>
            </a:p>
            <a:p>
              <a:pPr defTabSz="457200">
                <a:lnSpc>
                  <a:spcPct val="120000"/>
                </a:lnSpc>
              </a:pPr>
              <a:r>
                <a:rPr lang="zh-TW" altLang="en-US" sz="1400" dirty="0">
                  <a:solidFill>
                    <a:prstClr val="white">
                      <a:lumMod val="50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大數據分析</a:t>
              </a:r>
            </a:p>
            <a:p>
              <a:pPr defTabSz="457200">
                <a:lnSpc>
                  <a:spcPct val="120000"/>
                </a:lnSpc>
              </a:pPr>
              <a:r>
                <a:rPr lang="zh-TW" altLang="en-US" sz="1400" dirty="0">
                  <a:solidFill>
                    <a:prstClr val="white">
                      <a:lumMod val="50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機器學習</a:t>
              </a:r>
            </a:p>
            <a:p>
              <a:pPr defTabSz="457200">
                <a:lnSpc>
                  <a:spcPct val="120000"/>
                </a:lnSpc>
              </a:pPr>
              <a:r>
                <a:rPr lang="zh-TW" altLang="en-US" sz="1400" dirty="0" smtClean="0">
                  <a:solidFill>
                    <a:prstClr val="white">
                      <a:lumMod val="50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人工智慧（</a:t>
              </a:r>
              <a:r>
                <a:rPr lang="en-US" altLang="zh-TW" sz="1400" dirty="0">
                  <a:solidFill>
                    <a:prstClr val="white">
                      <a:lumMod val="50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AI</a:t>
              </a:r>
              <a:r>
                <a:rPr lang="zh-TW" altLang="en-US" sz="1400" dirty="0" smtClean="0">
                  <a:solidFill>
                    <a:prstClr val="white">
                      <a:lumMod val="50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）</a:t>
              </a:r>
              <a:endParaRPr lang="en-US" altLang="zh-CN" sz="1400" dirty="0" smtClean="0">
                <a:solidFill>
                  <a:prstClr val="white">
                    <a:lumMod val="50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37749" y="5016378"/>
              <a:ext cx="3038255" cy="42473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>
                <a:lnSpc>
                  <a:spcPct val="120000"/>
                </a:lnSpc>
              </a:pPr>
              <a:r>
                <a:rPr lang="zh-TW" altLang="en-US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前瞻技術</a:t>
              </a:r>
              <a:endParaRPr lang="en-US" altLang="zh-CN" b="1" dirty="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6" name="组合 30"/>
          <p:cNvGrpSpPr/>
          <p:nvPr/>
        </p:nvGrpSpPr>
        <p:grpSpPr>
          <a:xfrm>
            <a:off x="4634993" y="4102674"/>
            <a:ext cx="3163973" cy="1794769"/>
            <a:chOff x="937749" y="5016378"/>
            <a:chExt cx="3163974" cy="1794769"/>
          </a:xfrm>
        </p:grpSpPr>
        <p:sp>
          <p:nvSpPr>
            <p:cNvPr id="47" name="矩形 46"/>
            <p:cNvSpPr/>
            <p:nvPr/>
          </p:nvSpPr>
          <p:spPr>
            <a:xfrm>
              <a:off x="937750" y="5426152"/>
              <a:ext cx="3038254" cy="138499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>
                <a:lnSpc>
                  <a:spcPct val="120000"/>
                </a:lnSpc>
              </a:pPr>
              <a:r>
                <a:rPr lang="zh-TW" altLang="en-US" sz="1400" dirty="0" smtClean="0">
                  <a:solidFill>
                    <a:prstClr val="white">
                      <a:lumMod val="50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智慧型感測器</a:t>
              </a:r>
              <a:endParaRPr lang="en-US" altLang="zh-TW" sz="1400" dirty="0" smtClean="0">
                <a:solidFill>
                  <a:prstClr val="white">
                    <a:lumMod val="50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457200">
                <a:lnSpc>
                  <a:spcPct val="120000"/>
                </a:lnSpc>
              </a:pPr>
              <a:r>
                <a:rPr lang="zh-TW" altLang="en-US" sz="1400" dirty="0" smtClean="0">
                  <a:solidFill>
                    <a:prstClr val="white">
                      <a:lumMod val="50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工業用與服務型機器人</a:t>
              </a:r>
              <a:endParaRPr lang="en-US" altLang="zh-TW" sz="1400" dirty="0" smtClean="0">
                <a:solidFill>
                  <a:prstClr val="white">
                    <a:lumMod val="50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457200">
                <a:lnSpc>
                  <a:spcPct val="120000"/>
                </a:lnSpc>
              </a:pPr>
              <a:r>
                <a:rPr lang="zh-TW" altLang="en-US" sz="1400" dirty="0" smtClean="0">
                  <a:solidFill>
                    <a:prstClr val="white">
                      <a:lumMod val="50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半導體前端處理製程及先進封裝</a:t>
              </a:r>
              <a:endParaRPr lang="en-US" altLang="zh-TW" sz="1400" dirty="0" smtClean="0">
                <a:solidFill>
                  <a:prstClr val="white">
                    <a:lumMod val="50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457200">
                <a:lnSpc>
                  <a:spcPct val="120000"/>
                </a:lnSpc>
              </a:pPr>
              <a:r>
                <a:rPr lang="en-US" altLang="zh-TW" sz="1400" dirty="0" smtClean="0">
                  <a:solidFill>
                    <a:prstClr val="white">
                      <a:lumMod val="50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3D</a:t>
              </a:r>
              <a:r>
                <a:rPr lang="zh-TW" altLang="en-US" sz="1400" dirty="0" smtClean="0">
                  <a:solidFill>
                    <a:prstClr val="white">
                      <a:lumMod val="50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列印</a:t>
              </a:r>
              <a:endParaRPr lang="en-US" altLang="zh-TW" sz="1400" dirty="0" smtClean="0">
                <a:solidFill>
                  <a:prstClr val="white">
                    <a:lumMod val="50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defTabSz="457200">
                <a:lnSpc>
                  <a:spcPct val="120000"/>
                </a:lnSpc>
              </a:pPr>
              <a:r>
                <a:rPr lang="zh-TW" altLang="en-US" sz="1400" dirty="0" smtClean="0">
                  <a:solidFill>
                    <a:prstClr val="white">
                      <a:lumMod val="50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航太工具機及先進控制器</a:t>
              </a:r>
              <a:endParaRPr lang="en-US" altLang="zh-CN" sz="1400" dirty="0">
                <a:solidFill>
                  <a:prstClr val="white">
                    <a:lumMod val="50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937749" y="5016378"/>
              <a:ext cx="3163974" cy="42473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>
                <a:lnSpc>
                  <a:spcPct val="120000"/>
                </a:lnSpc>
              </a:pPr>
              <a:r>
                <a:rPr lang="zh-TW" altLang="en-US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核心組件</a:t>
              </a:r>
              <a:r>
                <a:rPr lang="en-US" altLang="zh-TW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/</a:t>
              </a:r>
              <a:r>
                <a:rPr lang="zh-TW" altLang="en-US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設備</a:t>
              </a:r>
              <a:endParaRPr lang="en-US" altLang="zh-CN" b="1" dirty="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49" name="组合 33"/>
          <p:cNvGrpSpPr/>
          <p:nvPr/>
        </p:nvGrpSpPr>
        <p:grpSpPr>
          <a:xfrm>
            <a:off x="8028062" y="4046756"/>
            <a:ext cx="3044960" cy="758518"/>
            <a:chOff x="931045" y="5016378"/>
            <a:chExt cx="3044959" cy="758518"/>
          </a:xfrm>
        </p:grpSpPr>
        <p:sp>
          <p:nvSpPr>
            <p:cNvPr id="50" name="矩形 49"/>
            <p:cNvSpPr/>
            <p:nvPr/>
          </p:nvSpPr>
          <p:spPr>
            <a:xfrm>
              <a:off x="931045" y="5424031"/>
              <a:ext cx="3038255" cy="3508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>
                <a:lnSpc>
                  <a:spcPct val="120000"/>
                </a:lnSpc>
              </a:pPr>
              <a:r>
                <a:rPr lang="zh-TW" altLang="en-US" sz="1400" dirty="0" smtClean="0">
                  <a:solidFill>
                    <a:prstClr val="white">
                      <a:lumMod val="50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智慧</a:t>
              </a:r>
              <a:r>
                <a:rPr lang="zh-TW" altLang="en-US" sz="1400" dirty="0">
                  <a:solidFill>
                    <a:prstClr val="white">
                      <a:lumMod val="50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工廠整合解決方案</a:t>
              </a:r>
              <a:endParaRPr lang="zh-TW" altLang="en-US" sz="1400" dirty="0">
                <a:solidFill>
                  <a:prstClr val="white">
                    <a:lumMod val="50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5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937749" y="5016378"/>
              <a:ext cx="3038255" cy="42473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>
                <a:lnSpc>
                  <a:spcPct val="120000"/>
                </a:lnSpc>
              </a:pPr>
              <a:r>
                <a:rPr lang="zh-TW" altLang="en-US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整合式解決方案</a:t>
              </a:r>
              <a:endParaRPr lang="en-US" altLang="zh-CN" b="1" dirty="0">
                <a:solidFill>
                  <a:prstClr val="black">
                    <a:lumMod val="65000"/>
                    <a:lumOff val="3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61" name="그룹 34"/>
          <p:cNvGrpSpPr/>
          <p:nvPr/>
        </p:nvGrpSpPr>
        <p:grpSpPr>
          <a:xfrm>
            <a:off x="6630066" y="3501011"/>
            <a:ext cx="460375" cy="458787"/>
            <a:chOff x="11260138" y="4911725"/>
            <a:chExt cx="460375" cy="458787"/>
          </a:xfrm>
          <a:solidFill>
            <a:schemeClr val="bg1"/>
          </a:solidFill>
        </p:grpSpPr>
        <p:sp>
          <p:nvSpPr>
            <p:cNvPr id="62" name="Freeform 63"/>
            <p:cNvSpPr>
              <a:spLocks noEditPoints="1"/>
            </p:cNvSpPr>
            <p:nvPr/>
          </p:nvSpPr>
          <p:spPr bwMode="auto">
            <a:xfrm>
              <a:off x="11260138" y="4911725"/>
              <a:ext cx="460375" cy="458787"/>
            </a:xfrm>
            <a:custGeom>
              <a:avLst/>
              <a:gdLst>
                <a:gd name="T0" fmla="*/ 29 w 290"/>
                <a:gd name="T1" fmla="*/ 209 h 289"/>
                <a:gd name="T2" fmla="*/ 27 w 290"/>
                <a:gd name="T3" fmla="*/ 229 h 289"/>
                <a:gd name="T4" fmla="*/ 61 w 290"/>
                <a:gd name="T5" fmla="*/ 263 h 289"/>
                <a:gd name="T6" fmla="*/ 83 w 290"/>
                <a:gd name="T7" fmla="*/ 257 h 289"/>
                <a:gd name="T8" fmla="*/ 110 w 290"/>
                <a:gd name="T9" fmla="*/ 276 h 289"/>
                <a:gd name="T10" fmla="*/ 129 w 290"/>
                <a:gd name="T11" fmla="*/ 289 h 289"/>
                <a:gd name="T12" fmla="*/ 176 w 290"/>
                <a:gd name="T13" fmla="*/ 283 h 289"/>
                <a:gd name="T14" fmla="*/ 192 w 290"/>
                <a:gd name="T15" fmla="*/ 243 h 289"/>
                <a:gd name="T16" fmla="*/ 222 w 290"/>
                <a:gd name="T17" fmla="*/ 264 h 289"/>
                <a:gd name="T18" fmla="*/ 259 w 290"/>
                <a:gd name="T19" fmla="*/ 235 h 289"/>
                <a:gd name="T20" fmla="*/ 264 w 290"/>
                <a:gd name="T21" fmla="*/ 216 h 289"/>
                <a:gd name="T22" fmla="*/ 269 w 290"/>
                <a:gd name="T23" fmla="*/ 180 h 289"/>
                <a:gd name="T24" fmla="*/ 286 w 290"/>
                <a:gd name="T25" fmla="*/ 171 h 289"/>
                <a:gd name="T26" fmla="*/ 290 w 290"/>
                <a:gd name="T27" fmla="*/ 124 h 289"/>
                <a:gd name="T28" fmla="*/ 273 w 290"/>
                <a:gd name="T29" fmla="*/ 108 h 289"/>
                <a:gd name="T30" fmla="*/ 261 w 290"/>
                <a:gd name="T31" fmla="*/ 80 h 289"/>
                <a:gd name="T32" fmla="*/ 263 w 290"/>
                <a:gd name="T33" fmla="*/ 59 h 289"/>
                <a:gd name="T34" fmla="*/ 229 w 290"/>
                <a:gd name="T35" fmla="*/ 27 h 289"/>
                <a:gd name="T36" fmla="*/ 209 w 290"/>
                <a:gd name="T37" fmla="*/ 28 h 289"/>
                <a:gd name="T38" fmla="*/ 182 w 290"/>
                <a:gd name="T39" fmla="*/ 16 h 289"/>
                <a:gd name="T40" fmla="*/ 165 w 290"/>
                <a:gd name="T41" fmla="*/ 0 h 289"/>
                <a:gd name="T42" fmla="*/ 117 w 290"/>
                <a:gd name="T43" fmla="*/ 3 h 289"/>
                <a:gd name="T44" fmla="*/ 108 w 290"/>
                <a:gd name="T45" fmla="*/ 41 h 289"/>
                <a:gd name="T46" fmla="*/ 73 w 290"/>
                <a:gd name="T47" fmla="*/ 25 h 289"/>
                <a:gd name="T48" fmla="*/ 32 w 290"/>
                <a:gd name="T49" fmla="*/ 53 h 289"/>
                <a:gd name="T50" fmla="*/ 26 w 290"/>
                <a:gd name="T51" fmla="*/ 68 h 289"/>
                <a:gd name="T52" fmla="*/ 42 w 290"/>
                <a:gd name="T53" fmla="*/ 108 h 289"/>
                <a:gd name="T54" fmla="*/ 6 w 290"/>
                <a:gd name="T55" fmla="*/ 114 h 289"/>
                <a:gd name="T56" fmla="*/ 0 w 290"/>
                <a:gd name="T57" fmla="*/ 160 h 289"/>
                <a:gd name="T58" fmla="*/ 13 w 290"/>
                <a:gd name="T59" fmla="*/ 179 h 289"/>
                <a:gd name="T60" fmla="*/ 42 w 290"/>
                <a:gd name="T61" fmla="*/ 132 h 289"/>
                <a:gd name="T62" fmla="*/ 65 w 290"/>
                <a:gd name="T63" fmla="*/ 116 h 289"/>
                <a:gd name="T64" fmla="*/ 68 w 290"/>
                <a:gd name="T65" fmla="*/ 86 h 289"/>
                <a:gd name="T66" fmla="*/ 80 w 290"/>
                <a:gd name="T67" fmla="*/ 62 h 289"/>
                <a:gd name="T68" fmla="*/ 104 w 290"/>
                <a:gd name="T69" fmla="*/ 69 h 289"/>
                <a:gd name="T70" fmla="*/ 128 w 290"/>
                <a:gd name="T71" fmla="*/ 55 h 289"/>
                <a:gd name="T72" fmla="*/ 157 w 290"/>
                <a:gd name="T73" fmla="*/ 41 h 289"/>
                <a:gd name="T74" fmla="*/ 169 w 290"/>
                <a:gd name="T75" fmla="*/ 62 h 289"/>
                <a:gd name="T76" fmla="*/ 196 w 290"/>
                <a:gd name="T77" fmla="*/ 69 h 289"/>
                <a:gd name="T78" fmla="*/ 227 w 290"/>
                <a:gd name="T79" fmla="*/ 80 h 289"/>
                <a:gd name="T80" fmla="*/ 222 w 290"/>
                <a:gd name="T81" fmla="*/ 107 h 289"/>
                <a:gd name="T82" fmla="*/ 241 w 290"/>
                <a:gd name="T83" fmla="*/ 131 h 289"/>
                <a:gd name="T84" fmla="*/ 248 w 290"/>
                <a:gd name="T85" fmla="*/ 156 h 289"/>
                <a:gd name="T86" fmla="*/ 226 w 290"/>
                <a:gd name="T87" fmla="*/ 172 h 289"/>
                <a:gd name="T88" fmla="*/ 222 w 290"/>
                <a:gd name="T89" fmla="*/ 202 h 289"/>
                <a:gd name="T90" fmla="*/ 209 w 290"/>
                <a:gd name="T91" fmla="*/ 226 h 289"/>
                <a:gd name="T92" fmla="*/ 187 w 290"/>
                <a:gd name="T93" fmla="*/ 219 h 289"/>
                <a:gd name="T94" fmla="*/ 162 w 290"/>
                <a:gd name="T95" fmla="*/ 234 h 289"/>
                <a:gd name="T96" fmla="*/ 133 w 290"/>
                <a:gd name="T97" fmla="*/ 247 h 289"/>
                <a:gd name="T98" fmla="*/ 120 w 290"/>
                <a:gd name="T99" fmla="*/ 226 h 289"/>
                <a:gd name="T100" fmla="*/ 94 w 290"/>
                <a:gd name="T101" fmla="*/ 219 h 289"/>
                <a:gd name="T102" fmla="*/ 64 w 290"/>
                <a:gd name="T103" fmla="*/ 208 h 289"/>
                <a:gd name="T104" fmla="*/ 70 w 290"/>
                <a:gd name="T105" fmla="*/ 185 h 289"/>
                <a:gd name="T106" fmla="*/ 56 w 290"/>
                <a:gd name="T107" fmla="*/ 161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0" h="289">
                  <a:moveTo>
                    <a:pt x="22" y="180"/>
                  </a:moveTo>
                  <a:lnTo>
                    <a:pt x="42" y="181"/>
                  </a:lnTo>
                  <a:lnTo>
                    <a:pt x="46" y="191"/>
                  </a:lnTo>
                  <a:lnTo>
                    <a:pt x="32" y="206"/>
                  </a:lnTo>
                  <a:lnTo>
                    <a:pt x="32" y="206"/>
                  </a:lnTo>
                  <a:lnTo>
                    <a:pt x="29" y="209"/>
                  </a:lnTo>
                  <a:lnTo>
                    <a:pt x="27" y="212"/>
                  </a:lnTo>
                  <a:lnTo>
                    <a:pt x="26" y="216"/>
                  </a:lnTo>
                  <a:lnTo>
                    <a:pt x="26" y="220"/>
                  </a:lnTo>
                  <a:lnTo>
                    <a:pt x="26" y="220"/>
                  </a:lnTo>
                  <a:lnTo>
                    <a:pt x="26" y="225"/>
                  </a:lnTo>
                  <a:lnTo>
                    <a:pt x="27" y="229"/>
                  </a:lnTo>
                  <a:lnTo>
                    <a:pt x="29" y="232"/>
                  </a:lnTo>
                  <a:lnTo>
                    <a:pt x="32" y="235"/>
                  </a:lnTo>
                  <a:lnTo>
                    <a:pt x="53" y="257"/>
                  </a:lnTo>
                  <a:lnTo>
                    <a:pt x="53" y="257"/>
                  </a:lnTo>
                  <a:lnTo>
                    <a:pt x="58" y="261"/>
                  </a:lnTo>
                  <a:lnTo>
                    <a:pt x="61" y="263"/>
                  </a:lnTo>
                  <a:lnTo>
                    <a:pt x="65" y="264"/>
                  </a:lnTo>
                  <a:lnTo>
                    <a:pt x="69" y="264"/>
                  </a:lnTo>
                  <a:lnTo>
                    <a:pt x="73" y="264"/>
                  </a:lnTo>
                  <a:lnTo>
                    <a:pt x="77" y="263"/>
                  </a:lnTo>
                  <a:lnTo>
                    <a:pt x="80" y="261"/>
                  </a:lnTo>
                  <a:lnTo>
                    <a:pt x="83" y="257"/>
                  </a:lnTo>
                  <a:lnTo>
                    <a:pt x="99" y="244"/>
                  </a:lnTo>
                  <a:lnTo>
                    <a:pt x="108" y="247"/>
                  </a:lnTo>
                  <a:lnTo>
                    <a:pt x="108" y="268"/>
                  </a:lnTo>
                  <a:lnTo>
                    <a:pt x="108" y="268"/>
                  </a:lnTo>
                  <a:lnTo>
                    <a:pt x="109" y="272"/>
                  </a:lnTo>
                  <a:lnTo>
                    <a:pt x="110" y="276"/>
                  </a:lnTo>
                  <a:lnTo>
                    <a:pt x="112" y="280"/>
                  </a:lnTo>
                  <a:lnTo>
                    <a:pt x="114" y="283"/>
                  </a:lnTo>
                  <a:lnTo>
                    <a:pt x="117" y="285"/>
                  </a:lnTo>
                  <a:lnTo>
                    <a:pt x="121" y="287"/>
                  </a:lnTo>
                  <a:lnTo>
                    <a:pt x="125" y="288"/>
                  </a:lnTo>
                  <a:lnTo>
                    <a:pt x="129" y="289"/>
                  </a:lnTo>
                  <a:lnTo>
                    <a:pt x="161" y="289"/>
                  </a:lnTo>
                  <a:lnTo>
                    <a:pt x="161" y="289"/>
                  </a:lnTo>
                  <a:lnTo>
                    <a:pt x="165" y="288"/>
                  </a:lnTo>
                  <a:lnTo>
                    <a:pt x="169" y="287"/>
                  </a:lnTo>
                  <a:lnTo>
                    <a:pt x="173" y="285"/>
                  </a:lnTo>
                  <a:lnTo>
                    <a:pt x="176" y="283"/>
                  </a:lnTo>
                  <a:lnTo>
                    <a:pt x="179" y="280"/>
                  </a:lnTo>
                  <a:lnTo>
                    <a:pt x="180" y="276"/>
                  </a:lnTo>
                  <a:lnTo>
                    <a:pt x="182" y="272"/>
                  </a:lnTo>
                  <a:lnTo>
                    <a:pt x="182" y="268"/>
                  </a:lnTo>
                  <a:lnTo>
                    <a:pt x="183" y="247"/>
                  </a:lnTo>
                  <a:lnTo>
                    <a:pt x="192" y="243"/>
                  </a:lnTo>
                  <a:lnTo>
                    <a:pt x="206" y="257"/>
                  </a:lnTo>
                  <a:lnTo>
                    <a:pt x="206" y="257"/>
                  </a:lnTo>
                  <a:lnTo>
                    <a:pt x="209" y="261"/>
                  </a:lnTo>
                  <a:lnTo>
                    <a:pt x="214" y="263"/>
                  </a:lnTo>
                  <a:lnTo>
                    <a:pt x="218" y="264"/>
                  </a:lnTo>
                  <a:lnTo>
                    <a:pt x="222" y="264"/>
                  </a:lnTo>
                  <a:lnTo>
                    <a:pt x="225" y="264"/>
                  </a:lnTo>
                  <a:lnTo>
                    <a:pt x="229" y="263"/>
                  </a:lnTo>
                  <a:lnTo>
                    <a:pt x="233" y="261"/>
                  </a:lnTo>
                  <a:lnTo>
                    <a:pt x="236" y="257"/>
                  </a:lnTo>
                  <a:lnTo>
                    <a:pt x="259" y="235"/>
                  </a:lnTo>
                  <a:lnTo>
                    <a:pt x="259" y="235"/>
                  </a:lnTo>
                  <a:lnTo>
                    <a:pt x="261" y="232"/>
                  </a:lnTo>
                  <a:lnTo>
                    <a:pt x="263" y="229"/>
                  </a:lnTo>
                  <a:lnTo>
                    <a:pt x="264" y="225"/>
                  </a:lnTo>
                  <a:lnTo>
                    <a:pt x="265" y="220"/>
                  </a:lnTo>
                  <a:lnTo>
                    <a:pt x="265" y="220"/>
                  </a:lnTo>
                  <a:lnTo>
                    <a:pt x="264" y="216"/>
                  </a:lnTo>
                  <a:lnTo>
                    <a:pt x="263" y="212"/>
                  </a:lnTo>
                  <a:lnTo>
                    <a:pt x="261" y="209"/>
                  </a:lnTo>
                  <a:lnTo>
                    <a:pt x="259" y="206"/>
                  </a:lnTo>
                  <a:lnTo>
                    <a:pt x="244" y="191"/>
                  </a:lnTo>
                  <a:lnTo>
                    <a:pt x="248" y="180"/>
                  </a:lnTo>
                  <a:lnTo>
                    <a:pt x="269" y="180"/>
                  </a:lnTo>
                  <a:lnTo>
                    <a:pt x="269" y="180"/>
                  </a:lnTo>
                  <a:lnTo>
                    <a:pt x="273" y="180"/>
                  </a:lnTo>
                  <a:lnTo>
                    <a:pt x="277" y="179"/>
                  </a:lnTo>
                  <a:lnTo>
                    <a:pt x="280" y="177"/>
                  </a:lnTo>
                  <a:lnTo>
                    <a:pt x="283" y="174"/>
                  </a:lnTo>
                  <a:lnTo>
                    <a:pt x="286" y="171"/>
                  </a:lnTo>
                  <a:lnTo>
                    <a:pt x="289" y="168"/>
                  </a:lnTo>
                  <a:lnTo>
                    <a:pt x="290" y="164"/>
                  </a:lnTo>
                  <a:lnTo>
                    <a:pt x="290" y="160"/>
                  </a:lnTo>
                  <a:lnTo>
                    <a:pt x="290" y="128"/>
                  </a:lnTo>
                  <a:lnTo>
                    <a:pt x="290" y="128"/>
                  </a:lnTo>
                  <a:lnTo>
                    <a:pt x="290" y="124"/>
                  </a:lnTo>
                  <a:lnTo>
                    <a:pt x="289" y="120"/>
                  </a:lnTo>
                  <a:lnTo>
                    <a:pt x="286" y="117"/>
                  </a:lnTo>
                  <a:lnTo>
                    <a:pt x="283" y="114"/>
                  </a:lnTo>
                  <a:lnTo>
                    <a:pt x="280" y="111"/>
                  </a:lnTo>
                  <a:lnTo>
                    <a:pt x="277" y="109"/>
                  </a:lnTo>
                  <a:lnTo>
                    <a:pt x="273" y="108"/>
                  </a:lnTo>
                  <a:lnTo>
                    <a:pt x="269" y="108"/>
                  </a:lnTo>
                  <a:lnTo>
                    <a:pt x="248" y="107"/>
                  </a:lnTo>
                  <a:lnTo>
                    <a:pt x="244" y="97"/>
                  </a:lnTo>
                  <a:lnTo>
                    <a:pt x="259" y="83"/>
                  </a:lnTo>
                  <a:lnTo>
                    <a:pt x="259" y="83"/>
                  </a:lnTo>
                  <a:lnTo>
                    <a:pt x="261" y="80"/>
                  </a:lnTo>
                  <a:lnTo>
                    <a:pt x="263" y="76"/>
                  </a:lnTo>
                  <a:lnTo>
                    <a:pt x="264" y="72"/>
                  </a:lnTo>
                  <a:lnTo>
                    <a:pt x="265" y="68"/>
                  </a:lnTo>
                  <a:lnTo>
                    <a:pt x="265" y="68"/>
                  </a:lnTo>
                  <a:lnTo>
                    <a:pt x="264" y="63"/>
                  </a:lnTo>
                  <a:lnTo>
                    <a:pt x="263" y="59"/>
                  </a:lnTo>
                  <a:lnTo>
                    <a:pt x="261" y="56"/>
                  </a:lnTo>
                  <a:lnTo>
                    <a:pt x="259" y="53"/>
                  </a:lnTo>
                  <a:lnTo>
                    <a:pt x="236" y="31"/>
                  </a:lnTo>
                  <a:lnTo>
                    <a:pt x="236" y="31"/>
                  </a:lnTo>
                  <a:lnTo>
                    <a:pt x="233" y="28"/>
                  </a:lnTo>
                  <a:lnTo>
                    <a:pt x="229" y="27"/>
                  </a:lnTo>
                  <a:lnTo>
                    <a:pt x="226" y="24"/>
                  </a:lnTo>
                  <a:lnTo>
                    <a:pt x="222" y="24"/>
                  </a:lnTo>
                  <a:lnTo>
                    <a:pt x="222" y="24"/>
                  </a:lnTo>
                  <a:lnTo>
                    <a:pt x="218" y="24"/>
                  </a:lnTo>
                  <a:lnTo>
                    <a:pt x="214" y="27"/>
                  </a:lnTo>
                  <a:lnTo>
                    <a:pt x="209" y="28"/>
                  </a:lnTo>
                  <a:lnTo>
                    <a:pt x="206" y="31"/>
                  </a:lnTo>
                  <a:lnTo>
                    <a:pt x="192" y="45"/>
                  </a:lnTo>
                  <a:lnTo>
                    <a:pt x="182" y="41"/>
                  </a:lnTo>
                  <a:lnTo>
                    <a:pt x="182" y="20"/>
                  </a:lnTo>
                  <a:lnTo>
                    <a:pt x="182" y="20"/>
                  </a:lnTo>
                  <a:lnTo>
                    <a:pt x="182" y="16"/>
                  </a:lnTo>
                  <a:lnTo>
                    <a:pt x="180" y="12"/>
                  </a:lnTo>
                  <a:lnTo>
                    <a:pt x="179" y="9"/>
                  </a:lnTo>
                  <a:lnTo>
                    <a:pt x="176" y="6"/>
                  </a:lnTo>
                  <a:lnTo>
                    <a:pt x="173" y="3"/>
                  </a:lnTo>
                  <a:lnTo>
                    <a:pt x="169" y="1"/>
                  </a:lnTo>
                  <a:lnTo>
                    <a:pt x="165" y="0"/>
                  </a:lnTo>
                  <a:lnTo>
                    <a:pt x="161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5" y="0"/>
                  </a:lnTo>
                  <a:lnTo>
                    <a:pt x="121" y="1"/>
                  </a:lnTo>
                  <a:lnTo>
                    <a:pt x="117" y="3"/>
                  </a:lnTo>
                  <a:lnTo>
                    <a:pt x="114" y="6"/>
                  </a:lnTo>
                  <a:lnTo>
                    <a:pt x="112" y="9"/>
                  </a:lnTo>
                  <a:lnTo>
                    <a:pt x="110" y="12"/>
                  </a:lnTo>
                  <a:lnTo>
                    <a:pt x="109" y="16"/>
                  </a:lnTo>
                  <a:lnTo>
                    <a:pt x="108" y="20"/>
                  </a:lnTo>
                  <a:lnTo>
                    <a:pt x="108" y="41"/>
                  </a:lnTo>
                  <a:lnTo>
                    <a:pt x="98" y="45"/>
                  </a:lnTo>
                  <a:lnTo>
                    <a:pt x="83" y="31"/>
                  </a:lnTo>
                  <a:lnTo>
                    <a:pt x="83" y="31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3" y="25"/>
                  </a:lnTo>
                  <a:lnTo>
                    <a:pt x="69" y="24"/>
                  </a:lnTo>
                  <a:lnTo>
                    <a:pt x="65" y="25"/>
                  </a:lnTo>
                  <a:lnTo>
                    <a:pt x="61" y="27"/>
                  </a:lnTo>
                  <a:lnTo>
                    <a:pt x="58" y="28"/>
                  </a:lnTo>
                  <a:lnTo>
                    <a:pt x="53" y="31"/>
                  </a:lnTo>
                  <a:lnTo>
                    <a:pt x="32" y="53"/>
                  </a:lnTo>
                  <a:lnTo>
                    <a:pt x="32" y="53"/>
                  </a:lnTo>
                  <a:lnTo>
                    <a:pt x="29" y="56"/>
                  </a:lnTo>
                  <a:lnTo>
                    <a:pt x="27" y="59"/>
                  </a:lnTo>
                  <a:lnTo>
                    <a:pt x="26" y="63"/>
                  </a:lnTo>
                  <a:lnTo>
                    <a:pt x="26" y="68"/>
                  </a:lnTo>
                  <a:lnTo>
                    <a:pt x="26" y="68"/>
                  </a:lnTo>
                  <a:lnTo>
                    <a:pt x="26" y="72"/>
                  </a:lnTo>
                  <a:lnTo>
                    <a:pt x="27" y="76"/>
                  </a:lnTo>
                  <a:lnTo>
                    <a:pt x="29" y="80"/>
                  </a:lnTo>
                  <a:lnTo>
                    <a:pt x="32" y="83"/>
                  </a:lnTo>
                  <a:lnTo>
                    <a:pt x="45" y="97"/>
                  </a:lnTo>
                  <a:lnTo>
                    <a:pt x="42" y="108"/>
                  </a:lnTo>
                  <a:lnTo>
                    <a:pt x="22" y="108"/>
                  </a:lnTo>
                  <a:lnTo>
                    <a:pt x="22" y="108"/>
                  </a:lnTo>
                  <a:lnTo>
                    <a:pt x="17" y="108"/>
                  </a:lnTo>
                  <a:lnTo>
                    <a:pt x="13" y="109"/>
                  </a:lnTo>
                  <a:lnTo>
                    <a:pt x="9" y="111"/>
                  </a:lnTo>
                  <a:lnTo>
                    <a:pt x="6" y="114"/>
                  </a:lnTo>
                  <a:lnTo>
                    <a:pt x="4" y="117"/>
                  </a:lnTo>
                  <a:lnTo>
                    <a:pt x="2" y="120"/>
                  </a:lnTo>
                  <a:lnTo>
                    <a:pt x="1" y="124"/>
                  </a:lnTo>
                  <a:lnTo>
                    <a:pt x="0" y="128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1" y="164"/>
                  </a:lnTo>
                  <a:lnTo>
                    <a:pt x="2" y="168"/>
                  </a:lnTo>
                  <a:lnTo>
                    <a:pt x="4" y="171"/>
                  </a:lnTo>
                  <a:lnTo>
                    <a:pt x="6" y="174"/>
                  </a:lnTo>
                  <a:lnTo>
                    <a:pt x="9" y="177"/>
                  </a:lnTo>
                  <a:lnTo>
                    <a:pt x="13" y="179"/>
                  </a:lnTo>
                  <a:lnTo>
                    <a:pt x="17" y="180"/>
                  </a:lnTo>
                  <a:lnTo>
                    <a:pt x="22" y="180"/>
                  </a:lnTo>
                  <a:lnTo>
                    <a:pt x="22" y="180"/>
                  </a:lnTo>
                  <a:close/>
                  <a:moveTo>
                    <a:pt x="25" y="132"/>
                  </a:moveTo>
                  <a:lnTo>
                    <a:pt x="42" y="132"/>
                  </a:lnTo>
                  <a:lnTo>
                    <a:pt x="42" y="132"/>
                  </a:lnTo>
                  <a:lnTo>
                    <a:pt x="45" y="131"/>
                  </a:lnTo>
                  <a:lnTo>
                    <a:pt x="49" y="131"/>
                  </a:lnTo>
                  <a:lnTo>
                    <a:pt x="56" y="127"/>
                  </a:lnTo>
                  <a:lnTo>
                    <a:pt x="61" y="122"/>
                  </a:lnTo>
                  <a:lnTo>
                    <a:pt x="63" y="119"/>
                  </a:lnTo>
                  <a:lnTo>
                    <a:pt x="65" y="116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9" y="105"/>
                  </a:lnTo>
                  <a:lnTo>
                    <a:pt x="70" y="100"/>
                  </a:lnTo>
                  <a:lnTo>
                    <a:pt x="70" y="93"/>
                  </a:lnTo>
                  <a:lnTo>
                    <a:pt x="68" y="86"/>
                  </a:lnTo>
                  <a:lnTo>
                    <a:pt x="66" y="83"/>
                  </a:lnTo>
                  <a:lnTo>
                    <a:pt x="64" y="80"/>
                  </a:lnTo>
                  <a:lnTo>
                    <a:pt x="51" y="68"/>
                  </a:lnTo>
                  <a:lnTo>
                    <a:pt x="69" y="51"/>
                  </a:lnTo>
                  <a:lnTo>
                    <a:pt x="80" y="62"/>
                  </a:lnTo>
                  <a:lnTo>
                    <a:pt x="80" y="62"/>
                  </a:lnTo>
                  <a:lnTo>
                    <a:pt x="84" y="66"/>
                  </a:lnTo>
                  <a:lnTo>
                    <a:pt x="88" y="68"/>
                  </a:lnTo>
                  <a:lnTo>
                    <a:pt x="94" y="69"/>
                  </a:lnTo>
                  <a:lnTo>
                    <a:pt x="98" y="70"/>
                  </a:lnTo>
                  <a:lnTo>
                    <a:pt x="98" y="70"/>
                  </a:lnTo>
                  <a:lnTo>
                    <a:pt x="104" y="69"/>
                  </a:lnTo>
                  <a:lnTo>
                    <a:pt x="108" y="68"/>
                  </a:lnTo>
                  <a:lnTo>
                    <a:pt x="116" y="63"/>
                  </a:lnTo>
                  <a:lnTo>
                    <a:pt x="116" y="63"/>
                  </a:lnTo>
                  <a:lnTo>
                    <a:pt x="119" y="62"/>
                  </a:lnTo>
                  <a:lnTo>
                    <a:pt x="123" y="60"/>
                  </a:lnTo>
                  <a:lnTo>
                    <a:pt x="128" y="55"/>
                  </a:lnTo>
                  <a:lnTo>
                    <a:pt x="131" y="48"/>
                  </a:lnTo>
                  <a:lnTo>
                    <a:pt x="133" y="45"/>
                  </a:lnTo>
                  <a:lnTo>
                    <a:pt x="133" y="41"/>
                  </a:lnTo>
                  <a:lnTo>
                    <a:pt x="133" y="24"/>
                  </a:lnTo>
                  <a:lnTo>
                    <a:pt x="157" y="24"/>
                  </a:lnTo>
                  <a:lnTo>
                    <a:pt x="157" y="41"/>
                  </a:lnTo>
                  <a:lnTo>
                    <a:pt x="157" y="41"/>
                  </a:lnTo>
                  <a:lnTo>
                    <a:pt x="157" y="45"/>
                  </a:lnTo>
                  <a:lnTo>
                    <a:pt x="158" y="48"/>
                  </a:lnTo>
                  <a:lnTo>
                    <a:pt x="162" y="55"/>
                  </a:lnTo>
                  <a:lnTo>
                    <a:pt x="166" y="60"/>
                  </a:lnTo>
                  <a:lnTo>
                    <a:pt x="169" y="62"/>
                  </a:lnTo>
                  <a:lnTo>
                    <a:pt x="173" y="63"/>
                  </a:lnTo>
                  <a:lnTo>
                    <a:pt x="182" y="68"/>
                  </a:lnTo>
                  <a:lnTo>
                    <a:pt x="182" y="68"/>
                  </a:lnTo>
                  <a:lnTo>
                    <a:pt x="185" y="69"/>
                  </a:lnTo>
                  <a:lnTo>
                    <a:pt x="189" y="70"/>
                  </a:lnTo>
                  <a:lnTo>
                    <a:pt x="196" y="69"/>
                  </a:lnTo>
                  <a:lnTo>
                    <a:pt x="203" y="67"/>
                  </a:lnTo>
                  <a:lnTo>
                    <a:pt x="206" y="64"/>
                  </a:lnTo>
                  <a:lnTo>
                    <a:pt x="209" y="62"/>
                  </a:lnTo>
                  <a:lnTo>
                    <a:pt x="222" y="51"/>
                  </a:lnTo>
                  <a:lnTo>
                    <a:pt x="238" y="68"/>
                  </a:lnTo>
                  <a:lnTo>
                    <a:pt x="227" y="80"/>
                  </a:lnTo>
                  <a:lnTo>
                    <a:pt x="227" y="80"/>
                  </a:lnTo>
                  <a:lnTo>
                    <a:pt x="224" y="83"/>
                  </a:lnTo>
                  <a:lnTo>
                    <a:pt x="222" y="86"/>
                  </a:lnTo>
                  <a:lnTo>
                    <a:pt x="220" y="93"/>
                  </a:lnTo>
                  <a:lnTo>
                    <a:pt x="220" y="100"/>
                  </a:lnTo>
                  <a:lnTo>
                    <a:pt x="222" y="107"/>
                  </a:lnTo>
                  <a:lnTo>
                    <a:pt x="225" y="116"/>
                  </a:lnTo>
                  <a:lnTo>
                    <a:pt x="225" y="116"/>
                  </a:lnTo>
                  <a:lnTo>
                    <a:pt x="227" y="119"/>
                  </a:lnTo>
                  <a:lnTo>
                    <a:pt x="229" y="122"/>
                  </a:lnTo>
                  <a:lnTo>
                    <a:pt x="234" y="127"/>
                  </a:lnTo>
                  <a:lnTo>
                    <a:pt x="241" y="131"/>
                  </a:lnTo>
                  <a:lnTo>
                    <a:pt x="244" y="131"/>
                  </a:lnTo>
                  <a:lnTo>
                    <a:pt x="248" y="132"/>
                  </a:lnTo>
                  <a:lnTo>
                    <a:pt x="265" y="132"/>
                  </a:lnTo>
                  <a:lnTo>
                    <a:pt x="265" y="156"/>
                  </a:lnTo>
                  <a:lnTo>
                    <a:pt x="248" y="156"/>
                  </a:lnTo>
                  <a:lnTo>
                    <a:pt x="248" y="156"/>
                  </a:lnTo>
                  <a:lnTo>
                    <a:pt x="244" y="157"/>
                  </a:lnTo>
                  <a:lnTo>
                    <a:pt x="241" y="158"/>
                  </a:lnTo>
                  <a:lnTo>
                    <a:pt x="234" y="161"/>
                  </a:lnTo>
                  <a:lnTo>
                    <a:pt x="229" y="166"/>
                  </a:lnTo>
                  <a:lnTo>
                    <a:pt x="227" y="169"/>
                  </a:lnTo>
                  <a:lnTo>
                    <a:pt x="226" y="172"/>
                  </a:lnTo>
                  <a:lnTo>
                    <a:pt x="222" y="180"/>
                  </a:lnTo>
                  <a:lnTo>
                    <a:pt x="222" y="180"/>
                  </a:lnTo>
                  <a:lnTo>
                    <a:pt x="221" y="185"/>
                  </a:lnTo>
                  <a:lnTo>
                    <a:pt x="220" y="188"/>
                  </a:lnTo>
                  <a:lnTo>
                    <a:pt x="220" y="195"/>
                  </a:lnTo>
                  <a:lnTo>
                    <a:pt x="222" y="202"/>
                  </a:lnTo>
                  <a:lnTo>
                    <a:pt x="224" y="206"/>
                  </a:lnTo>
                  <a:lnTo>
                    <a:pt x="227" y="208"/>
                  </a:lnTo>
                  <a:lnTo>
                    <a:pt x="238" y="220"/>
                  </a:lnTo>
                  <a:lnTo>
                    <a:pt x="222" y="238"/>
                  </a:lnTo>
                  <a:lnTo>
                    <a:pt x="209" y="226"/>
                  </a:lnTo>
                  <a:lnTo>
                    <a:pt x="209" y="226"/>
                  </a:lnTo>
                  <a:lnTo>
                    <a:pt x="205" y="223"/>
                  </a:lnTo>
                  <a:lnTo>
                    <a:pt x="201" y="220"/>
                  </a:lnTo>
                  <a:lnTo>
                    <a:pt x="197" y="219"/>
                  </a:lnTo>
                  <a:lnTo>
                    <a:pt x="192" y="218"/>
                  </a:lnTo>
                  <a:lnTo>
                    <a:pt x="192" y="218"/>
                  </a:lnTo>
                  <a:lnTo>
                    <a:pt x="187" y="219"/>
                  </a:lnTo>
                  <a:lnTo>
                    <a:pt x="182" y="220"/>
                  </a:lnTo>
                  <a:lnTo>
                    <a:pt x="174" y="225"/>
                  </a:lnTo>
                  <a:lnTo>
                    <a:pt x="174" y="225"/>
                  </a:lnTo>
                  <a:lnTo>
                    <a:pt x="170" y="226"/>
                  </a:lnTo>
                  <a:lnTo>
                    <a:pt x="167" y="228"/>
                  </a:lnTo>
                  <a:lnTo>
                    <a:pt x="162" y="234"/>
                  </a:lnTo>
                  <a:lnTo>
                    <a:pt x="158" y="240"/>
                  </a:lnTo>
                  <a:lnTo>
                    <a:pt x="157" y="244"/>
                  </a:lnTo>
                  <a:lnTo>
                    <a:pt x="157" y="247"/>
                  </a:lnTo>
                  <a:lnTo>
                    <a:pt x="157" y="265"/>
                  </a:lnTo>
                  <a:lnTo>
                    <a:pt x="133" y="265"/>
                  </a:lnTo>
                  <a:lnTo>
                    <a:pt x="133" y="247"/>
                  </a:lnTo>
                  <a:lnTo>
                    <a:pt x="133" y="247"/>
                  </a:lnTo>
                  <a:lnTo>
                    <a:pt x="133" y="244"/>
                  </a:lnTo>
                  <a:lnTo>
                    <a:pt x="131" y="240"/>
                  </a:lnTo>
                  <a:lnTo>
                    <a:pt x="128" y="234"/>
                  </a:lnTo>
                  <a:lnTo>
                    <a:pt x="123" y="228"/>
                  </a:lnTo>
                  <a:lnTo>
                    <a:pt x="120" y="226"/>
                  </a:lnTo>
                  <a:lnTo>
                    <a:pt x="117" y="225"/>
                  </a:lnTo>
                  <a:lnTo>
                    <a:pt x="109" y="222"/>
                  </a:lnTo>
                  <a:lnTo>
                    <a:pt x="109" y="222"/>
                  </a:lnTo>
                  <a:lnTo>
                    <a:pt x="105" y="219"/>
                  </a:lnTo>
                  <a:lnTo>
                    <a:pt x="102" y="219"/>
                  </a:lnTo>
                  <a:lnTo>
                    <a:pt x="94" y="219"/>
                  </a:lnTo>
                  <a:lnTo>
                    <a:pt x="86" y="222"/>
                  </a:lnTo>
                  <a:lnTo>
                    <a:pt x="83" y="224"/>
                  </a:lnTo>
                  <a:lnTo>
                    <a:pt x="80" y="226"/>
                  </a:lnTo>
                  <a:lnTo>
                    <a:pt x="69" y="238"/>
                  </a:lnTo>
                  <a:lnTo>
                    <a:pt x="51" y="220"/>
                  </a:lnTo>
                  <a:lnTo>
                    <a:pt x="64" y="208"/>
                  </a:lnTo>
                  <a:lnTo>
                    <a:pt x="64" y="208"/>
                  </a:lnTo>
                  <a:lnTo>
                    <a:pt x="66" y="206"/>
                  </a:lnTo>
                  <a:lnTo>
                    <a:pt x="68" y="202"/>
                  </a:lnTo>
                  <a:lnTo>
                    <a:pt x="70" y="196"/>
                  </a:lnTo>
                  <a:lnTo>
                    <a:pt x="70" y="188"/>
                  </a:lnTo>
                  <a:lnTo>
                    <a:pt x="70" y="185"/>
                  </a:lnTo>
                  <a:lnTo>
                    <a:pt x="68" y="181"/>
                  </a:lnTo>
                  <a:lnTo>
                    <a:pt x="65" y="173"/>
                  </a:lnTo>
                  <a:lnTo>
                    <a:pt x="65" y="173"/>
                  </a:lnTo>
                  <a:lnTo>
                    <a:pt x="64" y="169"/>
                  </a:lnTo>
                  <a:lnTo>
                    <a:pt x="62" y="166"/>
                  </a:lnTo>
                  <a:lnTo>
                    <a:pt x="56" y="161"/>
                  </a:lnTo>
                  <a:lnTo>
                    <a:pt x="49" y="158"/>
                  </a:lnTo>
                  <a:lnTo>
                    <a:pt x="45" y="157"/>
                  </a:lnTo>
                  <a:lnTo>
                    <a:pt x="42" y="156"/>
                  </a:lnTo>
                  <a:lnTo>
                    <a:pt x="25" y="156"/>
                  </a:lnTo>
                  <a:lnTo>
                    <a:pt x="25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</a:endParaRPr>
            </a:p>
          </p:txBody>
        </p:sp>
        <p:sp>
          <p:nvSpPr>
            <p:cNvPr id="63" name="Freeform 64"/>
            <p:cNvSpPr>
              <a:spLocks noEditPoints="1"/>
            </p:cNvSpPr>
            <p:nvPr/>
          </p:nvSpPr>
          <p:spPr bwMode="auto">
            <a:xfrm>
              <a:off x="11404601" y="5054600"/>
              <a:ext cx="171450" cy="171450"/>
            </a:xfrm>
            <a:custGeom>
              <a:avLst/>
              <a:gdLst>
                <a:gd name="T0" fmla="*/ 54 w 108"/>
                <a:gd name="T1" fmla="*/ 108 h 108"/>
                <a:gd name="T2" fmla="*/ 75 w 108"/>
                <a:gd name="T3" fmla="*/ 104 h 108"/>
                <a:gd name="T4" fmla="*/ 92 w 108"/>
                <a:gd name="T5" fmla="*/ 93 h 108"/>
                <a:gd name="T6" fmla="*/ 104 w 108"/>
                <a:gd name="T7" fmla="*/ 75 h 108"/>
                <a:gd name="T8" fmla="*/ 108 w 108"/>
                <a:gd name="T9" fmla="*/ 55 h 108"/>
                <a:gd name="T10" fmla="*/ 107 w 108"/>
                <a:gd name="T11" fmla="*/ 43 h 108"/>
                <a:gd name="T12" fmla="*/ 99 w 108"/>
                <a:gd name="T13" fmla="*/ 24 h 108"/>
                <a:gd name="T14" fmla="*/ 85 w 108"/>
                <a:gd name="T15" fmla="*/ 9 h 108"/>
                <a:gd name="T16" fmla="*/ 65 w 108"/>
                <a:gd name="T17" fmla="*/ 1 h 108"/>
                <a:gd name="T18" fmla="*/ 54 w 108"/>
                <a:gd name="T19" fmla="*/ 0 h 108"/>
                <a:gd name="T20" fmla="*/ 33 w 108"/>
                <a:gd name="T21" fmla="*/ 4 h 108"/>
                <a:gd name="T22" fmla="*/ 16 w 108"/>
                <a:gd name="T23" fmla="*/ 16 h 108"/>
                <a:gd name="T24" fmla="*/ 5 w 108"/>
                <a:gd name="T25" fmla="*/ 33 h 108"/>
                <a:gd name="T26" fmla="*/ 0 w 108"/>
                <a:gd name="T27" fmla="*/ 55 h 108"/>
                <a:gd name="T28" fmla="*/ 1 w 108"/>
                <a:gd name="T29" fmla="*/ 65 h 108"/>
                <a:gd name="T30" fmla="*/ 10 w 108"/>
                <a:gd name="T31" fmla="*/ 84 h 108"/>
                <a:gd name="T32" fmla="*/ 24 w 108"/>
                <a:gd name="T33" fmla="*/ 99 h 108"/>
                <a:gd name="T34" fmla="*/ 44 w 108"/>
                <a:gd name="T35" fmla="*/ 107 h 108"/>
                <a:gd name="T36" fmla="*/ 54 w 108"/>
                <a:gd name="T37" fmla="*/ 108 h 108"/>
                <a:gd name="T38" fmla="*/ 54 w 108"/>
                <a:gd name="T39" fmla="*/ 25 h 108"/>
                <a:gd name="T40" fmla="*/ 65 w 108"/>
                <a:gd name="T41" fmla="*/ 27 h 108"/>
                <a:gd name="T42" fmla="*/ 74 w 108"/>
                <a:gd name="T43" fmla="*/ 33 h 108"/>
                <a:gd name="T44" fmla="*/ 82 w 108"/>
                <a:gd name="T45" fmla="*/ 42 h 108"/>
                <a:gd name="T46" fmla="*/ 84 w 108"/>
                <a:gd name="T47" fmla="*/ 55 h 108"/>
                <a:gd name="T48" fmla="*/ 83 w 108"/>
                <a:gd name="T49" fmla="*/ 60 h 108"/>
                <a:gd name="T50" fmla="*/ 78 w 108"/>
                <a:gd name="T51" fmla="*/ 71 h 108"/>
                <a:gd name="T52" fmla="*/ 70 w 108"/>
                <a:gd name="T53" fmla="*/ 78 h 108"/>
                <a:gd name="T54" fmla="*/ 60 w 108"/>
                <a:gd name="T55" fmla="*/ 83 h 108"/>
                <a:gd name="T56" fmla="*/ 54 w 108"/>
                <a:gd name="T57" fmla="*/ 83 h 108"/>
                <a:gd name="T58" fmla="*/ 43 w 108"/>
                <a:gd name="T59" fmla="*/ 81 h 108"/>
                <a:gd name="T60" fmla="*/ 33 w 108"/>
                <a:gd name="T61" fmla="*/ 75 h 108"/>
                <a:gd name="T62" fmla="*/ 27 w 108"/>
                <a:gd name="T63" fmla="*/ 66 h 108"/>
                <a:gd name="T64" fmla="*/ 25 w 108"/>
                <a:gd name="T65" fmla="*/ 55 h 108"/>
                <a:gd name="T66" fmla="*/ 25 w 108"/>
                <a:gd name="T67" fmla="*/ 48 h 108"/>
                <a:gd name="T68" fmla="*/ 29 w 108"/>
                <a:gd name="T69" fmla="*/ 38 h 108"/>
                <a:gd name="T70" fmla="*/ 37 w 108"/>
                <a:gd name="T71" fmla="*/ 30 h 108"/>
                <a:gd name="T72" fmla="*/ 48 w 108"/>
                <a:gd name="T73" fmla="*/ 26 h 108"/>
                <a:gd name="T74" fmla="*/ 54 w 108"/>
                <a:gd name="T75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8" h="108">
                  <a:moveTo>
                    <a:pt x="54" y="108"/>
                  </a:moveTo>
                  <a:lnTo>
                    <a:pt x="54" y="108"/>
                  </a:lnTo>
                  <a:lnTo>
                    <a:pt x="65" y="107"/>
                  </a:lnTo>
                  <a:lnTo>
                    <a:pt x="75" y="104"/>
                  </a:lnTo>
                  <a:lnTo>
                    <a:pt x="85" y="99"/>
                  </a:lnTo>
                  <a:lnTo>
                    <a:pt x="92" y="93"/>
                  </a:lnTo>
                  <a:lnTo>
                    <a:pt x="99" y="84"/>
                  </a:lnTo>
                  <a:lnTo>
                    <a:pt x="104" y="75"/>
                  </a:lnTo>
                  <a:lnTo>
                    <a:pt x="107" y="65"/>
                  </a:lnTo>
                  <a:lnTo>
                    <a:pt x="108" y="55"/>
                  </a:lnTo>
                  <a:lnTo>
                    <a:pt x="108" y="55"/>
                  </a:lnTo>
                  <a:lnTo>
                    <a:pt x="107" y="43"/>
                  </a:lnTo>
                  <a:lnTo>
                    <a:pt x="104" y="33"/>
                  </a:lnTo>
                  <a:lnTo>
                    <a:pt x="99" y="24"/>
                  </a:lnTo>
                  <a:lnTo>
                    <a:pt x="92" y="16"/>
                  </a:lnTo>
                  <a:lnTo>
                    <a:pt x="85" y="9"/>
                  </a:lnTo>
                  <a:lnTo>
                    <a:pt x="75" y="4"/>
                  </a:lnTo>
                  <a:lnTo>
                    <a:pt x="65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4" y="1"/>
                  </a:lnTo>
                  <a:lnTo>
                    <a:pt x="33" y="4"/>
                  </a:lnTo>
                  <a:lnTo>
                    <a:pt x="24" y="9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5" y="33"/>
                  </a:lnTo>
                  <a:lnTo>
                    <a:pt x="1" y="43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" y="65"/>
                  </a:lnTo>
                  <a:lnTo>
                    <a:pt x="5" y="75"/>
                  </a:lnTo>
                  <a:lnTo>
                    <a:pt x="10" y="84"/>
                  </a:lnTo>
                  <a:lnTo>
                    <a:pt x="16" y="93"/>
                  </a:lnTo>
                  <a:lnTo>
                    <a:pt x="24" y="99"/>
                  </a:lnTo>
                  <a:lnTo>
                    <a:pt x="33" y="104"/>
                  </a:lnTo>
                  <a:lnTo>
                    <a:pt x="44" y="107"/>
                  </a:lnTo>
                  <a:lnTo>
                    <a:pt x="54" y="108"/>
                  </a:lnTo>
                  <a:lnTo>
                    <a:pt x="54" y="108"/>
                  </a:lnTo>
                  <a:close/>
                  <a:moveTo>
                    <a:pt x="54" y="25"/>
                  </a:moveTo>
                  <a:lnTo>
                    <a:pt x="54" y="25"/>
                  </a:lnTo>
                  <a:lnTo>
                    <a:pt x="60" y="26"/>
                  </a:lnTo>
                  <a:lnTo>
                    <a:pt x="65" y="27"/>
                  </a:lnTo>
                  <a:lnTo>
                    <a:pt x="70" y="30"/>
                  </a:lnTo>
                  <a:lnTo>
                    <a:pt x="74" y="33"/>
                  </a:lnTo>
                  <a:lnTo>
                    <a:pt x="78" y="38"/>
                  </a:lnTo>
                  <a:lnTo>
                    <a:pt x="82" y="42"/>
                  </a:lnTo>
                  <a:lnTo>
                    <a:pt x="83" y="48"/>
                  </a:lnTo>
                  <a:lnTo>
                    <a:pt x="84" y="55"/>
                  </a:lnTo>
                  <a:lnTo>
                    <a:pt x="84" y="55"/>
                  </a:lnTo>
                  <a:lnTo>
                    <a:pt x="83" y="60"/>
                  </a:lnTo>
                  <a:lnTo>
                    <a:pt x="82" y="66"/>
                  </a:lnTo>
                  <a:lnTo>
                    <a:pt x="78" y="71"/>
                  </a:lnTo>
                  <a:lnTo>
                    <a:pt x="74" y="75"/>
                  </a:lnTo>
                  <a:lnTo>
                    <a:pt x="70" y="78"/>
                  </a:lnTo>
                  <a:lnTo>
                    <a:pt x="65" y="81"/>
                  </a:lnTo>
                  <a:lnTo>
                    <a:pt x="60" y="83"/>
                  </a:lnTo>
                  <a:lnTo>
                    <a:pt x="54" y="83"/>
                  </a:lnTo>
                  <a:lnTo>
                    <a:pt x="54" y="83"/>
                  </a:lnTo>
                  <a:lnTo>
                    <a:pt x="48" y="83"/>
                  </a:lnTo>
                  <a:lnTo>
                    <a:pt x="43" y="81"/>
                  </a:lnTo>
                  <a:lnTo>
                    <a:pt x="37" y="78"/>
                  </a:lnTo>
                  <a:lnTo>
                    <a:pt x="33" y="75"/>
                  </a:lnTo>
                  <a:lnTo>
                    <a:pt x="29" y="71"/>
                  </a:lnTo>
                  <a:lnTo>
                    <a:pt x="27" y="66"/>
                  </a:lnTo>
                  <a:lnTo>
                    <a:pt x="25" y="60"/>
                  </a:lnTo>
                  <a:lnTo>
                    <a:pt x="25" y="55"/>
                  </a:lnTo>
                  <a:lnTo>
                    <a:pt x="25" y="55"/>
                  </a:lnTo>
                  <a:lnTo>
                    <a:pt x="25" y="48"/>
                  </a:lnTo>
                  <a:lnTo>
                    <a:pt x="27" y="42"/>
                  </a:lnTo>
                  <a:lnTo>
                    <a:pt x="29" y="38"/>
                  </a:lnTo>
                  <a:lnTo>
                    <a:pt x="33" y="33"/>
                  </a:lnTo>
                  <a:lnTo>
                    <a:pt x="37" y="30"/>
                  </a:lnTo>
                  <a:lnTo>
                    <a:pt x="43" y="27"/>
                  </a:lnTo>
                  <a:lnTo>
                    <a:pt x="48" y="26"/>
                  </a:lnTo>
                  <a:lnTo>
                    <a:pt x="54" y="25"/>
                  </a:lnTo>
                  <a:lnTo>
                    <a:pt x="54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</a:endParaRPr>
            </a:p>
          </p:txBody>
        </p:sp>
      </p:grpSp>
      <p:grpSp>
        <p:nvGrpSpPr>
          <p:cNvPr id="68" name="그룹 80"/>
          <p:cNvGrpSpPr/>
          <p:nvPr/>
        </p:nvGrpSpPr>
        <p:grpSpPr>
          <a:xfrm>
            <a:off x="9953499" y="3493070"/>
            <a:ext cx="328613" cy="474662"/>
            <a:chOff x="4137026" y="4903788"/>
            <a:chExt cx="328613" cy="474662"/>
          </a:xfrm>
          <a:solidFill>
            <a:schemeClr val="bg1"/>
          </a:solidFill>
        </p:grpSpPr>
        <p:sp>
          <p:nvSpPr>
            <p:cNvPr id="69" name="Freeform 74"/>
            <p:cNvSpPr>
              <a:spLocks noEditPoints="1"/>
            </p:cNvSpPr>
            <p:nvPr/>
          </p:nvSpPr>
          <p:spPr bwMode="auto">
            <a:xfrm>
              <a:off x="4137026" y="4903788"/>
              <a:ext cx="328613" cy="388937"/>
            </a:xfrm>
            <a:custGeom>
              <a:avLst/>
              <a:gdLst>
                <a:gd name="T0" fmla="*/ 82 w 207"/>
                <a:gd name="T1" fmla="*/ 2 h 245"/>
                <a:gd name="T2" fmla="*/ 45 w 207"/>
                <a:gd name="T3" fmla="*/ 17 h 245"/>
                <a:gd name="T4" fmla="*/ 18 w 207"/>
                <a:gd name="T5" fmla="*/ 45 h 245"/>
                <a:gd name="T6" fmla="*/ 2 w 207"/>
                <a:gd name="T7" fmla="*/ 82 h 245"/>
                <a:gd name="T8" fmla="*/ 0 w 207"/>
                <a:gd name="T9" fmla="*/ 112 h 245"/>
                <a:gd name="T10" fmla="*/ 17 w 207"/>
                <a:gd name="T11" fmla="*/ 164 h 245"/>
                <a:gd name="T12" fmla="*/ 39 w 207"/>
                <a:gd name="T13" fmla="*/ 200 h 245"/>
                <a:gd name="T14" fmla="*/ 45 w 207"/>
                <a:gd name="T15" fmla="*/ 223 h 245"/>
                <a:gd name="T16" fmla="*/ 48 w 207"/>
                <a:gd name="T17" fmla="*/ 241 h 245"/>
                <a:gd name="T18" fmla="*/ 150 w 207"/>
                <a:gd name="T19" fmla="*/ 245 h 245"/>
                <a:gd name="T20" fmla="*/ 159 w 207"/>
                <a:gd name="T21" fmla="*/ 241 h 245"/>
                <a:gd name="T22" fmla="*/ 162 w 207"/>
                <a:gd name="T23" fmla="*/ 224 h 245"/>
                <a:gd name="T24" fmla="*/ 168 w 207"/>
                <a:gd name="T25" fmla="*/ 200 h 245"/>
                <a:gd name="T26" fmla="*/ 190 w 207"/>
                <a:gd name="T27" fmla="*/ 164 h 245"/>
                <a:gd name="T28" fmla="*/ 207 w 207"/>
                <a:gd name="T29" fmla="*/ 112 h 245"/>
                <a:gd name="T30" fmla="*/ 204 w 207"/>
                <a:gd name="T31" fmla="*/ 82 h 245"/>
                <a:gd name="T32" fmla="*/ 189 w 207"/>
                <a:gd name="T33" fmla="*/ 45 h 245"/>
                <a:gd name="T34" fmla="*/ 161 w 207"/>
                <a:gd name="T35" fmla="*/ 17 h 245"/>
                <a:gd name="T36" fmla="*/ 124 w 207"/>
                <a:gd name="T37" fmla="*/ 2 h 245"/>
                <a:gd name="T38" fmla="*/ 114 w 207"/>
                <a:gd name="T39" fmla="*/ 220 h 245"/>
                <a:gd name="T40" fmla="*/ 85 w 207"/>
                <a:gd name="T41" fmla="*/ 131 h 245"/>
                <a:gd name="T42" fmla="*/ 93 w 207"/>
                <a:gd name="T43" fmla="*/ 132 h 245"/>
                <a:gd name="T44" fmla="*/ 100 w 207"/>
                <a:gd name="T45" fmla="*/ 131 h 245"/>
                <a:gd name="T46" fmla="*/ 108 w 207"/>
                <a:gd name="T47" fmla="*/ 132 h 245"/>
                <a:gd name="T48" fmla="*/ 115 w 207"/>
                <a:gd name="T49" fmla="*/ 131 h 245"/>
                <a:gd name="T50" fmla="*/ 122 w 207"/>
                <a:gd name="T51" fmla="*/ 132 h 245"/>
                <a:gd name="T52" fmla="*/ 148 w 207"/>
                <a:gd name="T53" fmla="*/ 184 h 245"/>
                <a:gd name="T54" fmla="*/ 138 w 207"/>
                <a:gd name="T55" fmla="*/ 220 h 245"/>
                <a:gd name="T56" fmla="*/ 127 w 207"/>
                <a:gd name="T57" fmla="*/ 115 h 245"/>
                <a:gd name="T58" fmla="*/ 122 w 207"/>
                <a:gd name="T59" fmla="*/ 114 h 245"/>
                <a:gd name="T60" fmla="*/ 115 w 207"/>
                <a:gd name="T61" fmla="*/ 113 h 245"/>
                <a:gd name="T62" fmla="*/ 107 w 207"/>
                <a:gd name="T63" fmla="*/ 114 h 245"/>
                <a:gd name="T64" fmla="*/ 100 w 207"/>
                <a:gd name="T65" fmla="*/ 113 h 245"/>
                <a:gd name="T66" fmla="*/ 92 w 207"/>
                <a:gd name="T67" fmla="*/ 114 h 245"/>
                <a:gd name="T68" fmla="*/ 84 w 207"/>
                <a:gd name="T69" fmla="*/ 113 h 245"/>
                <a:gd name="T70" fmla="*/ 80 w 207"/>
                <a:gd name="T71" fmla="*/ 117 h 245"/>
                <a:gd name="T72" fmla="*/ 69 w 207"/>
                <a:gd name="T73" fmla="*/ 220 h 245"/>
                <a:gd name="T74" fmla="*/ 63 w 207"/>
                <a:gd name="T75" fmla="*/ 193 h 245"/>
                <a:gd name="T76" fmla="*/ 39 w 207"/>
                <a:gd name="T77" fmla="*/ 155 h 245"/>
                <a:gd name="T78" fmla="*/ 25 w 207"/>
                <a:gd name="T79" fmla="*/ 110 h 245"/>
                <a:gd name="T80" fmla="*/ 26 w 207"/>
                <a:gd name="T81" fmla="*/ 87 h 245"/>
                <a:gd name="T82" fmla="*/ 38 w 207"/>
                <a:gd name="T83" fmla="*/ 59 h 245"/>
                <a:gd name="T84" fmla="*/ 60 w 207"/>
                <a:gd name="T85" fmla="*/ 38 h 245"/>
                <a:gd name="T86" fmla="*/ 87 w 207"/>
                <a:gd name="T87" fmla="*/ 25 h 245"/>
                <a:gd name="T88" fmla="*/ 111 w 207"/>
                <a:gd name="T89" fmla="*/ 24 h 245"/>
                <a:gd name="T90" fmla="*/ 141 w 207"/>
                <a:gd name="T91" fmla="*/ 34 h 245"/>
                <a:gd name="T92" fmla="*/ 164 w 207"/>
                <a:gd name="T93" fmla="*/ 53 h 245"/>
                <a:gd name="T94" fmla="*/ 179 w 207"/>
                <a:gd name="T95" fmla="*/ 80 h 245"/>
                <a:gd name="T96" fmla="*/ 182 w 207"/>
                <a:gd name="T97" fmla="*/ 102 h 245"/>
                <a:gd name="T98" fmla="*/ 173 w 207"/>
                <a:gd name="T99" fmla="*/ 140 h 245"/>
                <a:gd name="T100" fmla="*/ 148 w 207"/>
                <a:gd name="T101" fmla="*/ 184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7" h="245">
                  <a:moveTo>
                    <a:pt x="103" y="0"/>
                  </a:moveTo>
                  <a:lnTo>
                    <a:pt x="103" y="0"/>
                  </a:lnTo>
                  <a:lnTo>
                    <a:pt x="93" y="0"/>
                  </a:lnTo>
                  <a:lnTo>
                    <a:pt x="82" y="2"/>
                  </a:lnTo>
                  <a:lnTo>
                    <a:pt x="73" y="4"/>
                  </a:lnTo>
                  <a:lnTo>
                    <a:pt x="63" y="8"/>
                  </a:lnTo>
                  <a:lnTo>
                    <a:pt x="54" y="12"/>
                  </a:lnTo>
                  <a:lnTo>
                    <a:pt x="45" y="17"/>
                  </a:lnTo>
                  <a:lnTo>
                    <a:pt x="37" y="23"/>
                  </a:lnTo>
                  <a:lnTo>
                    <a:pt x="30" y="29"/>
                  </a:lnTo>
                  <a:lnTo>
                    <a:pt x="24" y="37"/>
                  </a:lnTo>
                  <a:lnTo>
                    <a:pt x="18" y="45"/>
                  </a:lnTo>
                  <a:lnTo>
                    <a:pt x="13" y="53"/>
                  </a:lnTo>
                  <a:lnTo>
                    <a:pt x="8" y="62"/>
                  </a:lnTo>
                  <a:lnTo>
                    <a:pt x="4" y="73"/>
                  </a:lnTo>
                  <a:lnTo>
                    <a:pt x="2" y="82"/>
                  </a:lnTo>
                  <a:lnTo>
                    <a:pt x="0" y="9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112"/>
                  </a:lnTo>
                  <a:lnTo>
                    <a:pt x="2" y="121"/>
                  </a:lnTo>
                  <a:lnTo>
                    <a:pt x="5" y="133"/>
                  </a:lnTo>
                  <a:lnTo>
                    <a:pt x="9" y="147"/>
                  </a:lnTo>
                  <a:lnTo>
                    <a:pt x="17" y="164"/>
                  </a:lnTo>
                  <a:lnTo>
                    <a:pt x="26" y="181"/>
                  </a:lnTo>
                  <a:lnTo>
                    <a:pt x="32" y="191"/>
                  </a:lnTo>
                  <a:lnTo>
                    <a:pt x="39" y="200"/>
                  </a:lnTo>
                  <a:lnTo>
                    <a:pt x="39" y="200"/>
                  </a:lnTo>
                  <a:lnTo>
                    <a:pt x="40" y="203"/>
                  </a:lnTo>
                  <a:lnTo>
                    <a:pt x="42" y="206"/>
                  </a:lnTo>
                  <a:lnTo>
                    <a:pt x="44" y="215"/>
                  </a:lnTo>
                  <a:lnTo>
                    <a:pt x="45" y="223"/>
                  </a:lnTo>
                  <a:lnTo>
                    <a:pt x="45" y="232"/>
                  </a:lnTo>
                  <a:lnTo>
                    <a:pt x="45" y="232"/>
                  </a:lnTo>
                  <a:lnTo>
                    <a:pt x="45" y="237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53" y="244"/>
                  </a:lnTo>
                  <a:lnTo>
                    <a:pt x="57" y="245"/>
                  </a:lnTo>
                  <a:lnTo>
                    <a:pt x="150" y="245"/>
                  </a:lnTo>
                  <a:lnTo>
                    <a:pt x="150" y="245"/>
                  </a:lnTo>
                  <a:lnTo>
                    <a:pt x="155" y="244"/>
                  </a:lnTo>
                  <a:lnTo>
                    <a:pt x="159" y="241"/>
                  </a:lnTo>
                  <a:lnTo>
                    <a:pt x="159" y="241"/>
                  </a:lnTo>
                  <a:lnTo>
                    <a:pt x="161" y="237"/>
                  </a:lnTo>
                  <a:lnTo>
                    <a:pt x="162" y="232"/>
                  </a:lnTo>
                  <a:lnTo>
                    <a:pt x="162" y="232"/>
                  </a:lnTo>
                  <a:lnTo>
                    <a:pt x="162" y="224"/>
                  </a:lnTo>
                  <a:lnTo>
                    <a:pt x="162" y="215"/>
                  </a:lnTo>
                  <a:lnTo>
                    <a:pt x="164" y="207"/>
                  </a:lnTo>
                  <a:lnTo>
                    <a:pt x="165" y="203"/>
                  </a:lnTo>
                  <a:lnTo>
                    <a:pt x="168" y="200"/>
                  </a:lnTo>
                  <a:lnTo>
                    <a:pt x="168" y="200"/>
                  </a:lnTo>
                  <a:lnTo>
                    <a:pt x="175" y="191"/>
                  </a:lnTo>
                  <a:lnTo>
                    <a:pt x="181" y="181"/>
                  </a:lnTo>
                  <a:lnTo>
                    <a:pt x="190" y="164"/>
                  </a:lnTo>
                  <a:lnTo>
                    <a:pt x="197" y="147"/>
                  </a:lnTo>
                  <a:lnTo>
                    <a:pt x="201" y="133"/>
                  </a:lnTo>
                  <a:lnTo>
                    <a:pt x="204" y="121"/>
                  </a:lnTo>
                  <a:lnTo>
                    <a:pt x="207" y="112"/>
                  </a:lnTo>
                  <a:lnTo>
                    <a:pt x="207" y="102"/>
                  </a:lnTo>
                  <a:lnTo>
                    <a:pt x="207" y="102"/>
                  </a:lnTo>
                  <a:lnTo>
                    <a:pt x="207" y="92"/>
                  </a:lnTo>
                  <a:lnTo>
                    <a:pt x="204" y="82"/>
                  </a:lnTo>
                  <a:lnTo>
                    <a:pt x="202" y="73"/>
                  </a:lnTo>
                  <a:lnTo>
                    <a:pt x="198" y="62"/>
                  </a:lnTo>
                  <a:lnTo>
                    <a:pt x="194" y="53"/>
                  </a:lnTo>
                  <a:lnTo>
                    <a:pt x="189" y="45"/>
                  </a:lnTo>
                  <a:lnTo>
                    <a:pt x="183" y="37"/>
                  </a:lnTo>
                  <a:lnTo>
                    <a:pt x="177" y="29"/>
                  </a:lnTo>
                  <a:lnTo>
                    <a:pt x="170" y="23"/>
                  </a:lnTo>
                  <a:lnTo>
                    <a:pt x="161" y="17"/>
                  </a:lnTo>
                  <a:lnTo>
                    <a:pt x="152" y="12"/>
                  </a:lnTo>
                  <a:lnTo>
                    <a:pt x="144" y="8"/>
                  </a:lnTo>
                  <a:lnTo>
                    <a:pt x="134" y="4"/>
                  </a:lnTo>
                  <a:lnTo>
                    <a:pt x="124" y="2"/>
                  </a:lnTo>
                  <a:lnTo>
                    <a:pt x="114" y="0"/>
                  </a:lnTo>
                  <a:lnTo>
                    <a:pt x="103" y="0"/>
                  </a:lnTo>
                  <a:lnTo>
                    <a:pt x="103" y="0"/>
                  </a:lnTo>
                  <a:close/>
                  <a:moveTo>
                    <a:pt x="114" y="220"/>
                  </a:moveTo>
                  <a:lnTo>
                    <a:pt x="93" y="220"/>
                  </a:lnTo>
                  <a:lnTo>
                    <a:pt x="81" y="132"/>
                  </a:lnTo>
                  <a:lnTo>
                    <a:pt x="81" y="132"/>
                  </a:lnTo>
                  <a:lnTo>
                    <a:pt x="85" y="131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91" y="131"/>
                  </a:lnTo>
                  <a:lnTo>
                    <a:pt x="93" y="132"/>
                  </a:lnTo>
                  <a:lnTo>
                    <a:pt x="95" y="133"/>
                  </a:lnTo>
                  <a:lnTo>
                    <a:pt x="95" y="133"/>
                  </a:lnTo>
                  <a:lnTo>
                    <a:pt x="98" y="132"/>
                  </a:lnTo>
                  <a:lnTo>
                    <a:pt x="100" y="131"/>
                  </a:lnTo>
                  <a:lnTo>
                    <a:pt x="103" y="128"/>
                  </a:lnTo>
                  <a:lnTo>
                    <a:pt x="103" y="128"/>
                  </a:lnTo>
                  <a:lnTo>
                    <a:pt x="106" y="131"/>
                  </a:lnTo>
                  <a:lnTo>
                    <a:pt x="108" y="132"/>
                  </a:lnTo>
                  <a:lnTo>
                    <a:pt x="110" y="133"/>
                  </a:lnTo>
                  <a:lnTo>
                    <a:pt x="110" y="133"/>
                  </a:lnTo>
                  <a:lnTo>
                    <a:pt x="113" y="132"/>
                  </a:lnTo>
                  <a:lnTo>
                    <a:pt x="115" y="131"/>
                  </a:lnTo>
                  <a:lnTo>
                    <a:pt x="117" y="128"/>
                  </a:lnTo>
                  <a:lnTo>
                    <a:pt x="117" y="128"/>
                  </a:lnTo>
                  <a:lnTo>
                    <a:pt x="120" y="131"/>
                  </a:lnTo>
                  <a:lnTo>
                    <a:pt x="122" y="132"/>
                  </a:lnTo>
                  <a:lnTo>
                    <a:pt x="124" y="133"/>
                  </a:lnTo>
                  <a:lnTo>
                    <a:pt x="114" y="220"/>
                  </a:lnTo>
                  <a:close/>
                  <a:moveTo>
                    <a:pt x="148" y="184"/>
                  </a:moveTo>
                  <a:lnTo>
                    <a:pt x="148" y="184"/>
                  </a:lnTo>
                  <a:lnTo>
                    <a:pt x="143" y="193"/>
                  </a:lnTo>
                  <a:lnTo>
                    <a:pt x="140" y="202"/>
                  </a:lnTo>
                  <a:lnTo>
                    <a:pt x="139" y="211"/>
                  </a:lnTo>
                  <a:lnTo>
                    <a:pt x="138" y="220"/>
                  </a:lnTo>
                  <a:lnTo>
                    <a:pt x="126" y="220"/>
                  </a:lnTo>
                  <a:lnTo>
                    <a:pt x="141" y="102"/>
                  </a:lnTo>
                  <a:lnTo>
                    <a:pt x="129" y="100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5" y="117"/>
                  </a:lnTo>
                  <a:lnTo>
                    <a:pt x="125" y="117"/>
                  </a:lnTo>
                  <a:lnTo>
                    <a:pt x="122" y="114"/>
                  </a:lnTo>
                  <a:lnTo>
                    <a:pt x="120" y="113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5" y="113"/>
                  </a:lnTo>
                  <a:lnTo>
                    <a:pt x="113" y="114"/>
                  </a:lnTo>
                  <a:lnTo>
                    <a:pt x="110" y="117"/>
                  </a:lnTo>
                  <a:lnTo>
                    <a:pt x="110" y="117"/>
                  </a:lnTo>
                  <a:lnTo>
                    <a:pt x="107" y="114"/>
                  </a:lnTo>
                  <a:lnTo>
                    <a:pt x="105" y="113"/>
                  </a:lnTo>
                  <a:lnTo>
                    <a:pt x="103" y="112"/>
                  </a:lnTo>
                  <a:lnTo>
                    <a:pt x="103" y="112"/>
                  </a:lnTo>
                  <a:lnTo>
                    <a:pt x="100" y="113"/>
                  </a:lnTo>
                  <a:lnTo>
                    <a:pt x="98" y="114"/>
                  </a:lnTo>
                  <a:lnTo>
                    <a:pt x="95" y="117"/>
                  </a:lnTo>
                  <a:lnTo>
                    <a:pt x="95" y="117"/>
                  </a:lnTo>
                  <a:lnTo>
                    <a:pt x="92" y="114"/>
                  </a:lnTo>
                  <a:lnTo>
                    <a:pt x="90" y="113"/>
                  </a:lnTo>
                  <a:lnTo>
                    <a:pt x="87" y="112"/>
                  </a:lnTo>
                  <a:lnTo>
                    <a:pt x="87" y="112"/>
                  </a:lnTo>
                  <a:lnTo>
                    <a:pt x="84" y="113"/>
                  </a:lnTo>
                  <a:lnTo>
                    <a:pt x="82" y="114"/>
                  </a:lnTo>
                  <a:lnTo>
                    <a:pt x="80" y="117"/>
                  </a:lnTo>
                  <a:lnTo>
                    <a:pt x="80" y="117"/>
                  </a:lnTo>
                  <a:lnTo>
                    <a:pt x="80" y="117"/>
                  </a:lnTo>
                  <a:lnTo>
                    <a:pt x="78" y="100"/>
                  </a:lnTo>
                  <a:lnTo>
                    <a:pt x="66" y="102"/>
                  </a:lnTo>
                  <a:lnTo>
                    <a:pt x="80" y="220"/>
                  </a:lnTo>
                  <a:lnTo>
                    <a:pt x="69" y="220"/>
                  </a:lnTo>
                  <a:lnTo>
                    <a:pt x="69" y="220"/>
                  </a:lnTo>
                  <a:lnTo>
                    <a:pt x="68" y="211"/>
                  </a:lnTo>
                  <a:lnTo>
                    <a:pt x="67" y="202"/>
                  </a:lnTo>
                  <a:lnTo>
                    <a:pt x="63" y="193"/>
                  </a:lnTo>
                  <a:lnTo>
                    <a:pt x="59" y="184"/>
                  </a:lnTo>
                  <a:lnTo>
                    <a:pt x="59" y="184"/>
                  </a:lnTo>
                  <a:lnTo>
                    <a:pt x="47" y="169"/>
                  </a:lnTo>
                  <a:lnTo>
                    <a:pt x="39" y="155"/>
                  </a:lnTo>
                  <a:lnTo>
                    <a:pt x="33" y="140"/>
                  </a:lnTo>
                  <a:lnTo>
                    <a:pt x="29" y="128"/>
                  </a:lnTo>
                  <a:lnTo>
                    <a:pt x="27" y="118"/>
                  </a:lnTo>
                  <a:lnTo>
                    <a:pt x="25" y="110"/>
                  </a:lnTo>
                  <a:lnTo>
                    <a:pt x="25" y="102"/>
                  </a:lnTo>
                  <a:lnTo>
                    <a:pt x="25" y="102"/>
                  </a:lnTo>
                  <a:lnTo>
                    <a:pt x="25" y="95"/>
                  </a:lnTo>
                  <a:lnTo>
                    <a:pt x="26" y="87"/>
                  </a:lnTo>
                  <a:lnTo>
                    <a:pt x="28" y="80"/>
                  </a:lnTo>
                  <a:lnTo>
                    <a:pt x="31" y="73"/>
                  </a:lnTo>
                  <a:lnTo>
                    <a:pt x="34" y="65"/>
                  </a:lnTo>
                  <a:lnTo>
                    <a:pt x="38" y="59"/>
                  </a:lnTo>
                  <a:lnTo>
                    <a:pt x="42" y="53"/>
                  </a:lnTo>
                  <a:lnTo>
                    <a:pt x="47" y="47"/>
                  </a:lnTo>
                  <a:lnTo>
                    <a:pt x="54" y="42"/>
                  </a:lnTo>
                  <a:lnTo>
                    <a:pt x="60" y="38"/>
                  </a:lnTo>
                  <a:lnTo>
                    <a:pt x="66" y="34"/>
                  </a:lnTo>
                  <a:lnTo>
                    <a:pt x="73" y="30"/>
                  </a:lnTo>
                  <a:lnTo>
                    <a:pt x="80" y="27"/>
                  </a:lnTo>
                  <a:lnTo>
                    <a:pt x="87" y="25"/>
                  </a:lnTo>
                  <a:lnTo>
                    <a:pt x="96" y="24"/>
                  </a:lnTo>
                  <a:lnTo>
                    <a:pt x="103" y="24"/>
                  </a:lnTo>
                  <a:lnTo>
                    <a:pt x="103" y="24"/>
                  </a:lnTo>
                  <a:lnTo>
                    <a:pt x="111" y="24"/>
                  </a:lnTo>
                  <a:lnTo>
                    <a:pt x="119" y="25"/>
                  </a:lnTo>
                  <a:lnTo>
                    <a:pt x="126" y="27"/>
                  </a:lnTo>
                  <a:lnTo>
                    <a:pt x="134" y="30"/>
                  </a:lnTo>
                  <a:lnTo>
                    <a:pt x="141" y="34"/>
                  </a:lnTo>
                  <a:lnTo>
                    <a:pt x="147" y="38"/>
                  </a:lnTo>
                  <a:lnTo>
                    <a:pt x="153" y="42"/>
                  </a:lnTo>
                  <a:lnTo>
                    <a:pt x="159" y="47"/>
                  </a:lnTo>
                  <a:lnTo>
                    <a:pt x="164" y="53"/>
                  </a:lnTo>
                  <a:lnTo>
                    <a:pt x="169" y="59"/>
                  </a:lnTo>
                  <a:lnTo>
                    <a:pt x="173" y="65"/>
                  </a:lnTo>
                  <a:lnTo>
                    <a:pt x="176" y="73"/>
                  </a:lnTo>
                  <a:lnTo>
                    <a:pt x="179" y="80"/>
                  </a:lnTo>
                  <a:lnTo>
                    <a:pt x="181" y="87"/>
                  </a:lnTo>
                  <a:lnTo>
                    <a:pt x="182" y="95"/>
                  </a:lnTo>
                  <a:lnTo>
                    <a:pt x="182" y="102"/>
                  </a:lnTo>
                  <a:lnTo>
                    <a:pt x="182" y="102"/>
                  </a:lnTo>
                  <a:lnTo>
                    <a:pt x="182" y="110"/>
                  </a:lnTo>
                  <a:lnTo>
                    <a:pt x="180" y="118"/>
                  </a:lnTo>
                  <a:lnTo>
                    <a:pt x="178" y="128"/>
                  </a:lnTo>
                  <a:lnTo>
                    <a:pt x="173" y="140"/>
                  </a:lnTo>
                  <a:lnTo>
                    <a:pt x="168" y="155"/>
                  </a:lnTo>
                  <a:lnTo>
                    <a:pt x="159" y="169"/>
                  </a:lnTo>
                  <a:lnTo>
                    <a:pt x="148" y="184"/>
                  </a:lnTo>
                  <a:lnTo>
                    <a:pt x="148" y="184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맑은 고딕"/>
              </a:endParaRPr>
            </a:p>
          </p:txBody>
        </p:sp>
        <p:sp>
          <p:nvSpPr>
            <p:cNvPr id="70" name="Freeform 75"/>
            <p:cNvSpPr/>
            <p:nvPr/>
          </p:nvSpPr>
          <p:spPr bwMode="auto">
            <a:xfrm>
              <a:off x="4203701" y="5295900"/>
              <a:ext cx="192088" cy="39687"/>
            </a:xfrm>
            <a:custGeom>
              <a:avLst/>
              <a:gdLst>
                <a:gd name="T0" fmla="*/ 109 w 121"/>
                <a:gd name="T1" fmla="*/ 25 h 25"/>
                <a:gd name="T2" fmla="*/ 109 w 121"/>
                <a:gd name="T3" fmla="*/ 25 h 25"/>
                <a:gd name="T4" fmla="*/ 114 w 121"/>
                <a:gd name="T5" fmla="*/ 24 h 25"/>
                <a:gd name="T6" fmla="*/ 118 w 121"/>
                <a:gd name="T7" fmla="*/ 22 h 25"/>
                <a:gd name="T8" fmla="*/ 121 w 121"/>
                <a:gd name="T9" fmla="*/ 17 h 25"/>
                <a:gd name="T10" fmla="*/ 121 w 121"/>
                <a:gd name="T11" fmla="*/ 12 h 25"/>
                <a:gd name="T12" fmla="*/ 121 w 121"/>
                <a:gd name="T13" fmla="*/ 12 h 25"/>
                <a:gd name="T14" fmla="*/ 121 w 121"/>
                <a:gd name="T15" fmla="*/ 8 h 25"/>
                <a:gd name="T16" fmla="*/ 118 w 121"/>
                <a:gd name="T17" fmla="*/ 4 h 25"/>
                <a:gd name="T18" fmla="*/ 114 w 121"/>
                <a:gd name="T19" fmla="*/ 1 h 25"/>
                <a:gd name="T20" fmla="*/ 109 w 121"/>
                <a:gd name="T21" fmla="*/ 0 h 25"/>
                <a:gd name="T22" fmla="*/ 13 w 121"/>
                <a:gd name="T23" fmla="*/ 0 h 25"/>
                <a:gd name="T24" fmla="*/ 13 w 121"/>
                <a:gd name="T25" fmla="*/ 0 h 25"/>
                <a:gd name="T26" fmla="*/ 9 w 121"/>
                <a:gd name="T27" fmla="*/ 1 h 25"/>
                <a:gd name="T28" fmla="*/ 4 w 121"/>
                <a:gd name="T29" fmla="*/ 4 h 25"/>
                <a:gd name="T30" fmla="*/ 1 w 121"/>
                <a:gd name="T31" fmla="*/ 8 h 25"/>
                <a:gd name="T32" fmla="*/ 0 w 121"/>
                <a:gd name="T33" fmla="*/ 12 h 25"/>
                <a:gd name="T34" fmla="*/ 0 w 121"/>
                <a:gd name="T35" fmla="*/ 12 h 25"/>
                <a:gd name="T36" fmla="*/ 1 w 121"/>
                <a:gd name="T37" fmla="*/ 17 h 25"/>
                <a:gd name="T38" fmla="*/ 4 w 121"/>
                <a:gd name="T39" fmla="*/ 22 h 25"/>
                <a:gd name="T40" fmla="*/ 9 w 121"/>
                <a:gd name="T41" fmla="*/ 24 h 25"/>
                <a:gd name="T42" fmla="*/ 13 w 121"/>
                <a:gd name="T43" fmla="*/ 25 h 25"/>
                <a:gd name="T44" fmla="*/ 109 w 121"/>
                <a:gd name="T4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1" h="25">
                  <a:moveTo>
                    <a:pt x="109" y="25"/>
                  </a:moveTo>
                  <a:lnTo>
                    <a:pt x="109" y="25"/>
                  </a:lnTo>
                  <a:lnTo>
                    <a:pt x="114" y="24"/>
                  </a:lnTo>
                  <a:lnTo>
                    <a:pt x="118" y="22"/>
                  </a:lnTo>
                  <a:lnTo>
                    <a:pt x="121" y="17"/>
                  </a:lnTo>
                  <a:lnTo>
                    <a:pt x="121" y="12"/>
                  </a:lnTo>
                  <a:lnTo>
                    <a:pt x="121" y="12"/>
                  </a:lnTo>
                  <a:lnTo>
                    <a:pt x="121" y="8"/>
                  </a:lnTo>
                  <a:lnTo>
                    <a:pt x="118" y="4"/>
                  </a:lnTo>
                  <a:lnTo>
                    <a:pt x="114" y="1"/>
                  </a:lnTo>
                  <a:lnTo>
                    <a:pt x="109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2"/>
                  </a:lnTo>
                  <a:lnTo>
                    <a:pt x="9" y="24"/>
                  </a:lnTo>
                  <a:lnTo>
                    <a:pt x="13" y="25"/>
                  </a:lnTo>
                  <a:lnTo>
                    <a:pt x="109" y="25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맑은 고딕"/>
              </a:endParaRPr>
            </a:p>
          </p:txBody>
        </p:sp>
        <p:sp>
          <p:nvSpPr>
            <p:cNvPr id="71" name="Freeform 76"/>
            <p:cNvSpPr/>
            <p:nvPr/>
          </p:nvSpPr>
          <p:spPr bwMode="auto">
            <a:xfrm>
              <a:off x="4224338" y="5340350"/>
              <a:ext cx="153988" cy="38100"/>
            </a:xfrm>
            <a:custGeom>
              <a:avLst/>
              <a:gdLst>
                <a:gd name="T0" fmla="*/ 85 w 97"/>
                <a:gd name="T1" fmla="*/ 0 h 24"/>
                <a:gd name="T2" fmla="*/ 12 w 97"/>
                <a:gd name="T3" fmla="*/ 0 h 24"/>
                <a:gd name="T4" fmla="*/ 12 w 97"/>
                <a:gd name="T5" fmla="*/ 0 h 24"/>
                <a:gd name="T6" fmla="*/ 7 w 97"/>
                <a:gd name="T7" fmla="*/ 1 h 24"/>
                <a:gd name="T8" fmla="*/ 3 w 97"/>
                <a:gd name="T9" fmla="*/ 3 h 24"/>
                <a:gd name="T10" fmla="*/ 1 w 97"/>
                <a:gd name="T11" fmla="*/ 7 h 24"/>
                <a:gd name="T12" fmla="*/ 0 w 97"/>
                <a:gd name="T13" fmla="*/ 12 h 24"/>
                <a:gd name="T14" fmla="*/ 0 w 97"/>
                <a:gd name="T15" fmla="*/ 12 h 24"/>
                <a:gd name="T16" fmla="*/ 1 w 97"/>
                <a:gd name="T17" fmla="*/ 16 h 24"/>
                <a:gd name="T18" fmla="*/ 3 w 97"/>
                <a:gd name="T19" fmla="*/ 20 h 24"/>
                <a:gd name="T20" fmla="*/ 7 w 97"/>
                <a:gd name="T21" fmla="*/ 23 h 24"/>
                <a:gd name="T22" fmla="*/ 12 w 97"/>
                <a:gd name="T23" fmla="*/ 24 h 24"/>
                <a:gd name="T24" fmla="*/ 85 w 97"/>
                <a:gd name="T25" fmla="*/ 24 h 24"/>
                <a:gd name="T26" fmla="*/ 85 w 97"/>
                <a:gd name="T27" fmla="*/ 24 h 24"/>
                <a:gd name="T28" fmla="*/ 90 w 97"/>
                <a:gd name="T29" fmla="*/ 23 h 24"/>
                <a:gd name="T30" fmla="*/ 94 w 97"/>
                <a:gd name="T31" fmla="*/ 20 h 24"/>
                <a:gd name="T32" fmla="*/ 96 w 97"/>
                <a:gd name="T33" fmla="*/ 16 h 24"/>
                <a:gd name="T34" fmla="*/ 97 w 97"/>
                <a:gd name="T35" fmla="*/ 12 h 24"/>
                <a:gd name="T36" fmla="*/ 97 w 97"/>
                <a:gd name="T37" fmla="*/ 12 h 24"/>
                <a:gd name="T38" fmla="*/ 96 w 97"/>
                <a:gd name="T39" fmla="*/ 7 h 24"/>
                <a:gd name="T40" fmla="*/ 94 w 97"/>
                <a:gd name="T41" fmla="*/ 3 h 24"/>
                <a:gd name="T42" fmla="*/ 90 w 97"/>
                <a:gd name="T43" fmla="*/ 1 h 24"/>
                <a:gd name="T44" fmla="*/ 85 w 97"/>
                <a:gd name="T45" fmla="*/ 0 h 24"/>
                <a:gd name="T46" fmla="*/ 85 w 97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7" h="24">
                  <a:moveTo>
                    <a:pt x="85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3" y="20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85" y="24"/>
                  </a:lnTo>
                  <a:lnTo>
                    <a:pt x="85" y="24"/>
                  </a:lnTo>
                  <a:lnTo>
                    <a:pt x="90" y="23"/>
                  </a:lnTo>
                  <a:lnTo>
                    <a:pt x="94" y="20"/>
                  </a:lnTo>
                  <a:lnTo>
                    <a:pt x="96" y="16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6" y="7"/>
                  </a:lnTo>
                  <a:lnTo>
                    <a:pt x="94" y="3"/>
                  </a:lnTo>
                  <a:lnTo>
                    <a:pt x="90" y="1"/>
                  </a:lnTo>
                  <a:lnTo>
                    <a:pt x="85" y="0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맑은 고딕"/>
              </a:endParaRPr>
            </a:p>
          </p:txBody>
        </p:sp>
      </p:grpSp>
      <p:sp>
        <p:nvSpPr>
          <p:cNvPr id="26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標題 2"/>
          <p:cNvSpPr txBox="1">
            <a:spLocks/>
          </p:cNvSpPr>
          <p:nvPr/>
        </p:nvSpPr>
        <p:spPr>
          <a:xfrm>
            <a:off x="444372" y="292181"/>
            <a:ext cx="11171574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投資機會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智慧機械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| </a:t>
            </a:r>
            <a:r>
              <a:rPr lang="zh-TW" altLang="en-US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商機</a:t>
            </a:r>
            <a:endParaRPr lang="zh-TW" altLang="en-US" sz="32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30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368" y="535820"/>
            <a:ext cx="2752928" cy="3901292"/>
          </a:xfrm>
          <a:prstGeom prst="rect">
            <a:avLst/>
          </a:prstGeom>
        </p:spPr>
      </p:pic>
      <p:sp>
        <p:nvSpPr>
          <p:cNvPr id="5" name="五邊形 4"/>
          <p:cNvSpPr/>
          <p:nvPr/>
        </p:nvSpPr>
        <p:spPr>
          <a:xfrm>
            <a:off x="810992" y="1611732"/>
            <a:ext cx="8157911" cy="1439067"/>
          </a:xfrm>
          <a:prstGeom prst="homePlate">
            <a:avLst/>
          </a:prstGeom>
          <a:noFill/>
          <a:ln w="28575" cap="flat" cmpd="sng" algn="ctr">
            <a:solidFill>
              <a:srgbClr val="FEFFFF">
                <a:lumMod val="25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61908" y="1869598"/>
            <a:ext cx="73938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 algn="just"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2017</a:t>
            </a:r>
            <a:r>
              <a:rPr lang="zh-TW" altLang="en-US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年</a:t>
            </a:r>
            <a:r>
              <a:rPr lang="en-US" altLang="zh-TW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8</a:t>
            </a:r>
            <a:r>
              <a:rPr lang="zh-TW" altLang="en-US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月，臺中市</a:t>
            </a:r>
            <a:r>
              <a:rPr lang="zh-TW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政府</a:t>
            </a:r>
            <a:r>
              <a:rPr lang="zh-TW" altLang="en-US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與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工業技術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研究院、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精密機械研究發展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中心</a:t>
            </a:r>
            <a:r>
              <a:rPr lang="zh-TW" altLang="en-US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與美國</a:t>
            </a:r>
            <a:r>
              <a:rPr lang="en-US" altLang="zh-TW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Rockwell Automation</a:t>
            </a:r>
            <a:r>
              <a:rPr lang="en-US" altLang="zh-TW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(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洛克威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爾自動化</a:t>
            </a:r>
            <a:r>
              <a:rPr lang="en-US" altLang="zh-TW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)</a:t>
            </a:r>
            <a:r>
              <a:rPr lang="zh-TW" altLang="en-US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簽署備忘錄</a:t>
            </a:r>
            <a:r>
              <a:rPr lang="zh-TW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，共同推動</a:t>
            </a:r>
            <a:r>
              <a:rPr lang="zh-TW" altLang="en-US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智慧機械技術的研發</a:t>
            </a:r>
            <a:r>
              <a:rPr lang="zh-TW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和培訓</a:t>
            </a:r>
            <a:r>
              <a:rPr lang="zh-TW" altLang="en-US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。</a:t>
            </a:r>
            <a:endParaRPr lang="en-US" altLang="en-US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60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07174" y="4941170"/>
            <a:ext cx="5472608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德國</a:t>
            </a:r>
            <a:r>
              <a:rPr lang="en-US" alt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Siemens</a:t>
            </a:r>
            <a:r>
              <a:rPr lang="en-US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西門子</a:t>
            </a:r>
            <a:r>
              <a:rPr lang="en-US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是臺灣重要創新合作夥伴，合作領域涵蓋半導體至綠色能源產業。</a:t>
            </a:r>
            <a:endParaRPr lang="en-US" altLang="zh-TW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Siemens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提供完整的解決方案，持續支持臺灣的工業</a:t>
            </a:r>
            <a:r>
              <a:rPr lang="en-US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4.0/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智慧機械產業計畫。</a:t>
            </a:r>
            <a:endParaRPr lang="en-US" altLang="en-US" dirty="0" smtClean="0"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8" name="五邊形 7"/>
          <p:cNvSpPr/>
          <p:nvPr/>
        </p:nvSpPr>
        <p:spPr>
          <a:xfrm rot="10800000">
            <a:off x="4855291" y="4665918"/>
            <a:ext cx="6496500" cy="1822194"/>
          </a:xfrm>
          <a:prstGeom prst="homePlate">
            <a:avLst/>
          </a:prstGeom>
          <a:noFill/>
          <a:ln w="28575" cap="flat" cmpd="sng" algn="ctr">
            <a:solidFill>
              <a:srgbClr val="FEFFFF">
                <a:lumMod val="25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TW" altLang="en-US" kern="0">
              <a:solidFill>
                <a:srgbClr val="FE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47" y="3552693"/>
            <a:ext cx="3600401" cy="3011931"/>
          </a:xfrm>
          <a:prstGeom prst="rect">
            <a:avLst/>
          </a:prstGeom>
        </p:spPr>
      </p:pic>
      <p:sp>
        <p:nvSpPr>
          <p:cNvPr id="10" name="標題 2"/>
          <p:cNvSpPr txBox="1">
            <a:spLocks/>
          </p:cNvSpPr>
          <p:nvPr/>
        </p:nvSpPr>
        <p:spPr>
          <a:xfrm>
            <a:off x="444372" y="292181"/>
            <a:ext cx="11171574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投資機會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智慧機械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| </a:t>
            </a:r>
            <a:r>
              <a:rPr lang="zh-TW" altLang="en-US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成功案例</a:t>
            </a:r>
            <a:endParaRPr lang="zh-TW" altLang="en-US" sz="32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35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手繪多邊形 24">
            <a:extLst>
              <a:ext uri="{FF2B5EF4-FFF2-40B4-BE49-F238E27FC236}">
                <a16:creationId xmlns="" xmlns:a16="http://schemas.microsoft.com/office/drawing/2014/main" id="{D586F633-5D50-4D3D-AE39-92AEF6DBDEE0}"/>
              </a:ext>
            </a:extLst>
          </p:cNvPr>
          <p:cNvSpPr/>
          <p:nvPr/>
        </p:nvSpPr>
        <p:spPr>
          <a:xfrm>
            <a:off x="838202" y="3376099"/>
            <a:ext cx="5073230" cy="12529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B3C6">
                <a:lumMod val="7500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67527" tIns="267527" rIns="267527" bIns="267527" numCol="1" spcCol="1270" anchor="t" anchorCtr="0">
            <a:noAutofit/>
          </a:bodyPr>
          <a:lstStyle/>
          <a:p>
            <a:pPr marL="342900" lvl="0" indent="-342900" defTabSz="15113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99085" algn="l"/>
              </a:tabLst>
              <a:defRPr/>
            </a:pPr>
            <a:r>
              <a:rPr lang="zh-TW" altLang="en-US" sz="1600" b="1" kern="0" dirty="0">
                <a:solidFill>
                  <a:srgbClr val="262626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發展利基精準</a:t>
            </a:r>
            <a:r>
              <a:rPr lang="zh-TW" altLang="en-US" sz="1600" b="1" kern="0" dirty="0" smtClean="0">
                <a:solidFill>
                  <a:srgbClr val="262626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醫學</a:t>
            </a:r>
            <a:endParaRPr lang="en-US" altLang="zh-TW" sz="1600" b="1" kern="0" dirty="0" smtClean="0">
              <a:solidFill>
                <a:srgbClr val="262626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defTabSz="15113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299085" algn="l"/>
              </a:tabLst>
              <a:defRPr/>
            </a:pPr>
            <a:r>
              <a:rPr lang="zh-TW" altLang="en-US" sz="1600" b="1" kern="0" dirty="0">
                <a:solidFill>
                  <a:srgbClr val="262626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發展國際級特色診所</a:t>
            </a:r>
            <a:r>
              <a:rPr lang="zh-TW" altLang="en-US" sz="1600" b="1" kern="0" dirty="0" smtClean="0">
                <a:solidFill>
                  <a:srgbClr val="262626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聚落</a:t>
            </a:r>
            <a:endParaRPr lang="en-US" altLang="zh-TW" sz="1600" b="1" kern="0" dirty="0" smtClean="0">
              <a:solidFill>
                <a:srgbClr val="262626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lvl="0" indent="-342900" defTabSz="15113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99085" algn="l"/>
              </a:tabLst>
              <a:defRPr/>
            </a:pPr>
            <a:r>
              <a:rPr lang="zh-TW" altLang="en-US" sz="1600" b="1" kern="0" dirty="0">
                <a:solidFill>
                  <a:srgbClr val="262626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推動健康福祉產業</a:t>
            </a: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手繪多邊形 24">
            <a:extLst>
              <a:ext uri="{FF2B5EF4-FFF2-40B4-BE49-F238E27FC236}">
                <a16:creationId xmlns="" xmlns:a16="http://schemas.microsoft.com/office/drawing/2014/main" id="{033F9273-889B-410F-9249-99DF8EF6D9A4}"/>
              </a:ext>
            </a:extLst>
          </p:cNvPr>
          <p:cNvSpPr/>
          <p:nvPr/>
        </p:nvSpPr>
        <p:spPr>
          <a:xfrm>
            <a:off x="6278407" y="3467291"/>
            <a:ext cx="5073232" cy="116179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B3C6">
                <a:lumMod val="7500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67527" tIns="267527" rIns="267527" bIns="267527" numCol="1" spcCol="1270" anchor="t" anchorCtr="0">
            <a:noAutofit/>
          </a:bodyPr>
          <a:lstStyle/>
          <a:p>
            <a:pPr marL="342900" lvl="0" indent="-342900" defTabSz="15113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1600" b="1" kern="0" dirty="0" smtClean="0">
                <a:solidFill>
                  <a:srgbClr val="262626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全球布</a:t>
            </a:r>
            <a:r>
              <a:rPr lang="zh-TW" altLang="en-US" sz="1600" b="1" kern="0" dirty="0">
                <a:solidFill>
                  <a:srgbClr val="262626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局</a:t>
            </a:r>
            <a:endParaRPr lang="en-US" altLang="zh-TW" sz="1600" b="1" kern="0" dirty="0">
              <a:solidFill>
                <a:srgbClr val="262626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marR="0" lvl="0" indent="-342900" defTabSz="1511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600" b="1" kern="0" dirty="0">
                <a:solidFill>
                  <a:srgbClr val="262626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新南向政策</a:t>
            </a:r>
          </a:p>
        </p:txBody>
      </p:sp>
      <p:sp>
        <p:nvSpPr>
          <p:cNvPr id="4" name="手繪多邊形 24">
            <a:extLst>
              <a:ext uri="{FF2B5EF4-FFF2-40B4-BE49-F238E27FC236}">
                <a16:creationId xmlns="" xmlns:a16="http://schemas.microsoft.com/office/drawing/2014/main" id="{F83930A7-2541-4732-B368-DF1CF5FB95CA}"/>
              </a:ext>
            </a:extLst>
          </p:cNvPr>
          <p:cNvSpPr/>
          <p:nvPr/>
        </p:nvSpPr>
        <p:spPr>
          <a:xfrm>
            <a:off x="838202" y="5114166"/>
            <a:ext cx="5073230" cy="135458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B3C6">
                <a:lumMod val="7500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67527" tIns="267527" rIns="267527" bIns="267527" numCol="1" spcCol="1270" anchor="ctr" anchorCtr="0">
            <a:noAutofit/>
          </a:bodyPr>
          <a:lstStyle/>
          <a:p>
            <a:pPr marL="12065" marR="5080" lvl="0">
              <a:defRPr/>
            </a:pPr>
            <a:r>
              <a:rPr lang="zh-TW" altLang="en-US" sz="1600" b="1" kern="0" spc="75" dirty="0">
                <a:solidFill>
                  <a:srgbClr val="262626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JhengHei"/>
              </a:rPr>
              <a:t>強化六大構面提升創新</a:t>
            </a:r>
            <a:r>
              <a:rPr lang="zh-TW" altLang="en-US" sz="1600" b="1" kern="0" spc="75" dirty="0" smtClean="0">
                <a:solidFill>
                  <a:srgbClr val="262626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JhengHei"/>
              </a:rPr>
              <a:t>效能，</a:t>
            </a:r>
            <a:r>
              <a:rPr lang="zh-TW" altLang="en-US" sz="1600" b="1" kern="0" spc="75" dirty="0">
                <a:solidFill>
                  <a:srgbClr val="262626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JhengHei"/>
              </a:rPr>
              <a:t>即</a:t>
            </a:r>
            <a:r>
              <a:rPr lang="zh-TW" altLang="en-US" sz="1600" b="1" kern="0" spc="75" dirty="0" smtClean="0">
                <a:solidFill>
                  <a:srgbClr val="262626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JhengHei"/>
              </a:rPr>
              <a:t>人才、資金、選題、智財、法規、資源</a:t>
            </a: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262626">
                  <a:lumMod val="75000"/>
                  <a:lumOff val="2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Microsoft JhengHei"/>
            </a:endParaRPr>
          </a:p>
        </p:txBody>
      </p:sp>
      <p:sp>
        <p:nvSpPr>
          <p:cNvPr id="5" name="手繪多邊形 24">
            <a:extLst>
              <a:ext uri="{FF2B5EF4-FFF2-40B4-BE49-F238E27FC236}">
                <a16:creationId xmlns="" xmlns:a16="http://schemas.microsoft.com/office/drawing/2014/main" id="{9889135B-77DE-4B3D-B684-A07A665A38D7}"/>
              </a:ext>
            </a:extLst>
          </p:cNvPr>
          <p:cNvSpPr/>
          <p:nvPr/>
        </p:nvSpPr>
        <p:spPr>
          <a:xfrm>
            <a:off x="6278407" y="5241285"/>
            <a:ext cx="5073232" cy="12239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00B3C6">
                <a:lumMod val="7500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67527" tIns="267527" rIns="267527" bIns="267527" numCol="1" spcCol="1270" anchor="ctr" anchorCtr="0">
            <a:noAutofit/>
          </a:bodyPr>
          <a:lstStyle/>
          <a:p>
            <a:pPr marR="5080" lvl="0" indent="12700">
              <a:tabLst>
                <a:tab pos="299085" algn="l"/>
              </a:tabLst>
              <a:defRPr/>
            </a:pPr>
            <a:r>
              <a:rPr lang="zh-TW" altLang="en-US" sz="1600" b="1" kern="0" spc="50" dirty="0">
                <a:solidFill>
                  <a:srgbClr val="262626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JhengHei"/>
              </a:rPr>
              <a:t>加速</a:t>
            </a:r>
            <a:r>
              <a:rPr lang="zh-TW" altLang="en-US" sz="1600" b="1" kern="0" spc="50" dirty="0" smtClean="0">
                <a:solidFill>
                  <a:srgbClr val="262626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JhengHei"/>
              </a:rPr>
              <a:t>藥品開發，並藉由整合地方特色醫療設備與產業聚落，促進產業產值成長</a:t>
            </a:r>
            <a:endParaRPr lang="en-US" altLang="zh-TW" sz="1600" b="1" kern="0" spc="50" dirty="0" smtClean="0">
              <a:solidFill>
                <a:srgbClr val="262626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JhengHei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B12C72A3-B6BB-4B33-99B3-6712E9369657}"/>
              </a:ext>
            </a:extLst>
          </p:cNvPr>
          <p:cNvSpPr/>
          <p:nvPr/>
        </p:nvSpPr>
        <p:spPr>
          <a:xfrm>
            <a:off x="668417" y="1628803"/>
            <a:ext cx="2438400" cy="7079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1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US$ </a:t>
            </a:r>
            <a:r>
              <a:rPr kumimoji="1" lang="en-US" altLang="zh-TW" sz="5400" b="1" i="0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330</a:t>
            </a:r>
            <a:endParaRPr kumimoji="1" lang="en-US" altLang="zh-TW" sz="54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6608A193-43B3-4569-8A0C-4CE6A08311B9}"/>
              </a:ext>
            </a:extLst>
          </p:cNvPr>
          <p:cNvSpPr txBox="1"/>
          <p:nvPr/>
        </p:nvSpPr>
        <p:spPr>
          <a:xfrm>
            <a:off x="1558704" y="233634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2000" b="1" dirty="0" smtClean="0">
                <a:solidFill>
                  <a:srgbClr val="00B3C6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億產值</a:t>
            </a:r>
            <a:endParaRPr kumimoji="1" lang="en-US" altLang="zh-TW" sz="2000" b="1" dirty="0">
              <a:solidFill>
                <a:srgbClr val="00B3C6">
                  <a:lumMod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86EB4902-338F-47D4-B5D9-40F38621F2DD}"/>
              </a:ext>
            </a:extLst>
          </p:cNvPr>
          <p:cNvSpPr/>
          <p:nvPr/>
        </p:nvSpPr>
        <p:spPr>
          <a:xfrm>
            <a:off x="3462139" y="1628803"/>
            <a:ext cx="2022930" cy="7079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54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20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1C060296-70D3-4214-95DF-CD826967D6E7}"/>
              </a:ext>
            </a:extLst>
          </p:cNvPr>
          <p:cNvSpPr txBox="1"/>
          <p:nvPr/>
        </p:nvSpPr>
        <p:spPr>
          <a:xfrm>
            <a:off x="3360703" y="1183892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2000" b="1" dirty="0">
                <a:solidFill>
                  <a:srgbClr val="00B3C6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扶植新藥於國外上市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BEEBFD35-AD68-4EB1-BF1D-648978BC523F}"/>
              </a:ext>
            </a:extLst>
          </p:cNvPr>
          <p:cNvSpPr/>
          <p:nvPr/>
        </p:nvSpPr>
        <p:spPr>
          <a:xfrm>
            <a:off x="6027176" y="1628803"/>
            <a:ext cx="2022930" cy="7079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54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80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9B12571E-1BC7-4625-A0B5-BB71BA4D77D9}"/>
              </a:ext>
            </a:extLst>
          </p:cNvPr>
          <p:cNvSpPr txBox="1"/>
          <p:nvPr/>
        </p:nvSpPr>
        <p:spPr>
          <a:xfrm>
            <a:off x="5535665" y="2324956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2000" b="1" dirty="0">
                <a:solidFill>
                  <a:srgbClr val="00B3C6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促成高值醫材於國外上市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AE6F7841-5504-4D9F-9AB4-E652B32DC620}"/>
              </a:ext>
            </a:extLst>
          </p:cNvPr>
          <p:cNvSpPr/>
          <p:nvPr/>
        </p:nvSpPr>
        <p:spPr>
          <a:xfrm>
            <a:off x="8657992" y="1628803"/>
            <a:ext cx="2896936" cy="70797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54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182FFB31-E4D3-437B-8277-C3AB8CD4ED69}"/>
              </a:ext>
            </a:extLst>
          </p:cNvPr>
          <p:cNvSpPr txBox="1"/>
          <p:nvPr/>
        </p:nvSpPr>
        <p:spPr>
          <a:xfrm>
            <a:off x="8693713" y="1201956"/>
            <a:ext cx="2749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TW" altLang="en-US" sz="2000" b="1" dirty="0">
                <a:solidFill>
                  <a:srgbClr val="00B3C6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扶植健康服務旗艦</a:t>
            </a:r>
            <a:r>
              <a:rPr kumimoji="1" lang="zh-TW" altLang="en-US" sz="2000" b="1" dirty="0" smtClean="0">
                <a:solidFill>
                  <a:srgbClr val="00B3C6">
                    <a:lumMod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品牌</a:t>
            </a:r>
            <a:endParaRPr kumimoji="1" lang="en-US" altLang="zh-TW" sz="2000" b="1" dirty="0">
              <a:solidFill>
                <a:srgbClr val="00B3C6">
                  <a:lumMod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手繪多邊形 20">
            <a:extLst>
              <a:ext uri="{FF2B5EF4-FFF2-40B4-BE49-F238E27FC236}">
                <a16:creationId xmlns="" xmlns:a16="http://schemas.microsoft.com/office/drawing/2014/main" id="{97EB411E-0359-4AF8-97C8-4CE106A4FA33}"/>
              </a:ext>
            </a:extLst>
          </p:cNvPr>
          <p:cNvSpPr/>
          <p:nvPr/>
        </p:nvSpPr>
        <p:spPr>
          <a:xfrm>
            <a:off x="838203" y="4815457"/>
            <a:ext cx="5073232" cy="425829"/>
          </a:xfrm>
          <a:prstGeom prst="rect">
            <a:avLst/>
          </a:prstGeom>
          <a:solidFill>
            <a:srgbClr val="00B3C6">
              <a:lumMod val="75000"/>
            </a:srgbClr>
          </a:solidFill>
          <a:ln w="12700" cap="flat" cmpd="sng" algn="ctr">
            <a:solidFill>
              <a:srgbClr val="00B3C6">
                <a:lumMod val="7500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67527" tIns="267527" rIns="267527" bIns="267527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TW" altLang="en-US" b="1" kern="0" dirty="0" smtClean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完善生態體系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手繪多邊形 24">
            <a:extLst>
              <a:ext uri="{FF2B5EF4-FFF2-40B4-BE49-F238E27FC236}">
                <a16:creationId xmlns="" xmlns:a16="http://schemas.microsoft.com/office/drawing/2014/main" id="{22F8E8A7-290A-4619-9BD6-51BCB98D0BA2}"/>
              </a:ext>
            </a:extLst>
          </p:cNvPr>
          <p:cNvSpPr/>
          <p:nvPr/>
        </p:nvSpPr>
        <p:spPr>
          <a:xfrm>
            <a:off x="6278407" y="3041466"/>
            <a:ext cx="5073234" cy="425829"/>
          </a:xfrm>
          <a:prstGeom prst="rect">
            <a:avLst/>
          </a:prstGeom>
          <a:solidFill>
            <a:srgbClr val="00B3C6">
              <a:lumMod val="75000"/>
            </a:srgbClr>
          </a:solidFill>
          <a:ln w="12700" cap="flat" cmpd="sng" algn="ctr">
            <a:solidFill>
              <a:srgbClr val="00B3C6">
                <a:lumMod val="7500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67527" tIns="267527" rIns="267527" bIns="267527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TW" altLang="en-US" b="1" kern="0" dirty="0" smtClean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連結國際市場</a:t>
            </a:r>
            <a:r>
              <a:rPr lang="zh-TW" altLang="en-US" b="1" kern="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資源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手繪多邊形 26">
            <a:extLst>
              <a:ext uri="{FF2B5EF4-FFF2-40B4-BE49-F238E27FC236}">
                <a16:creationId xmlns="" xmlns:a16="http://schemas.microsoft.com/office/drawing/2014/main" id="{AF693D41-A54D-495F-B3B0-FA2AAE956FD8}"/>
              </a:ext>
            </a:extLst>
          </p:cNvPr>
          <p:cNvSpPr/>
          <p:nvPr/>
        </p:nvSpPr>
        <p:spPr>
          <a:xfrm>
            <a:off x="838203" y="3043066"/>
            <a:ext cx="5073232" cy="425829"/>
          </a:xfrm>
          <a:prstGeom prst="rect">
            <a:avLst/>
          </a:prstGeom>
          <a:solidFill>
            <a:srgbClr val="00B3C6">
              <a:lumMod val="75000"/>
            </a:srgbClr>
          </a:solidFill>
          <a:ln w="12700" cap="flat" cmpd="sng" algn="ctr">
            <a:solidFill>
              <a:srgbClr val="00B3C6">
                <a:lumMod val="7500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306897" tIns="306897" rIns="306897" bIns="306897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推動特色重點產業</a:t>
            </a:r>
            <a:endParaRPr kumimoji="0" lang="zh-TW" alt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手繪多邊形 22">
            <a:extLst>
              <a:ext uri="{FF2B5EF4-FFF2-40B4-BE49-F238E27FC236}">
                <a16:creationId xmlns="" xmlns:a16="http://schemas.microsoft.com/office/drawing/2014/main" id="{C0EA6601-690F-4A33-8241-0B8BA0ECD3FF}"/>
              </a:ext>
            </a:extLst>
          </p:cNvPr>
          <p:cNvSpPr/>
          <p:nvPr/>
        </p:nvSpPr>
        <p:spPr>
          <a:xfrm>
            <a:off x="6280568" y="4815457"/>
            <a:ext cx="5073234" cy="425829"/>
          </a:xfrm>
          <a:prstGeom prst="rect">
            <a:avLst/>
          </a:prstGeom>
          <a:solidFill>
            <a:srgbClr val="00B3C6">
              <a:lumMod val="75000"/>
            </a:srgbClr>
          </a:solidFill>
          <a:ln w="12700" cap="flat" cmpd="sng" algn="ctr">
            <a:solidFill>
              <a:srgbClr val="00B3C6">
                <a:lumMod val="75000"/>
              </a:srgbClr>
            </a:solidFill>
            <a:prstDash val="solid"/>
            <a:miter lim="800000"/>
          </a:ln>
          <a:effectLst/>
        </p:spPr>
        <p:txBody>
          <a:bodyPr spcFirstLastPara="0" vert="horz" wrap="square" lIns="267527" tIns="267527" rIns="267527" bIns="267527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zh-TW" altLang="en-US" b="1" kern="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整合創新</a:t>
            </a:r>
            <a:r>
              <a:rPr lang="zh-TW" altLang="en-US" b="1" kern="0" dirty="0" smtClean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集聚落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標題 2"/>
          <p:cNvSpPr txBox="1">
            <a:spLocks/>
          </p:cNvSpPr>
          <p:nvPr/>
        </p:nvSpPr>
        <p:spPr>
          <a:xfrm>
            <a:off x="444372" y="292181"/>
            <a:ext cx="11171574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投資機會</a:t>
            </a:r>
            <a:r>
              <a:rPr lang="en-US" altLang="zh-TW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生技醫藥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| 2025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年亞洲軸心</a:t>
            </a:r>
          </a:p>
        </p:txBody>
      </p:sp>
    </p:spTree>
    <p:extLst>
      <p:ext uri="{BB962C8B-B14F-4D97-AF65-F5344CB8AC3E}">
        <p14:creationId xmlns:p14="http://schemas.microsoft.com/office/powerpoint/2010/main" val="427637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721183" y="3878058"/>
            <a:ext cx="4239977" cy="19101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21183" y="1717818"/>
            <a:ext cx="4239977" cy="191011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5011118" y="1789824"/>
            <a:ext cx="6439252" cy="1279138"/>
            <a:chOff x="923269" y="4970297"/>
            <a:chExt cx="3052735" cy="1279138"/>
          </a:xfrm>
        </p:grpSpPr>
        <p:sp>
          <p:nvSpPr>
            <p:cNvPr id="15" name="矩形 14"/>
            <p:cNvSpPr/>
            <p:nvPr/>
          </p:nvSpPr>
          <p:spPr>
            <a:xfrm>
              <a:off x="923269" y="5603104"/>
              <a:ext cx="3038255" cy="6463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TW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在全球人口老齡化和</a:t>
              </a:r>
              <a:r>
                <a:rPr lang="zh-TW" altLang="en-US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新治療</a:t>
              </a:r>
              <a:r>
                <a:rPr lang="zh-TW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方法的推動下</a:t>
              </a:r>
              <a:r>
                <a:rPr lang="zh-TW" altLang="en-US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，預估</a:t>
              </a:r>
              <a:r>
                <a:rPr lang="en-US" altLang="zh-TW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2021</a:t>
              </a:r>
              <a:r>
                <a:rPr lang="zh-TW" altLang="en-US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年全球</a:t>
              </a:r>
              <a:r>
                <a:rPr lang="zh-TW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藥品</a:t>
              </a:r>
              <a:r>
                <a:rPr lang="zh-TW" altLang="en-US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市場將</a:t>
              </a:r>
              <a:r>
                <a:rPr lang="zh-TW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達到</a:t>
              </a:r>
              <a:r>
                <a:rPr lang="en-US" altLang="zh-TW" kern="0" dirty="0" smtClean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1.5</a:t>
              </a:r>
              <a:r>
                <a:rPr lang="zh-TW" altLang="en-US" kern="0" dirty="0" smtClean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兆新臺幣</a:t>
              </a:r>
              <a:r>
                <a:rPr lang="zh-TW" altLang="en-US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。</a:t>
              </a:r>
              <a:endParaRPr lang="en-US" altLang="zh-CN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937749" y="4970297"/>
              <a:ext cx="3038255" cy="461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spcBef>
                  <a:spcPts val="600"/>
                </a:spcBef>
              </a:pPr>
              <a:r>
                <a:rPr kumimoji="1" lang="zh-TW" altLang="en-US" sz="2400" b="1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處方藥</a:t>
              </a:r>
              <a:endParaRPr kumimoji="1" lang="en-US" altLang="zh-CN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7" name="组合 27"/>
          <p:cNvGrpSpPr/>
          <p:nvPr/>
        </p:nvGrpSpPr>
        <p:grpSpPr>
          <a:xfrm>
            <a:off x="5037671" y="4001890"/>
            <a:ext cx="6443243" cy="1299320"/>
            <a:chOff x="921378" y="4970297"/>
            <a:chExt cx="3054626" cy="1299320"/>
          </a:xfrm>
        </p:grpSpPr>
        <p:sp>
          <p:nvSpPr>
            <p:cNvPr id="18" name="矩形 17"/>
            <p:cNvSpPr/>
            <p:nvPr/>
          </p:nvSpPr>
          <p:spPr>
            <a:xfrm>
              <a:off x="921378" y="5623286"/>
              <a:ext cx="3038255" cy="6463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TW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預估</a:t>
              </a:r>
              <a:r>
                <a:rPr lang="en-US" altLang="zh-TW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2019</a:t>
              </a:r>
              <a:r>
                <a:rPr lang="zh-TW" altLang="en-US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年全球</a:t>
              </a:r>
              <a:r>
                <a:rPr lang="zh-TW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醫療設備</a:t>
              </a:r>
              <a:r>
                <a:rPr lang="zh-TW" altLang="en-US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市場</a:t>
              </a:r>
              <a:r>
                <a:rPr lang="zh-TW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將</a:t>
              </a:r>
              <a:r>
                <a:rPr lang="zh-TW" altLang="en-US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達到</a:t>
              </a:r>
              <a:r>
                <a:rPr lang="en-US" altLang="zh-TW" kern="0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3,891</a:t>
              </a:r>
              <a:r>
                <a:rPr lang="zh-TW" altLang="en-US" kern="0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億</a:t>
              </a:r>
              <a:r>
                <a:rPr lang="zh-TW" altLang="en-US" kern="0" dirty="0" smtClean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美元</a:t>
              </a:r>
              <a:r>
                <a:rPr lang="zh-TW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規模，其中北美</a:t>
              </a:r>
              <a:r>
                <a:rPr lang="en-US" altLang="zh-TW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/</a:t>
              </a:r>
              <a:r>
                <a:rPr lang="zh-TW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南美，西歐和</a:t>
              </a:r>
              <a:r>
                <a:rPr lang="zh-TW" altLang="en-US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亞太地區為全</a:t>
              </a:r>
              <a:r>
                <a:rPr lang="zh-TW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球</a:t>
              </a:r>
              <a:r>
                <a:rPr lang="zh-TW" altLang="en-US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前三大</a:t>
              </a:r>
              <a:r>
                <a:rPr lang="zh-TW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市場</a:t>
              </a:r>
              <a:r>
                <a:rPr lang="zh-TW" altLang="en-US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。</a:t>
              </a:r>
              <a:endParaRPr lang="en-US" altLang="zh-CN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937749" y="4970297"/>
              <a:ext cx="3038255" cy="46166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spcBef>
                  <a:spcPts val="600"/>
                </a:spcBef>
              </a:pPr>
              <a:r>
                <a:rPr kumimoji="1" lang="zh-TW" altLang="en-US" sz="2400" b="1" kern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醫療器材</a:t>
              </a:r>
              <a:endParaRPr kumimoji="1" lang="en-US" altLang="zh-CN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706292" y="1721413"/>
            <a:ext cx="10774625" cy="1914358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21183" y="3866513"/>
            <a:ext cx="10774625" cy="1914358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標題 2"/>
          <p:cNvSpPr txBox="1">
            <a:spLocks/>
          </p:cNvSpPr>
          <p:nvPr/>
        </p:nvSpPr>
        <p:spPr>
          <a:xfrm>
            <a:off x="444372" y="292181"/>
            <a:ext cx="11171574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投資機會</a:t>
            </a:r>
            <a:r>
              <a:rPr lang="en-US" altLang="zh-TW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生技醫藥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| </a:t>
            </a:r>
            <a:r>
              <a:rPr lang="zh-TW" altLang="en-US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商機</a:t>
            </a:r>
            <a:endParaRPr lang="zh-TW" altLang="en-US" sz="32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40474" y="2314619"/>
            <a:ext cx="49009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b="1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AstraZeneca</a:t>
            </a:r>
            <a:r>
              <a: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(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阿斯特捷利康</a:t>
            </a:r>
            <a:r>
              <a:rPr lang="en-US" altLang="zh-TW" sz="20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)</a:t>
            </a:r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宣布與臺灣醫院共同針對臺灣常見疾病，如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哮喘和</a:t>
            </a:r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糖尿病等議題，啟動創新合作預防項目。</a:t>
            </a:r>
            <a:endParaRPr lang="en-US" altLang="en-US" sz="2000" dirty="0" smtClean="0"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2018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年</a:t>
            </a:r>
            <a:r>
              <a: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9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月</a:t>
            </a:r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，</a:t>
            </a:r>
            <a:r>
              <a:rPr lang="en-US" altLang="en-US" sz="2000" b="1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AstraZeneca</a:t>
            </a:r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宣布在臺灣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投資</a:t>
            </a:r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新臺幣</a:t>
            </a:r>
            <a:r>
              <a:rPr lang="en-US" altLang="zh-TW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10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億元，包括</a:t>
            </a:r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開發用於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卵巢</a:t>
            </a:r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癌、肺癌等之新藥，以及</a:t>
            </a:r>
            <a:r>
              <a:rPr lang="zh-TW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人才培訓</a:t>
            </a:r>
            <a:r>
              <a:rPr lang="zh-TW" altLang="en-US" sz="2000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計畫。</a:t>
            </a:r>
            <a:endParaRPr lang="en-US" altLang="en-US" sz="2000" dirty="0"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42678" y="1568673"/>
            <a:ext cx="8856984" cy="4343731"/>
          </a:xfrm>
          <a:prstGeom prst="rect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TW" altLang="en-US" kern="0">
              <a:solidFill>
                <a:srgbClr val="FE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6" name="组合 1"/>
          <p:cNvGrpSpPr/>
          <p:nvPr/>
        </p:nvGrpSpPr>
        <p:grpSpPr>
          <a:xfrm>
            <a:off x="6587390" y="1340768"/>
            <a:ext cx="4195364" cy="4968552"/>
            <a:chOff x="5510072" y="1084995"/>
            <a:chExt cx="5402498" cy="5608019"/>
          </a:xfrm>
          <a:blipFill>
            <a:blip r:embed="rId2"/>
            <a:stretch>
              <a:fillRect/>
            </a:stretch>
          </a:blipFill>
        </p:grpSpPr>
        <p:sp>
          <p:nvSpPr>
            <p:cNvPr id="7" name="平行四边形 6"/>
            <p:cNvSpPr/>
            <p:nvPr/>
          </p:nvSpPr>
          <p:spPr>
            <a:xfrm>
              <a:off x="5834194" y="2986797"/>
              <a:ext cx="1854938" cy="3706217"/>
            </a:xfrm>
            <a:prstGeom prst="parallelogram">
              <a:avLst>
                <a:gd name="adj" fmla="val 8420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5803542" y="1330896"/>
              <a:ext cx="5109028" cy="4932947"/>
            </a:xfrm>
            <a:custGeom>
              <a:avLst/>
              <a:gdLst>
                <a:gd name="connsiteX0" fmla="*/ 1583053 w 5109028"/>
                <a:gd name="connsiteY0" fmla="*/ 1552074 h 4932948"/>
                <a:gd name="connsiteX1" fmla="*/ 1812376 w 5109028"/>
                <a:gd name="connsiteY1" fmla="*/ 1552074 h 4932948"/>
                <a:gd name="connsiteX2" fmla="*/ 561813 w 5109028"/>
                <a:gd name="connsiteY2" fmla="*/ 4463716 h 4932948"/>
                <a:gd name="connsiteX3" fmla="*/ 332490 w 5109028"/>
                <a:gd name="connsiteY3" fmla="*/ 4463716 h 4932948"/>
                <a:gd name="connsiteX4" fmla="*/ 1204284 w 5109028"/>
                <a:gd name="connsiteY4" fmla="*/ 1082842 h 4932948"/>
                <a:gd name="connsiteX5" fmla="*/ 1331112 w 5109028"/>
                <a:gd name="connsiteY5" fmla="*/ 1082842 h 4932948"/>
                <a:gd name="connsiteX6" fmla="*/ 126828 w 5109028"/>
                <a:gd name="connsiteY6" fmla="*/ 3945186 h 4932948"/>
                <a:gd name="connsiteX7" fmla="*/ 0 w 5109028"/>
                <a:gd name="connsiteY7" fmla="*/ 3945186 h 4932948"/>
                <a:gd name="connsiteX8" fmla="*/ 1811653 w 5109028"/>
                <a:gd name="connsiteY8" fmla="*/ 219204 h 4932948"/>
                <a:gd name="connsiteX9" fmla="*/ 2040976 w 5109028"/>
                <a:gd name="connsiteY9" fmla="*/ 219204 h 4932948"/>
                <a:gd name="connsiteX10" fmla="*/ 790413 w 5109028"/>
                <a:gd name="connsiteY10" fmla="*/ 3130846 h 4932948"/>
                <a:gd name="connsiteX11" fmla="*/ 561090 w 5109028"/>
                <a:gd name="connsiteY11" fmla="*/ 3130846 h 4932948"/>
                <a:gd name="connsiteX12" fmla="*/ 2594428 w 5109028"/>
                <a:gd name="connsiteY12" fmla="*/ 0 h 4932948"/>
                <a:gd name="connsiteX13" fmla="*/ 5109028 w 5109028"/>
                <a:gd name="connsiteY13" fmla="*/ 12032 h 4932948"/>
                <a:gd name="connsiteX14" fmla="*/ 5109028 w 5109028"/>
                <a:gd name="connsiteY14" fmla="*/ 4932948 h 4932948"/>
                <a:gd name="connsiteX15" fmla="*/ 452807 w 5109028"/>
                <a:gd name="connsiteY15" fmla="*/ 4932948 h 493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09028" h="4932948">
                  <a:moveTo>
                    <a:pt x="1583053" y="1552074"/>
                  </a:moveTo>
                  <a:lnTo>
                    <a:pt x="1812376" y="1552074"/>
                  </a:lnTo>
                  <a:lnTo>
                    <a:pt x="561813" y="4463716"/>
                  </a:lnTo>
                  <a:lnTo>
                    <a:pt x="332490" y="4463716"/>
                  </a:lnTo>
                  <a:close/>
                  <a:moveTo>
                    <a:pt x="1204284" y="1082842"/>
                  </a:moveTo>
                  <a:lnTo>
                    <a:pt x="1331112" y="1082842"/>
                  </a:lnTo>
                  <a:lnTo>
                    <a:pt x="126828" y="3945186"/>
                  </a:lnTo>
                  <a:lnTo>
                    <a:pt x="0" y="3945186"/>
                  </a:lnTo>
                  <a:close/>
                  <a:moveTo>
                    <a:pt x="1811653" y="219204"/>
                  </a:moveTo>
                  <a:lnTo>
                    <a:pt x="2040976" y="219204"/>
                  </a:lnTo>
                  <a:lnTo>
                    <a:pt x="790413" y="3130846"/>
                  </a:lnTo>
                  <a:lnTo>
                    <a:pt x="561090" y="3130846"/>
                  </a:lnTo>
                  <a:close/>
                  <a:moveTo>
                    <a:pt x="2594428" y="0"/>
                  </a:moveTo>
                  <a:lnTo>
                    <a:pt x="5109028" y="12032"/>
                  </a:lnTo>
                  <a:lnTo>
                    <a:pt x="5109028" y="4932948"/>
                  </a:lnTo>
                  <a:lnTo>
                    <a:pt x="452807" y="493294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9" name="平行四边形 8"/>
            <p:cNvSpPr/>
            <p:nvPr/>
          </p:nvSpPr>
          <p:spPr>
            <a:xfrm>
              <a:off x="5510072" y="1772098"/>
              <a:ext cx="1924480" cy="3854071"/>
            </a:xfrm>
            <a:prstGeom prst="parallelogram">
              <a:avLst>
                <a:gd name="adj" fmla="val 8450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0" name="平行四边形 9"/>
            <p:cNvSpPr/>
            <p:nvPr/>
          </p:nvSpPr>
          <p:spPr>
            <a:xfrm>
              <a:off x="6185745" y="1084995"/>
              <a:ext cx="1922576" cy="3841359"/>
            </a:xfrm>
            <a:prstGeom prst="parallelogram">
              <a:avLst>
                <a:gd name="adj" fmla="val 8420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1" name="標題 2"/>
          <p:cNvSpPr txBox="1">
            <a:spLocks/>
          </p:cNvSpPr>
          <p:nvPr/>
        </p:nvSpPr>
        <p:spPr>
          <a:xfrm>
            <a:off x="444372" y="292181"/>
            <a:ext cx="11171574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投資機會</a:t>
            </a:r>
            <a:r>
              <a:rPr lang="en-US" altLang="zh-TW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生技醫藥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| </a:t>
            </a:r>
            <a:r>
              <a:rPr lang="zh-TW" altLang="en-US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成功案例</a:t>
            </a:r>
            <a:endParaRPr lang="zh-TW" altLang="en-US" sz="32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12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98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1"/>
          <p:cNvSpPr/>
          <p:nvPr/>
        </p:nvSpPr>
        <p:spPr>
          <a:xfrm>
            <a:off x="1508551" y="1710957"/>
            <a:ext cx="2641092" cy="78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>
              <a:solidFill>
                <a:srgbClr val="26262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839082"/>
              </p:ext>
            </p:extLst>
          </p:nvPr>
        </p:nvGraphicFramePr>
        <p:xfrm>
          <a:off x="7182187" y="1741455"/>
          <a:ext cx="3966660" cy="1645920"/>
        </p:xfrm>
        <a:graphic>
          <a:graphicData uri="http://schemas.openxmlformats.org/drawingml/2006/table">
            <a:tbl>
              <a:tblPr firstRow="1" bandRow="1"/>
              <a:tblGrid>
                <a:gridCol w="2036260"/>
                <a:gridCol w="863600"/>
                <a:gridCol w="1066800"/>
              </a:tblGrid>
              <a:tr h="297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endParaRPr lang="zh-TW" alt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381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r>
                        <a:rPr lang="en-US" altLang="zh-TW" sz="1400" b="1" dirty="0" smtClean="0">
                          <a:latin typeface="Century Gothic" panose="020B0502020202020204" pitchFamily="34" charset="0"/>
                        </a:rPr>
                        <a:t>2016</a:t>
                      </a:r>
                      <a:endParaRPr lang="en-US" altLang="en-US" sz="14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381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r>
                        <a:rPr lang="en-US" altLang="zh-TW" sz="1400" b="1" dirty="0" smtClean="0">
                          <a:latin typeface="Century Gothic" panose="020B0502020202020204" pitchFamily="34" charset="0"/>
                        </a:rPr>
                        <a:t>2025</a:t>
                      </a:r>
                      <a:endParaRPr lang="en-US" altLang="zh-TW" sz="1400" b="1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21920" marR="12192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381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/>
                    </a:solidFill>
                  </a:tcPr>
                </a:tc>
              </a:tr>
              <a:tr h="297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dirty="0" smtClean="0">
                          <a:latin typeface="Century Gothic" panose="020B0502020202020204" pitchFamily="34" charset="0"/>
                        </a:rPr>
                        <a:t>再生能源</a:t>
                      </a:r>
                      <a:endParaRPr lang="en-US" altLang="en-US" sz="1600" b="1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381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r>
                        <a:rPr lang="en-US" altLang="zh-TW" sz="1400" b="1" dirty="0" smtClean="0">
                          <a:latin typeface="Century Gothic" panose="020B0502020202020204" pitchFamily="34" charset="0"/>
                        </a:rPr>
                        <a:t>5%</a:t>
                      </a:r>
                      <a:endParaRPr lang="en-US" altLang="en-US" sz="1400" b="1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381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r>
                        <a:rPr lang="en-US" altLang="zh-TW" sz="1400" b="1" dirty="0" smtClean="0">
                          <a:latin typeface="Century Gothic" panose="020B0502020202020204" pitchFamily="34" charset="0"/>
                        </a:rPr>
                        <a:t>20%</a:t>
                      </a:r>
                      <a:endParaRPr lang="en-US" altLang="en-US" sz="1400" b="1" dirty="0">
                        <a:solidFill>
                          <a:schemeClr val="accent1"/>
                        </a:solidFill>
                        <a:latin typeface="Century Gothic" panose="020B0502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381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>
                        <a:tint val="40000"/>
                      </a:srgbClr>
                    </a:solidFill>
                  </a:tcPr>
                </a:tc>
              </a:tr>
              <a:tr h="297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dirty="0" smtClean="0">
                          <a:latin typeface="Century Gothic" panose="020B0502020202020204" pitchFamily="34" charset="0"/>
                        </a:rPr>
                        <a:t>核能</a:t>
                      </a:r>
                      <a:endParaRPr lang="en-US" altLang="en-US" sz="1600" b="1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r>
                        <a:rPr lang="en-US" altLang="zh-TW" sz="1400" b="1" dirty="0" smtClean="0">
                          <a:latin typeface="Century Gothic" panose="020B0502020202020204" pitchFamily="34" charset="0"/>
                        </a:rPr>
                        <a:t>12%</a:t>
                      </a:r>
                      <a:endParaRPr lang="en-US" altLang="en-US" sz="1400" b="1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r>
                        <a:rPr lang="en-US" altLang="zh-TW" sz="1400" b="1" dirty="0" smtClean="0">
                          <a:latin typeface="Century Gothic" panose="020B0502020202020204" pitchFamily="34" charset="0"/>
                        </a:rPr>
                        <a:t>0%</a:t>
                      </a:r>
                      <a:endParaRPr lang="en-US" altLang="en-US" sz="1400" b="1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>
                        <a:tint val="20000"/>
                      </a:srgbClr>
                    </a:solidFill>
                  </a:tcPr>
                </a:tc>
              </a:tr>
              <a:tr h="297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dirty="0" smtClean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微軟正黑體 Light"/>
                        </a:rPr>
                        <a:t>煤</a:t>
                      </a:r>
                      <a:endParaRPr lang="en-US" altLang="en-US" sz="1600" b="1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r>
                        <a:rPr lang="en-US" altLang="zh-TW" sz="1400" b="1" dirty="0" smtClean="0">
                          <a:latin typeface="Century Gothic" panose="020B0502020202020204" pitchFamily="34" charset="0"/>
                        </a:rPr>
                        <a:t>45.4%</a:t>
                      </a:r>
                      <a:endParaRPr lang="en-US" altLang="en-US" sz="1400" b="1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r>
                        <a:rPr lang="en-US" altLang="zh-TW" sz="1400" b="1" dirty="0" smtClean="0">
                          <a:latin typeface="Century Gothic" panose="020B0502020202020204" pitchFamily="34" charset="0"/>
                        </a:rPr>
                        <a:t>30%</a:t>
                      </a:r>
                      <a:endParaRPr lang="en-US" altLang="en-US" sz="1400" b="1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>
                        <a:tint val="40000"/>
                      </a:srgbClr>
                    </a:solidFill>
                  </a:tcPr>
                </a:tc>
              </a:tr>
              <a:tr h="297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dirty="0" smtClean="0">
                          <a:latin typeface="Century Gothic" panose="020B0502020202020204" pitchFamily="34" charset="0"/>
                        </a:rPr>
                        <a:t>燃氣</a:t>
                      </a:r>
                      <a:endParaRPr lang="en-US" altLang="en-US" sz="1600" b="1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r>
                        <a:rPr lang="en-US" altLang="zh-TW" sz="1400" b="1" dirty="0" smtClean="0">
                          <a:latin typeface="Century Gothic" panose="020B0502020202020204" pitchFamily="34" charset="0"/>
                        </a:rPr>
                        <a:t>32.4%</a:t>
                      </a:r>
                      <a:endParaRPr lang="en-US" altLang="en-US" sz="1400" b="1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r>
                        <a:rPr lang="en-US" altLang="zh-TW" sz="1400" b="1" dirty="0" smtClean="0">
                          <a:latin typeface="Century Gothic" panose="020B0502020202020204" pitchFamily="34" charset="0"/>
                        </a:rPr>
                        <a:t>50%</a:t>
                      </a:r>
                      <a:endParaRPr lang="en-US" altLang="en-US" sz="1400" b="1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6328628" y="1268764"/>
            <a:ext cx="5462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至</a:t>
            </a:r>
            <a:r>
              <a:rPr lang="en-US" altLang="zh-TW" sz="22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2025</a:t>
            </a:r>
            <a:r>
              <a:rPr lang="zh-TW" altLang="en-US" sz="22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年，綠色</a:t>
            </a:r>
            <a:r>
              <a:rPr lang="zh-TW" altLang="en-US" sz="2200" b="1" dirty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能源將達到</a:t>
            </a:r>
            <a:r>
              <a:rPr lang="en-US" altLang="zh-TW" sz="2200" b="1" dirty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</a:t>
            </a:r>
            <a:r>
              <a:rPr lang="zh-TW" altLang="en-US" sz="2200" b="1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％</a:t>
            </a:r>
            <a:endParaRPr lang="zh-TW" altLang="en-US" sz="2200" b="1" dirty="0">
              <a:solidFill>
                <a:srgbClr val="EA612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826397" y="3763431"/>
            <a:ext cx="2516896" cy="2484951"/>
          </a:xfrm>
          <a:prstGeom prst="roundRect">
            <a:avLst/>
          </a:prstGeom>
          <a:solidFill>
            <a:srgbClr val="FEFFFF"/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pic>
        <p:nvPicPr>
          <p:cNvPr id="11" name="Picture 40" descr="http://www.ethicalswitch.com/images/super-good-super-icon-clean-energ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92" y="4860900"/>
            <a:ext cx="1394533" cy="104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1" y="5231189"/>
            <a:ext cx="1323801" cy="76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圓角化對角線角落矩形 12"/>
          <p:cNvSpPr/>
          <p:nvPr/>
        </p:nvSpPr>
        <p:spPr>
          <a:xfrm>
            <a:off x="709389" y="3559423"/>
            <a:ext cx="2682728" cy="434433"/>
          </a:xfrm>
          <a:prstGeom prst="round2DiagRect">
            <a:avLst/>
          </a:prstGeom>
          <a:solidFill>
            <a:srgbClr val="EA6124"/>
          </a:solidFill>
          <a:ln w="19050" cap="flat" cmpd="sng" algn="ctr">
            <a:solidFill>
              <a:srgbClr val="FE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創能</a:t>
            </a: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94066" y="4106581"/>
            <a:ext cx="23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4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風能 </a:t>
            </a:r>
            <a:r>
              <a:rPr lang="en-US" altLang="en-US" sz="14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(</a:t>
            </a:r>
            <a:r>
              <a:rPr lang="en-US" altLang="en-US" sz="1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4.2GW</a:t>
            </a:r>
            <a:r>
              <a:rPr lang="en-US" altLang="en-US" sz="14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)</a:t>
            </a:r>
            <a:r>
              <a:rPr lang="zh-TW" altLang="en-US" sz="14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、太陽能</a:t>
            </a:r>
            <a:r>
              <a:rPr lang="en-US" altLang="en-US" sz="14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(</a:t>
            </a:r>
            <a:r>
              <a:rPr lang="en-US" altLang="en-US" sz="1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20GW</a:t>
            </a:r>
            <a:r>
              <a:rPr lang="en-US" altLang="en-US" sz="14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)</a:t>
            </a:r>
            <a:r>
              <a:rPr lang="zh-TW" altLang="en-US" sz="14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、生質能</a:t>
            </a:r>
            <a:r>
              <a:rPr lang="zh-TW" altLang="en-US" sz="1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</a:t>
            </a:r>
            <a:r>
              <a:rPr lang="zh-TW" altLang="en-US" sz="14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地熱能</a:t>
            </a:r>
            <a:endParaRPr lang="en-US" altLang="en-US" sz="14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3464845" y="3769648"/>
            <a:ext cx="2624500" cy="2478726"/>
          </a:xfrm>
          <a:prstGeom prst="roundRect">
            <a:avLst/>
          </a:prstGeom>
          <a:solidFill>
            <a:srgbClr val="FEFFFF"/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pic>
        <p:nvPicPr>
          <p:cNvPr id="16" name="Picture 8" descr="「辦公大樓 卡通」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65" y="5072681"/>
            <a:ext cx="1828059" cy="90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3464845" y="4055808"/>
            <a:ext cx="2624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發展項目包含高效率馬達變頻與系統優化、工業製程廢熱發電、工業製程改善、綠建築材料</a:t>
            </a:r>
            <a:r>
              <a:rPr lang="zh-TW" altLang="en-US" sz="14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等</a:t>
            </a:r>
            <a:endParaRPr lang="en-US" altLang="en-US" sz="14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18" name="圓角化對角線角落矩形 17"/>
          <p:cNvSpPr/>
          <p:nvPr/>
        </p:nvSpPr>
        <p:spPr>
          <a:xfrm>
            <a:off x="3464845" y="3559418"/>
            <a:ext cx="2624500" cy="420386"/>
          </a:xfrm>
          <a:prstGeom prst="round2DiagRect">
            <a:avLst/>
          </a:prstGeom>
          <a:solidFill>
            <a:srgbClr val="EA6124"/>
          </a:solidFill>
          <a:ln w="19050" cap="flat" cmpd="sng" algn="ctr">
            <a:solidFill>
              <a:srgbClr val="FE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節能</a:t>
            </a: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6230568" y="3763386"/>
            <a:ext cx="2601937" cy="2484988"/>
          </a:xfrm>
          <a:prstGeom prst="roundRect">
            <a:avLst/>
          </a:prstGeom>
          <a:solidFill>
            <a:srgbClr val="FEFFFF"/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pic>
        <p:nvPicPr>
          <p:cNvPr id="20" name="Picture 48" descr="「辦公大樓 卡通」的圖片搜尋結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417" y="5304720"/>
            <a:ext cx="1295797" cy="6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字方塊 20"/>
          <p:cNvSpPr txBox="1"/>
          <p:nvPr/>
        </p:nvSpPr>
        <p:spPr>
          <a:xfrm>
            <a:off x="6371465" y="4149462"/>
            <a:ext cx="2281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燃料電池、家用</a:t>
            </a:r>
            <a:r>
              <a:rPr lang="en-US" altLang="zh-TW" sz="1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/</a:t>
            </a:r>
            <a:r>
              <a:rPr lang="zh-TW" altLang="en-US" sz="1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企業</a:t>
            </a:r>
            <a:r>
              <a:rPr lang="en-US" altLang="zh-TW" sz="1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/</a:t>
            </a:r>
            <a:r>
              <a:rPr lang="zh-TW" altLang="en-US" sz="14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電網儲</a:t>
            </a:r>
            <a:r>
              <a:rPr lang="zh-TW" altLang="en-US" sz="14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能系統</a:t>
            </a:r>
            <a:endParaRPr lang="en-US" altLang="en-US" sz="14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22" name="圓角化對角線角落矩形 21"/>
          <p:cNvSpPr/>
          <p:nvPr/>
        </p:nvSpPr>
        <p:spPr>
          <a:xfrm>
            <a:off x="6183066" y="3554780"/>
            <a:ext cx="2658781" cy="422427"/>
          </a:xfrm>
          <a:prstGeom prst="round2DiagRect">
            <a:avLst/>
          </a:prstGeom>
          <a:solidFill>
            <a:srgbClr val="EA6124"/>
          </a:solidFill>
          <a:ln w="19050" cap="flat" cmpd="sng" algn="ctr">
            <a:solidFill>
              <a:srgbClr val="FE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b="1" kern="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儲</a:t>
            </a:r>
            <a:r>
              <a:rPr kumimoji="0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能</a:t>
            </a: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pic>
        <p:nvPicPr>
          <p:cNvPr id="23" name="Picture 2" descr="「電池」的圖片搜尋結果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43" y="5227744"/>
            <a:ext cx="836759" cy="62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圓角矩形 23"/>
          <p:cNvSpPr/>
          <p:nvPr/>
        </p:nvSpPr>
        <p:spPr>
          <a:xfrm>
            <a:off x="8900897" y="3763386"/>
            <a:ext cx="2672201" cy="2484988"/>
          </a:xfrm>
          <a:prstGeom prst="roundRect">
            <a:avLst/>
          </a:prstGeom>
          <a:solidFill>
            <a:srgbClr val="FEFFFF"/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25" name="圓角化對角線角落矩形 24"/>
          <p:cNvSpPr/>
          <p:nvPr/>
        </p:nvSpPr>
        <p:spPr>
          <a:xfrm>
            <a:off x="8900913" y="3552182"/>
            <a:ext cx="2672185" cy="422427"/>
          </a:xfrm>
          <a:prstGeom prst="round2DiagRect">
            <a:avLst/>
          </a:prstGeom>
          <a:solidFill>
            <a:srgbClr val="EA6124"/>
          </a:solidFill>
          <a:ln w="19050" cap="flat" cmpd="sng" algn="ctr">
            <a:solidFill>
              <a:srgbClr val="FE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系統整合</a:t>
            </a: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8" cstate="print">
            <a:duotone>
              <a:srgbClr val="1BADA8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31" y="5001842"/>
            <a:ext cx="895583" cy="942945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9233656" y="4066129"/>
            <a:ext cx="1978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智慧電表、智慧電網技術產業、能源服務業</a:t>
            </a:r>
            <a:endParaRPr lang="en-US" altLang="en-US" sz="14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9" cstate="print">
            <a:duotone>
              <a:srgbClr val="1BADA8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657" y="5072689"/>
            <a:ext cx="1252484" cy="939363"/>
          </a:xfrm>
          <a:prstGeom prst="rect">
            <a:avLst/>
          </a:prstGeom>
        </p:spPr>
      </p:pic>
      <p:sp>
        <p:nvSpPr>
          <p:cNvPr id="29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48" y="1462117"/>
            <a:ext cx="5041829" cy="1920406"/>
          </a:xfrm>
          <a:prstGeom prst="rect">
            <a:avLst/>
          </a:prstGeom>
        </p:spPr>
      </p:pic>
      <p:sp>
        <p:nvSpPr>
          <p:cNvPr id="30" name="標題 2"/>
          <p:cNvSpPr txBox="1">
            <a:spLocks/>
          </p:cNvSpPr>
          <p:nvPr/>
        </p:nvSpPr>
        <p:spPr>
          <a:xfrm>
            <a:off x="444372" y="292181"/>
            <a:ext cx="11171574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投資機會</a:t>
            </a:r>
            <a:r>
              <a:rPr lang="en-US" altLang="zh-TW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綠能 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| 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發展策略</a:t>
            </a:r>
          </a:p>
        </p:txBody>
      </p:sp>
    </p:spTree>
    <p:extLst>
      <p:ext uri="{BB962C8B-B14F-4D97-AF65-F5344CB8AC3E}">
        <p14:creationId xmlns:p14="http://schemas.microsoft.com/office/powerpoint/2010/main" val="37936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duotone>
              <a:srgbClr val="1BADA8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0"/>
            <a:ext cx="12216680" cy="6858000"/>
          </a:xfrm>
          <a:prstGeom prst="rect">
            <a:avLst/>
          </a:prstGeom>
        </p:spPr>
      </p:pic>
      <p:sp>
        <p:nvSpPr>
          <p:cNvPr id="8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8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標題 3"/>
          <p:cNvSpPr txBox="1">
            <a:spLocks/>
          </p:cNvSpPr>
          <p:nvPr/>
        </p:nvSpPr>
        <p:spPr>
          <a:xfrm>
            <a:off x="579602" y="332660"/>
            <a:ext cx="11032801" cy="1782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3767138" lvl="0" indent="-3767138">
              <a:defRPr/>
            </a:pPr>
            <a:r>
              <a:rPr kumimoji="0" lang="zh-TW" altLang="en-US" sz="5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為什麼選擇臺灣</a:t>
            </a:r>
            <a:r>
              <a:rPr kumimoji="0" lang="en-US" altLang="zh-TW" sz="5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noProof="0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臺灣</a:t>
            </a:r>
            <a:r>
              <a:rPr lang="zh-TW" altLang="en-US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投資</a:t>
            </a:r>
            <a:r>
              <a:rPr lang="zh-TW" altLang="en-US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環境的</a:t>
            </a:r>
            <a:r>
              <a:rPr lang="zh-TW" altLang="en-US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優勢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EFFFF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659735"/>
              </p:ext>
            </p:extLst>
          </p:nvPr>
        </p:nvGraphicFramePr>
        <p:xfrm>
          <a:off x="6527254" y="2996952"/>
          <a:ext cx="5328591" cy="33599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xmlns="" val="2451099908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1220246460"/>
                    </a:ext>
                  </a:extLst>
                </a:gridCol>
                <a:gridCol w="1008111">
                  <a:extLst>
                    <a:ext uri="{9D8B030D-6E8A-4147-A177-3AD203B41FA5}">
                      <a16:colId xmlns:a16="http://schemas.microsoft.com/office/drawing/2014/main" xmlns="" val="612719074"/>
                    </a:ext>
                  </a:extLst>
                </a:gridCol>
              </a:tblGrid>
              <a:tr h="13880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世界排名</a:t>
                      </a:r>
                      <a:endParaRPr lang="zh-TW" altLang="zh-TW" sz="1600" kern="1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9pPr>
                    </a:lstStyle>
                    <a:p>
                      <a:pPr algn="r"/>
                      <a:endParaRPr lang="zh-CN" altLang="en-US" sz="2400" b="1" dirty="0">
                        <a:solidFill>
                          <a:schemeClr val="bg1"/>
                        </a:solidFill>
                        <a:latin typeface="Century Gothic" pitchFamily="34" charset="0"/>
                        <a:ea typeface="+mj-e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C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Century Gothic" pitchFamily="34" charset="0"/>
                          <a:ea typeface="+mj-ea"/>
                        </a:rPr>
                        <a:t>臺灣</a:t>
                      </a:r>
                      <a:endParaRPr lang="en-US" altLang="zh-CN" sz="1600" b="1" dirty="0" smtClean="0">
                        <a:solidFill>
                          <a:schemeClr val="bg1"/>
                        </a:solidFill>
                        <a:latin typeface="Century Gothic" pitchFamily="34" charset="0"/>
                        <a:ea typeface="+mj-e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1334400"/>
                  </a:ext>
                </a:extLst>
              </a:tr>
              <a:tr h="60493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  <a:ea typeface="微软雅黑"/>
                          <a:cs typeface="+mn-cs"/>
                        </a:rPr>
                        <a:t>最佳投資目的地</a:t>
                      </a:r>
                      <a:r>
                        <a:rPr lang="en-US" altLang="zh-CN" sz="16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  <a:ea typeface="微软雅黑"/>
                          <a:cs typeface="+mn-cs"/>
                        </a:rPr>
                        <a:t>/ 2019</a:t>
                      </a:r>
                      <a:r>
                        <a:rPr lang="zh-TW" altLang="en-US" sz="16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  <a:ea typeface="微软雅黑"/>
                          <a:cs typeface="+mn-cs"/>
                        </a:rPr>
                        <a:t>美國商業環境風險評估公司</a:t>
                      </a:r>
                      <a:r>
                        <a:rPr lang="en-US" altLang="zh-TW" sz="16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  <a:ea typeface="微软雅黑"/>
                          <a:cs typeface="+mn-cs"/>
                        </a:rPr>
                        <a:t>(BERI) 《</a:t>
                      </a:r>
                      <a:r>
                        <a:rPr lang="zh-TW" altLang="en-US" sz="16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  <a:ea typeface="微软雅黑"/>
                          <a:cs typeface="+mn-cs"/>
                        </a:rPr>
                        <a:t>投資環境風險評估報告</a:t>
                      </a:r>
                      <a:r>
                        <a:rPr lang="en-US" altLang="zh-TW" sz="16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  <a:ea typeface="微软雅黑"/>
                          <a:cs typeface="+mn-cs"/>
                        </a:rPr>
                        <a:t>》</a:t>
                      </a:r>
                      <a:endParaRPr lang="en-US" altLang="zh-CN" sz="1600" b="1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itchFamily="34" charset="0"/>
                        <a:ea typeface="微软雅黑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9pPr>
                    </a:lstStyle>
                    <a:p>
                      <a:pPr algn="r"/>
                      <a:endParaRPr lang="zh-CN" altLang="en-US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  <a:ea typeface="+mj-ea"/>
                        </a:rPr>
                        <a:t>4</a:t>
                      </a:r>
                      <a:endParaRPr lang="zh-CN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itchFamily="34" charset="0"/>
                        <a:ea typeface="+mj-e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4234850"/>
                  </a:ext>
                </a:extLst>
              </a:tr>
              <a:tr h="60493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經商便利度</a:t>
                      </a:r>
                      <a:r>
                        <a:rPr lang="en-US" altLang="zh-CN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/</a:t>
                      </a:r>
                      <a:r>
                        <a:rPr lang="zh-TW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世界銀行</a:t>
                      </a:r>
                      <a:r>
                        <a:rPr lang="en-US" altLang="zh-TW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《2019</a:t>
                      </a:r>
                      <a:r>
                        <a:rPr lang="zh-TW" alt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年經商環境報告</a:t>
                      </a:r>
                      <a:r>
                        <a:rPr lang="en-US" altLang="zh-TW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</a:rPr>
                        <a:t>》</a:t>
                      </a:r>
                      <a:endParaRPr lang="en-US" altLang="zh-CN" sz="16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9pPr>
                    </a:lstStyle>
                    <a:p>
                      <a:pPr marL="0" algn="r" defTabSz="914400" rtl="0" eaLnBrk="1" latinLnBrk="0" hangingPunct="1"/>
                      <a:endParaRPr lang="zh-CN" altLang="en-US" sz="140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altLang="zh-CN" sz="16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  <a:ea typeface="+mj-ea"/>
                          <a:cs typeface="+mn-cs"/>
                        </a:rPr>
                        <a:t>13</a:t>
                      </a:r>
                      <a:endParaRPr lang="zh-CN" altLang="en-US" sz="1600" b="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itchFamily="34" charset="0"/>
                        <a:ea typeface="+mj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9323913"/>
                  </a:ext>
                </a:extLst>
              </a:tr>
              <a:tr h="60493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微软雅黑"/>
                          <a:cs typeface="+mn-cs"/>
                        </a:rPr>
                        <a:t>2018</a:t>
                      </a:r>
                      <a:r>
                        <a:rPr lang="zh-TW" altLang="en-US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微软雅黑"/>
                          <a:cs typeface="+mn-cs"/>
                        </a:rPr>
                        <a:t>瑞士世界經濟論壇</a:t>
                      </a:r>
                      <a:r>
                        <a:rPr lang="en-US" altLang="zh-TW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微软雅黑"/>
                          <a:cs typeface="+mn-cs"/>
                        </a:rPr>
                        <a:t>(WEF)</a:t>
                      </a:r>
                      <a:r>
                        <a:rPr lang="zh-TW" altLang="en-US" sz="1600" b="1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微软雅黑"/>
                          <a:cs typeface="+mn-cs"/>
                        </a:rPr>
                        <a:t>「全球競爭力報告」</a:t>
                      </a:r>
                      <a:endParaRPr lang="en-US" altLang="zh-TW" sz="1600" b="1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微软雅黑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聚落發展狀況</a:t>
                      </a:r>
                      <a:endParaRPr lang="en-US" altLang="zh-TW" sz="1600" b="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altLang="zh-CN" sz="16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  <a:ea typeface="+mj-ea"/>
                          <a:cs typeface="+mn-cs"/>
                        </a:rPr>
                        <a:t>2</a:t>
                      </a:r>
                      <a:endParaRPr lang="zh-CN" altLang="en-US" sz="1600" b="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itchFamily="34" charset="0"/>
                        <a:ea typeface="+mj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4116687"/>
                  </a:ext>
                </a:extLst>
              </a:tr>
              <a:tr h="604934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1700" b="1" kern="100" dirty="0" smtClean="0">
                        <a:effectLst/>
                        <a:latin typeface="Century Gothic" panose="020B050202020202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當地供應商數量</a:t>
                      </a:r>
                      <a:endParaRPr lang="zh-TW" altLang="zh-TW" sz="1600" b="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  <a:ea typeface="+mn-ea"/>
                          <a:cs typeface="+mn-cs"/>
                        </a:rPr>
                        <a:t>6</a:t>
                      </a:r>
                      <a:endParaRPr lang="zh-CN" altLang="en-US" sz="1600" b="0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7472542"/>
                  </a:ext>
                </a:extLst>
              </a:tr>
              <a:tr h="604934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200" dirty="0" smtClean="0"/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0" kern="1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當地供應商品質</a:t>
                      </a:r>
                      <a:endParaRPr lang="zh-TW" altLang="zh-TW" sz="1600" b="0" kern="1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微软雅黑"/>
                        </a:defRPr>
                      </a:lvl9pPr>
                    </a:lstStyle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itchFamily="34" charset="0"/>
                          <a:ea typeface="+mj-ea"/>
                        </a:rPr>
                        <a:t>21</a:t>
                      </a:r>
                      <a:endParaRPr lang="zh-CN" altLang="en-US" sz="16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itchFamily="34" charset="0"/>
                        <a:ea typeface="+mj-ea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8089603"/>
                  </a:ext>
                </a:extLst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838625" y="1988840"/>
            <a:ext cx="83820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全球供應鏈的關鍵角色或</a:t>
            </a:r>
            <a:r>
              <a:rPr lang="zh-TW" altLang="en-US" sz="28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樞紐</a:t>
            </a:r>
            <a:endParaRPr lang="en-US" altLang="zh-TW" sz="2800" b="1" dirty="0" smtClean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堅實的產業</a:t>
            </a:r>
            <a:r>
              <a:rPr lang="zh-TW" altLang="en-US" sz="28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聚落</a:t>
            </a:r>
            <a:r>
              <a:rPr lang="en-US" altLang="zh-TW" sz="28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 </a:t>
            </a:r>
            <a:endParaRPr lang="en-US" altLang="zh-TW" sz="28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具有競爭力的研發</a:t>
            </a:r>
            <a:r>
              <a:rPr lang="zh-TW" altLang="en-US" sz="28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能力</a:t>
            </a:r>
            <a:endParaRPr lang="en-US" altLang="zh-TW" sz="28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優秀的人力素質</a:t>
            </a:r>
            <a:endParaRPr lang="en-US" altLang="zh-TW" sz="2800" b="1" dirty="0" smtClean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  <a:p>
            <a:pPr marL="4572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完善的智慧財產權保護</a:t>
            </a:r>
            <a:endParaRPr lang="zh-TW" altLang="en-US" sz="28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12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734705"/>
              </p:ext>
            </p:extLst>
          </p:nvPr>
        </p:nvGraphicFramePr>
        <p:xfrm>
          <a:off x="488211" y="1563837"/>
          <a:ext cx="4843813" cy="1714857"/>
        </p:xfrm>
        <a:graphic>
          <a:graphicData uri="http://schemas.openxmlformats.org/drawingml/2006/table">
            <a:tbl>
              <a:tblPr firstRow="1" bandRow="1"/>
              <a:tblGrid>
                <a:gridCol w="4843813"/>
              </a:tblGrid>
              <a:tr h="4957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太陽光電商機</a:t>
                      </a:r>
                      <a:r>
                        <a:rPr kumimoji="1" lang="en-US" altLang="en-US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=</a:t>
                      </a:r>
                      <a:r>
                        <a:rPr kumimoji="1" lang="en-US" altLang="zh-TW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1.2</a:t>
                      </a:r>
                      <a:r>
                        <a:rPr kumimoji="1" lang="zh-TW" altLang="en-US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兆新臺幣</a:t>
                      </a:r>
                      <a:endParaRPr kumimoji="1" lang="en-US" altLang="zh-TW" b="1" dirty="0" smtClean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EA6124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A6124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A612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A612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/>
                    </a:solidFill>
                  </a:tcPr>
                </a:tc>
              </a:tr>
              <a:tr h="12191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800" b="1" kern="12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太陽光電</a:t>
                      </a:r>
                      <a:r>
                        <a:rPr lang="en-US" altLang="zh-TW" sz="1800" b="1" kern="12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2025</a:t>
                      </a:r>
                      <a:r>
                        <a:rPr lang="zh-TW" altLang="en-US" sz="1800" b="1" kern="12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年累積裝置容量達</a:t>
                      </a:r>
                      <a:r>
                        <a:rPr lang="en-US" altLang="zh-TW" sz="1800" b="1" kern="12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20 GW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800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包括對太陽光電模組廠和大型（</a:t>
                      </a:r>
                      <a:r>
                        <a:rPr lang="en-US" altLang="zh-TW" sz="1800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&gt; 10MW</a:t>
                      </a:r>
                      <a:r>
                        <a:rPr lang="zh-TW" altLang="en-US" sz="1800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）太陽光電系統工程技術的投資</a:t>
                      </a:r>
                      <a:endParaRPr lang="en-US" altLang="zh-TW" sz="1800" b="1" dirty="0" smtClean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EA6124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A6124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A612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A612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300297"/>
              </p:ext>
            </p:extLst>
          </p:nvPr>
        </p:nvGraphicFramePr>
        <p:xfrm>
          <a:off x="486891" y="4170443"/>
          <a:ext cx="4845133" cy="1490809"/>
        </p:xfrm>
        <a:graphic>
          <a:graphicData uri="http://schemas.openxmlformats.org/drawingml/2006/table">
            <a:tbl>
              <a:tblPr firstRow="1" bandRow="1"/>
              <a:tblGrid>
                <a:gridCol w="4845133"/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</a:pPr>
                      <a:r>
                        <a:rPr kumimoji="1" lang="zh-TW" altLang="en-US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風力發電商機</a:t>
                      </a:r>
                      <a:r>
                        <a:rPr kumimoji="1" lang="en-US" altLang="en-US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=</a:t>
                      </a:r>
                      <a:r>
                        <a:rPr kumimoji="1" lang="zh-TW" altLang="en-US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新臺幣</a:t>
                      </a:r>
                      <a:r>
                        <a:rPr kumimoji="1" lang="en-US" altLang="zh-TW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6,135</a:t>
                      </a:r>
                      <a:r>
                        <a:rPr kumimoji="1" lang="zh-TW" altLang="en-US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億元</a:t>
                      </a:r>
                      <a:endParaRPr kumimoji="1" lang="en-US" altLang="en-US" b="1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lnL w="6350" cap="flat" cmpd="sng" algn="ctr">
                      <a:solidFill>
                        <a:srgbClr val="EA6124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A6124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A612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A612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/>
                    </a:solidFill>
                  </a:tcPr>
                </a:tc>
              </a:tr>
              <a:tr h="11250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zh-TW" sz="1800" b="1" kern="12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2025</a:t>
                      </a:r>
                      <a:r>
                        <a:rPr lang="zh-TW" altLang="en-US" sz="1800" b="1" kern="12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年累計設置容量目標</a:t>
                      </a:r>
                      <a:r>
                        <a:rPr lang="en-US" altLang="zh-TW" sz="1800" b="1" kern="1200" dirty="0" smtClean="0">
                          <a:solidFill>
                            <a:srgbClr val="C00000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4.2 GW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800" b="1" kern="12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包括離岸風電發電機零件製造，航海工程項目和第三方驗證中心</a:t>
                      </a:r>
                      <a:endParaRPr lang="en-US" altLang="zh-TW" sz="1800" b="1" dirty="0" smtClean="0">
                        <a:solidFill>
                          <a:prstClr val="black"/>
                        </a:solidFill>
                        <a:latin typeface="Century Gothic" pitchFamily="34" charset="0"/>
                        <a:cs typeface="Arial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EA6124"/>
                      </a:solidFill>
                      <a:prstDash val="solid"/>
                      <a:miter lim="800000"/>
                    </a:lnL>
                    <a:lnR w="6350" cap="flat" cmpd="sng" algn="ctr">
                      <a:solidFill>
                        <a:srgbClr val="EA6124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EA6124"/>
                      </a:solidFill>
                      <a:prstDash val="solid"/>
                      <a:miter lim="800000"/>
                    </a:lnT>
                    <a:lnB w="6350" cap="flat" cmpd="sng" algn="ctr">
                      <a:solidFill>
                        <a:srgbClr val="EA6124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6840189" y="1412776"/>
            <a:ext cx="364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成功項目</a:t>
            </a:r>
            <a:endParaRPr lang="zh-TW" altLang="en-US" sz="2800" b="1" dirty="0">
              <a:solidFill>
                <a:srgbClr val="1BADA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2" t="33291" r="27260" b="44040"/>
          <a:stretch/>
        </p:blipFill>
        <p:spPr>
          <a:xfrm>
            <a:off x="6335887" y="4400026"/>
            <a:ext cx="1772553" cy="1113072"/>
          </a:xfrm>
          <a:prstGeom prst="flowChartAlternateProcess">
            <a:avLst/>
          </a:prstGeom>
          <a:ln w="57150">
            <a:solidFill>
              <a:srgbClr val="1BAD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5958463" y="5784311"/>
            <a:ext cx="283186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哥本哈根基礎建設基金</a:t>
            </a:r>
            <a:r>
              <a:rPr lang="en-US" altLang="zh-TW" sz="16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(CIP)</a:t>
            </a:r>
            <a:endParaRPr lang="zh-TW" altLang="en-US" sz="16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9400433" y="4400026"/>
            <a:ext cx="1953584" cy="1113072"/>
            <a:chOff x="9400432" y="4268372"/>
            <a:chExt cx="1953584" cy="11130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流程圖: 替代處理程序 8"/>
            <p:cNvSpPr/>
            <p:nvPr/>
          </p:nvSpPr>
          <p:spPr>
            <a:xfrm>
              <a:off x="9400432" y="4268372"/>
              <a:ext cx="1953584" cy="1113072"/>
            </a:xfrm>
            <a:prstGeom prst="flowChartAlternateProcess">
              <a:avLst/>
            </a:prstGeom>
            <a:solidFill>
              <a:srgbClr val="FEFFFF"/>
            </a:solidFill>
            <a:ln w="57150" cap="flat" cmpd="sng" algn="ctr">
              <a:solidFill>
                <a:srgbClr val="1BADA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0432" y="4482688"/>
              <a:ext cx="1857375" cy="523875"/>
            </a:xfrm>
            <a:prstGeom prst="rect">
              <a:avLst/>
            </a:prstGeom>
          </p:spPr>
        </p:pic>
      </p:grpSp>
      <p:sp>
        <p:nvSpPr>
          <p:cNvPr id="11" name="文字方塊 10"/>
          <p:cNvSpPr txBox="1"/>
          <p:nvPr/>
        </p:nvSpPr>
        <p:spPr>
          <a:xfrm>
            <a:off x="9546025" y="5760181"/>
            <a:ext cx="1736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世紀離岸風電</a:t>
            </a:r>
            <a:endParaRPr lang="zh-TW" altLang="en-US" sz="16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514609" y="4494897"/>
            <a:ext cx="593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EE8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endParaRPr lang="zh-TW" altLang="en-US" sz="5400" b="1" dirty="0">
              <a:solidFill>
                <a:srgbClr val="EE8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0" r="16753"/>
          <a:stretch/>
        </p:blipFill>
        <p:spPr>
          <a:xfrm>
            <a:off x="9643063" y="2221006"/>
            <a:ext cx="1468321" cy="1449497"/>
          </a:xfrm>
          <a:prstGeom prst="flowChartAlternateProcess">
            <a:avLst/>
          </a:prstGeom>
          <a:blipFill dpi="0" rotWithShape="1">
            <a:blip r:embed="rId5"/>
            <a:srcRect/>
            <a:stretch>
              <a:fillRect r="-63000"/>
            </a:stretch>
          </a:blipFill>
          <a:ln w="57150">
            <a:solidFill>
              <a:srgbClr val="1BAD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878" y="2219934"/>
            <a:ext cx="1450568" cy="1450569"/>
          </a:xfrm>
          <a:prstGeom prst="flowChartAlternateProcess">
            <a:avLst/>
          </a:prstGeom>
          <a:ln w="57150">
            <a:solidFill>
              <a:srgbClr val="1BAD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文字方塊 14"/>
          <p:cNvSpPr txBox="1"/>
          <p:nvPr/>
        </p:nvSpPr>
        <p:spPr>
          <a:xfrm>
            <a:off x="8514609" y="2355360"/>
            <a:ext cx="593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rgbClr val="EE82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endParaRPr lang="zh-TW" altLang="en-US" sz="5400" b="1" dirty="0">
              <a:solidFill>
                <a:srgbClr val="EE82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9546027" y="3814393"/>
            <a:ext cx="1662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台灣國際造船</a:t>
            </a:r>
            <a:endParaRPr lang="zh-TW" altLang="en-US" sz="16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640809" y="3816598"/>
            <a:ext cx="116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GeoSea</a:t>
            </a:r>
            <a:endParaRPr lang="zh-TW" altLang="en-US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標題 2"/>
          <p:cNvSpPr txBox="1">
            <a:spLocks/>
          </p:cNvSpPr>
          <p:nvPr/>
        </p:nvSpPr>
        <p:spPr>
          <a:xfrm>
            <a:off x="444372" y="292181"/>
            <a:ext cx="11171574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投資機會</a:t>
            </a:r>
            <a:r>
              <a:rPr lang="en-US" altLang="zh-TW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綠能 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| </a:t>
            </a:r>
            <a:r>
              <a:rPr lang="zh-TW" altLang="en-US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商機</a:t>
            </a:r>
            <a:endParaRPr lang="zh-TW" altLang="en-US" sz="32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2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92" y="413111"/>
            <a:ext cx="9937104" cy="6199632"/>
          </a:xfrm>
          <a:prstGeom prst="rect">
            <a:avLst/>
          </a:prstGeom>
        </p:spPr>
      </p:pic>
      <p:sp>
        <p:nvSpPr>
          <p:cNvPr id="181" name="文字方塊 180">
            <a:extLst>
              <a:ext uri="{FF2B5EF4-FFF2-40B4-BE49-F238E27FC236}">
                <a16:creationId xmlns="" xmlns:a16="http://schemas.microsoft.com/office/drawing/2014/main" id="{78639B49-1707-4B2C-8775-936F472CDED0}"/>
              </a:ext>
            </a:extLst>
          </p:cNvPr>
          <p:cNvSpPr txBox="1"/>
          <p:nvPr/>
        </p:nvSpPr>
        <p:spPr>
          <a:xfrm rot="16740000">
            <a:off x="410738" y="2249759"/>
            <a:ext cx="2356748" cy="400108"/>
          </a:xfrm>
          <a:prstGeom prst="rect">
            <a:avLst/>
          </a:prstGeom>
          <a:solidFill>
            <a:srgbClr val="006600"/>
          </a:solidFill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rPr>
              <a:t>核心區域</a:t>
            </a:r>
            <a:endParaRPr kumimoji="0" lang="zh-TW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Calibri"/>
              <a:sym typeface="Calibri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56692" y="413111"/>
            <a:ext cx="1000911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2"/>
          <p:cNvSpPr txBox="1">
            <a:spLocks/>
          </p:cNvSpPr>
          <p:nvPr/>
        </p:nvSpPr>
        <p:spPr>
          <a:xfrm>
            <a:off x="444372" y="292181"/>
            <a:ext cx="11171574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投資機會</a:t>
            </a:r>
            <a:r>
              <a:rPr lang="en-US" altLang="zh-TW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綠能 </a:t>
            </a:r>
            <a:r>
              <a:rPr lang="en-US" altLang="zh-TW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|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沙崙智慧綠能科學城</a:t>
            </a:r>
          </a:p>
        </p:txBody>
      </p:sp>
      <p:sp>
        <p:nvSpPr>
          <p:cNvPr id="8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713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9533" y="502895"/>
            <a:ext cx="5095089" cy="3436003"/>
          </a:xfrm>
          <a:prstGeom prst="rect">
            <a:avLst/>
          </a:prstGeom>
          <a:ln>
            <a:noFill/>
          </a:ln>
        </p:spPr>
      </p:sp>
      <p:sp>
        <p:nvSpPr>
          <p:cNvPr id="4" name="矩形 3"/>
          <p:cNvSpPr/>
          <p:nvPr/>
        </p:nvSpPr>
        <p:spPr>
          <a:xfrm>
            <a:off x="721272" y="3244789"/>
            <a:ext cx="5075994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35</a:t>
            </a:r>
            <a:r>
              <a:rPr lang="zh-TW" altLang="en-US" sz="1600" b="1" dirty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種高價值新</a:t>
            </a:r>
            <a:r>
              <a:rPr lang="zh-TW" altLang="en-US" sz="1600" b="1" dirty="0" smtClean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材料</a:t>
            </a:r>
            <a:endParaRPr lang="en-US" altLang="zh-TW" sz="1600" b="1" dirty="0">
              <a:solidFill>
                <a:srgbClr val="26262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altLang="zh-TW" sz="1600" b="1" dirty="0" smtClean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</a:t>
            </a:r>
            <a:r>
              <a:rPr lang="zh-TW" altLang="en-US" sz="1600" b="1" dirty="0" smtClean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種新綠能材料</a:t>
            </a:r>
            <a:endParaRPr lang="en-US" altLang="zh-TW" sz="1600" b="1" dirty="0">
              <a:solidFill>
                <a:srgbClr val="26262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2500"/>
              </a:lnSpc>
            </a:pPr>
            <a:endParaRPr lang="en-US" altLang="zh-TW" sz="1600" b="1" dirty="0">
              <a:solidFill>
                <a:srgbClr val="26262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327825" y="3244787"/>
            <a:ext cx="5116911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臺灣</a:t>
            </a:r>
            <a:r>
              <a:rPr lang="zh-TW" altLang="en-US" sz="1600" b="1" dirty="0" smtClean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</a:t>
            </a:r>
            <a:r>
              <a:rPr lang="zh-TW" altLang="en-US" sz="1600" b="1" dirty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回收工業廢料和普通廢料方面居世界首位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zh-TW" altLang="en-US" sz="1600" b="1" dirty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回收</a:t>
            </a:r>
            <a:r>
              <a:rPr lang="zh-TW" altLang="en-US" sz="1600" b="1" dirty="0" smtClean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的塑膠瓶</a:t>
            </a:r>
            <a:r>
              <a:rPr lang="zh-TW" altLang="en-US" sz="1600" b="1" dirty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，咖啡渣等可以成為布料</a:t>
            </a:r>
            <a:r>
              <a:rPr lang="zh-TW" altLang="en-US" sz="1600" b="1" dirty="0" smtClean="0">
                <a:solidFill>
                  <a:srgbClr val="26262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的原料</a:t>
            </a:r>
            <a:endParaRPr lang="en-US" altLang="zh-TW" sz="1600" b="1" dirty="0">
              <a:solidFill>
                <a:srgbClr val="26262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12F1DA63-1565-48FD-B0E9-3E8671D54B01}"/>
              </a:ext>
            </a:extLst>
          </p:cNvPr>
          <p:cNvSpPr/>
          <p:nvPr/>
        </p:nvSpPr>
        <p:spPr>
          <a:xfrm>
            <a:off x="707337" y="1552747"/>
            <a:ext cx="5102325" cy="432000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kumimoji="1" lang="zh-TW" altLang="en-US" b="1" kern="0" dirty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高價值</a:t>
            </a:r>
            <a:r>
              <a:rPr kumimoji="1" lang="zh-TW" altLang="en-US" b="1" kern="0" dirty="0" smtClean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和新綠能材料</a:t>
            </a:r>
            <a:endParaRPr kumimoji="1" lang="zh-TW" altLang="en-US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5749E366-3751-4A40-999D-39D3E7C9D533}"/>
              </a:ext>
            </a:extLst>
          </p:cNvPr>
          <p:cNvSpPr/>
          <p:nvPr/>
        </p:nvSpPr>
        <p:spPr>
          <a:xfrm>
            <a:off x="6327825" y="1552747"/>
            <a:ext cx="5116911" cy="432000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回收</a:t>
            </a:r>
            <a:endParaRPr kumimoji="1" lang="zh-TW" altLang="en-US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706F6024-5CC8-492E-B9D3-913D137BD380}"/>
              </a:ext>
            </a:extLst>
          </p:cNvPr>
          <p:cNvSpPr/>
          <p:nvPr/>
        </p:nvSpPr>
        <p:spPr>
          <a:xfrm>
            <a:off x="6327822" y="2089650"/>
            <a:ext cx="5116911" cy="1118255"/>
          </a:xfrm>
          <a:prstGeom prst="rect">
            <a:avLst/>
          </a:prstGeom>
          <a:solidFill>
            <a:srgbClr val="FEFFFF"/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6,000</a:t>
            </a:r>
            <a:r>
              <a:rPr kumimoji="1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公斤 </a:t>
            </a:r>
            <a:r>
              <a:rPr kumimoji="1" lang="en-US" altLang="zh-TW" sz="2000" b="1" i="0" u="none" strike="noStrike" kern="0" cap="none" spc="0" normalizeH="0" baseline="0" noProof="0" dirty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月</a:t>
            </a: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稀土處置</a:t>
            </a:r>
            <a:r>
              <a:rPr kumimoji="1" lang="zh-TW" altLang="en-US" sz="1600" b="1" kern="0" dirty="0" smtClean="0">
                <a:solidFill>
                  <a:srgbClr val="262626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kumimoji="1" lang="en-US" altLang="zh-TW" sz="1600" b="1" kern="0" dirty="0" smtClean="0">
              <a:solidFill>
                <a:srgbClr val="262626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很少被處理和收集</a:t>
            </a:r>
            <a:endParaRPr kumimoji="1" lang="en-US" altLang="zh-TW" sz="1600" b="1" i="0" u="none" strike="noStrike" kern="0" cap="none" spc="0" normalizeH="0" baseline="0" noProof="0" dirty="0">
              <a:ln>
                <a:noFill/>
              </a:ln>
              <a:solidFill>
                <a:srgbClr val="8B1775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0F8F53ED-F4AE-4B8E-B1C6-61AD304D3409}"/>
              </a:ext>
            </a:extLst>
          </p:cNvPr>
          <p:cNvSpPr/>
          <p:nvPr/>
        </p:nvSpPr>
        <p:spPr>
          <a:xfrm>
            <a:off x="707337" y="2089650"/>
            <a:ext cx="1632638" cy="1118255"/>
          </a:xfrm>
          <a:prstGeom prst="rect">
            <a:avLst/>
          </a:prstGeom>
          <a:solidFill>
            <a:srgbClr val="FEFFFF"/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US$</a:t>
            </a:r>
            <a:r>
              <a:rPr kumimoji="1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33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kern="0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億</a:t>
            </a:r>
            <a:endParaRPr kumimoji="1" lang="en-US" altLang="zh-TW" sz="2800" b="1" i="0" u="none" strike="noStrike" kern="0" cap="none" spc="0" normalizeH="0" baseline="0" noProof="0" dirty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投資</a:t>
            </a: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8B1775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34895E27-0BB1-4204-A207-0E789248E3E9}"/>
              </a:ext>
            </a:extLst>
          </p:cNvPr>
          <p:cNvSpPr/>
          <p:nvPr/>
        </p:nvSpPr>
        <p:spPr>
          <a:xfrm>
            <a:off x="4297662" y="2089650"/>
            <a:ext cx="1512000" cy="1118255"/>
          </a:xfrm>
          <a:prstGeom prst="rect">
            <a:avLst/>
          </a:prstGeom>
          <a:solidFill>
            <a:srgbClr val="FEFFFF"/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US$</a:t>
            </a:r>
            <a:r>
              <a:rPr kumimoji="1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400</a:t>
            </a:r>
            <a:r>
              <a:rPr kumimoji="1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TW" altLang="en-US" sz="2000" b="1" kern="0" dirty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億</a:t>
            </a:r>
            <a:endParaRPr kumimoji="1" lang="en-US" altLang="zh-TW" sz="2800" b="1" i="0" u="none" strike="noStrike" kern="0" cap="none" spc="0" normalizeH="0" baseline="0" noProof="0" dirty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相關產值</a:t>
            </a:r>
            <a:endParaRPr kumimoji="1" lang="en-US" altLang="zh-TW" sz="1600" b="1" i="0" u="none" strike="noStrike" kern="0" cap="none" spc="0" normalizeH="0" baseline="0" noProof="0" dirty="0">
              <a:ln>
                <a:noFill/>
              </a:ln>
              <a:solidFill>
                <a:srgbClr val="8B1775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6484ED5A-00BC-43AC-934C-A806188048A0}"/>
              </a:ext>
            </a:extLst>
          </p:cNvPr>
          <p:cNvSpPr/>
          <p:nvPr/>
        </p:nvSpPr>
        <p:spPr>
          <a:xfrm>
            <a:off x="2502498" y="2089650"/>
            <a:ext cx="1512000" cy="1118255"/>
          </a:xfrm>
          <a:prstGeom prst="rect">
            <a:avLst/>
          </a:prstGeom>
          <a:solidFill>
            <a:srgbClr val="FEFFFF"/>
          </a:solidFill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US$</a:t>
            </a:r>
            <a:r>
              <a:rPr kumimoji="1" lang="en-US" altLang="zh-TW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100</a:t>
            </a:r>
            <a:r>
              <a:rPr kumimoji="1" lang="zh-TW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kumimoji="1" lang="en-US" altLang="zh-TW" sz="2800" b="1" i="0" u="none" strike="noStrike" kern="0" cap="none" spc="0" normalizeH="0" baseline="0" noProof="0" dirty="0" smtClean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kern="0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億</a:t>
            </a:r>
            <a:endParaRPr kumimoji="1" lang="en-US" altLang="zh-TW" sz="2000" b="1" kern="0" dirty="0">
              <a:solidFill>
                <a:srgbClr val="EA6124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262626">
                    <a:lumMod val="75000"/>
                    <a:lumOff val="2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產值</a:t>
            </a:r>
            <a:endParaRPr kumimoji="1" lang="en-US" altLang="zh-TW" sz="1800" b="1" i="0" u="none" strike="noStrike" kern="0" cap="none" spc="0" normalizeH="0" baseline="0" noProof="0" dirty="0">
              <a:ln>
                <a:noFill/>
              </a:ln>
              <a:solidFill>
                <a:srgbClr val="8B1775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手繪多邊形 31">
            <a:extLst>
              <a:ext uri="{FF2B5EF4-FFF2-40B4-BE49-F238E27FC236}">
                <a16:creationId xmlns="" xmlns:a16="http://schemas.microsoft.com/office/drawing/2014/main" id="{A70757E8-0754-4247-A5CF-1C183F681F10}"/>
              </a:ext>
            </a:extLst>
          </p:cNvPr>
          <p:cNvSpPr/>
          <p:nvPr/>
        </p:nvSpPr>
        <p:spPr>
          <a:xfrm>
            <a:off x="545027" y="1124744"/>
            <a:ext cx="2617466" cy="295486"/>
          </a:xfrm>
          <a:custGeom>
            <a:avLst/>
            <a:gdLst>
              <a:gd name="connsiteX0" fmla="*/ 0 w 733559"/>
              <a:gd name="connsiteY0" fmla="*/ 0 h 293423"/>
              <a:gd name="connsiteX1" fmla="*/ 586848 w 733559"/>
              <a:gd name="connsiteY1" fmla="*/ 0 h 293423"/>
              <a:gd name="connsiteX2" fmla="*/ 733559 w 733559"/>
              <a:gd name="connsiteY2" fmla="*/ 146712 h 293423"/>
              <a:gd name="connsiteX3" fmla="*/ 586848 w 733559"/>
              <a:gd name="connsiteY3" fmla="*/ 293423 h 293423"/>
              <a:gd name="connsiteX4" fmla="*/ 0 w 733559"/>
              <a:gd name="connsiteY4" fmla="*/ 293423 h 293423"/>
              <a:gd name="connsiteX5" fmla="*/ 146712 w 733559"/>
              <a:gd name="connsiteY5" fmla="*/ 146712 h 293423"/>
              <a:gd name="connsiteX6" fmla="*/ 0 w 733559"/>
              <a:gd name="connsiteY6" fmla="*/ 0 h 29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559" h="293423">
                <a:moveTo>
                  <a:pt x="0" y="0"/>
                </a:moveTo>
                <a:lnTo>
                  <a:pt x="586848" y="0"/>
                </a:lnTo>
                <a:lnTo>
                  <a:pt x="733559" y="146712"/>
                </a:lnTo>
                <a:lnTo>
                  <a:pt x="586848" y="293423"/>
                </a:lnTo>
                <a:lnTo>
                  <a:pt x="0" y="293423"/>
                </a:lnTo>
                <a:lnTo>
                  <a:pt x="146712" y="14671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spcFirstLastPara="0" vert="horz" wrap="square" lIns="194718" tIns="16002" rIns="162713" bIns="16002" numCol="1" spcCol="1270" anchor="ctr" anchorCtr="0">
            <a:noAutofit/>
          </a:bodyPr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b="1" kern="0" dirty="0" smtClean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調</a:t>
            </a:r>
            <a:r>
              <a:rPr lang="zh-TW" altLang="en-US" sz="1600" b="1" kern="0" dirty="0">
                <a:solidFill>
                  <a:srgbClr val="EA6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查</a:t>
            </a:r>
          </a:p>
        </p:txBody>
      </p:sp>
      <p:sp>
        <p:nvSpPr>
          <p:cNvPr id="13" name="手繪多邊形 32">
            <a:extLst>
              <a:ext uri="{FF2B5EF4-FFF2-40B4-BE49-F238E27FC236}">
                <a16:creationId xmlns="" xmlns:a16="http://schemas.microsoft.com/office/drawing/2014/main" id="{E2C315DF-1BEF-4D87-85F8-BE62D5A55873}"/>
              </a:ext>
            </a:extLst>
          </p:cNvPr>
          <p:cNvSpPr/>
          <p:nvPr/>
        </p:nvSpPr>
        <p:spPr>
          <a:xfrm>
            <a:off x="2646356" y="1124744"/>
            <a:ext cx="2617466" cy="295486"/>
          </a:xfrm>
          <a:custGeom>
            <a:avLst/>
            <a:gdLst>
              <a:gd name="connsiteX0" fmla="*/ 0 w 733559"/>
              <a:gd name="connsiteY0" fmla="*/ 0 h 293423"/>
              <a:gd name="connsiteX1" fmla="*/ 586848 w 733559"/>
              <a:gd name="connsiteY1" fmla="*/ 0 h 293423"/>
              <a:gd name="connsiteX2" fmla="*/ 733559 w 733559"/>
              <a:gd name="connsiteY2" fmla="*/ 146712 h 293423"/>
              <a:gd name="connsiteX3" fmla="*/ 586848 w 733559"/>
              <a:gd name="connsiteY3" fmla="*/ 293423 h 293423"/>
              <a:gd name="connsiteX4" fmla="*/ 0 w 733559"/>
              <a:gd name="connsiteY4" fmla="*/ 293423 h 293423"/>
              <a:gd name="connsiteX5" fmla="*/ 146712 w 733559"/>
              <a:gd name="connsiteY5" fmla="*/ 146712 h 293423"/>
              <a:gd name="connsiteX6" fmla="*/ 0 w 733559"/>
              <a:gd name="connsiteY6" fmla="*/ 0 h 29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559" h="293423">
                <a:moveTo>
                  <a:pt x="0" y="0"/>
                </a:moveTo>
                <a:lnTo>
                  <a:pt x="586848" y="0"/>
                </a:lnTo>
                <a:lnTo>
                  <a:pt x="733559" y="146712"/>
                </a:lnTo>
                <a:lnTo>
                  <a:pt x="586848" y="293423"/>
                </a:lnTo>
                <a:lnTo>
                  <a:pt x="0" y="293423"/>
                </a:lnTo>
                <a:lnTo>
                  <a:pt x="146712" y="14671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spcFirstLastPara="0" vert="horz" wrap="square" lIns="194718" tIns="16002" rIns="162713" bIns="16002" numCol="1" spcCol="1270" anchor="ctr" anchorCtr="0">
            <a:noAutofit/>
          </a:bodyPr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生產</a:t>
            </a:r>
            <a:endParaRPr kumimoji="0" lang="zh-TW" altLang="en-US" sz="1400" b="1" i="0" u="none" strike="noStrike" kern="0" cap="none" spc="0" normalizeH="0" baseline="0" noProof="0" dirty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手繪多邊形 33">
            <a:extLst>
              <a:ext uri="{FF2B5EF4-FFF2-40B4-BE49-F238E27FC236}">
                <a16:creationId xmlns="" xmlns:a16="http://schemas.microsoft.com/office/drawing/2014/main" id="{221609CE-ED66-4D91-BC51-A8265EB8DBA3}"/>
              </a:ext>
            </a:extLst>
          </p:cNvPr>
          <p:cNvSpPr/>
          <p:nvPr/>
        </p:nvSpPr>
        <p:spPr>
          <a:xfrm>
            <a:off x="4747689" y="1124744"/>
            <a:ext cx="2617466" cy="295486"/>
          </a:xfrm>
          <a:custGeom>
            <a:avLst/>
            <a:gdLst>
              <a:gd name="connsiteX0" fmla="*/ 0 w 733559"/>
              <a:gd name="connsiteY0" fmla="*/ 0 h 293423"/>
              <a:gd name="connsiteX1" fmla="*/ 586848 w 733559"/>
              <a:gd name="connsiteY1" fmla="*/ 0 h 293423"/>
              <a:gd name="connsiteX2" fmla="*/ 733559 w 733559"/>
              <a:gd name="connsiteY2" fmla="*/ 146712 h 293423"/>
              <a:gd name="connsiteX3" fmla="*/ 586848 w 733559"/>
              <a:gd name="connsiteY3" fmla="*/ 293423 h 293423"/>
              <a:gd name="connsiteX4" fmla="*/ 0 w 733559"/>
              <a:gd name="connsiteY4" fmla="*/ 293423 h 293423"/>
              <a:gd name="connsiteX5" fmla="*/ 146712 w 733559"/>
              <a:gd name="connsiteY5" fmla="*/ 146712 h 293423"/>
              <a:gd name="connsiteX6" fmla="*/ 0 w 733559"/>
              <a:gd name="connsiteY6" fmla="*/ 0 h 29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559" h="293423">
                <a:moveTo>
                  <a:pt x="0" y="0"/>
                </a:moveTo>
                <a:lnTo>
                  <a:pt x="586848" y="0"/>
                </a:lnTo>
                <a:lnTo>
                  <a:pt x="733559" y="146712"/>
                </a:lnTo>
                <a:lnTo>
                  <a:pt x="586848" y="293423"/>
                </a:lnTo>
                <a:lnTo>
                  <a:pt x="0" y="293423"/>
                </a:lnTo>
                <a:lnTo>
                  <a:pt x="146712" y="14671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spcFirstLastPara="0" vert="horz" wrap="square" lIns="194718" tIns="16002" rIns="162713" bIns="16002" numCol="1" spcCol="1270" anchor="ctr" anchorCtr="0">
            <a:noAutofit/>
          </a:bodyPr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配送</a:t>
            </a: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手繪多邊形 34">
            <a:extLst>
              <a:ext uri="{FF2B5EF4-FFF2-40B4-BE49-F238E27FC236}">
                <a16:creationId xmlns="" xmlns:a16="http://schemas.microsoft.com/office/drawing/2014/main" id="{3FC0277E-4CF4-4B15-851D-1F96328F38DB}"/>
              </a:ext>
            </a:extLst>
          </p:cNvPr>
          <p:cNvSpPr/>
          <p:nvPr/>
        </p:nvSpPr>
        <p:spPr>
          <a:xfrm>
            <a:off x="6849021" y="1124744"/>
            <a:ext cx="2617466" cy="295486"/>
          </a:xfrm>
          <a:custGeom>
            <a:avLst/>
            <a:gdLst>
              <a:gd name="connsiteX0" fmla="*/ 0 w 733559"/>
              <a:gd name="connsiteY0" fmla="*/ 0 h 293423"/>
              <a:gd name="connsiteX1" fmla="*/ 586848 w 733559"/>
              <a:gd name="connsiteY1" fmla="*/ 0 h 293423"/>
              <a:gd name="connsiteX2" fmla="*/ 733559 w 733559"/>
              <a:gd name="connsiteY2" fmla="*/ 146712 h 293423"/>
              <a:gd name="connsiteX3" fmla="*/ 586848 w 733559"/>
              <a:gd name="connsiteY3" fmla="*/ 293423 h 293423"/>
              <a:gd name="connsiteX4" fmla="*/ 0 w 733559"/>
              <a:gd name="connsiteY4" fmla="*/ 293423 h 293423"/>
              <a:gd name="connsiteX5" fmla="*/ 146712 w 733559"/>
              <a:gd name="connsiteY5" fmla="*/ 146712 h 293423"/>
              <a:gd name="connsiteX6" fmla="*/ 0 w 733559"/>
              <a:gd name="connsiteY6" fmla="*/ 0 h 29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559" h="293423">
                <a:moveTo>
                  <a:pt x="0" y="0"/>
                </a:moveTo>
                <a:lnTo>
                  <a:pt x="586848" y="0"/>
                </a:lnTo>
                <a:lnTo>
                  <a:pt x="733559" y="146712"/>
                </a:lnTo>
                <a:lnTo>
                  <a:pt x="586848" y="293423"/>
                </a:lnTo>
                <a:lnTo>
                  <a:pt x="0" y="293423"/>
                </a:lnTo>
                <a:lnTo>
                  <a:pt x="146712" y="14671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spcFirstLastPara="0" vert="horz" wrap="square" lIns="194718" tIns="16002" rIns="162713" bIns="16002" numCol="1" spcCol="1270" anchor="ctr" anchorCtr="0">
            <a:noAutofit/>
          </a:bodyPr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消費</a:t>
            </a:r>
            <a:endParaRPr kumimoji="0" lang="zh-TW" altLang="en-US" sz="1400" b="1" i="0" u="none" strike="noStrike" kern="0" cap="none" spc="0" normalizeH="0" baseline="0" noProof="0" dirty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手繪多邊形 35">
            <a:extLst>
              <a:ext uri="{FF2B5EF4-FFF2-40B4-BE49-F238E27FC236}">
                <a16:creationId xmlns="" xmlns:a16="http://schemas.microsoft.com/office/drawing/2014/main" id="{8DFC2AD7-9D58-42D2-9A34-610834092816}"/>
              </a:ext>
            </a:extLst>
          </p:cNvPr>
          <p:cNvSpPr/>
          <p:nvPr/>
        </p:nvSpPr>
        <p:spPr>
          <a:xfrm>
            <a:off x="8950350" y="1124744"/>
            <a:ext cx="2617466" cy="295486"/>
          </a:xfrm>
          <a:custGeom>
            <a:avLst/>
            <a:gdLst>
              <a:gd name="connsiteX0" fmla="*/ 0 w 733559"/>
              <a:gd name="connsiteY0" fmla="*/ 0 h 293423"/>
              <a:gd name="connsiteX1" fmla="*/ 586848 w 733559"/>
              <a:gd name="connsiteY1" fmla="*/ 0 h 293423"/>
              <a:gd name="connsiteX2" fmla="*/ 733559 w 733559"/>
              <a:gd name="connsiteY2" fmla="*/ 146712 h 293423"/>
              <a:gd name="connsiteX3" fmla="*/ 586848 w 733559"/>
              <a:gd name="connsiteY3" fmla="*/ 293423 h 293423"/>
              <a:gd name="connsiteX4" fmla="*/ 0 w 733559"/>
              <a:gd name="connsiteY4" fmla="*/ 293423 h 293423"/>
              <a:gd name="connsiteX5" fmla="*/ 146712 w 733559"/>
              <a:gd name="connsiteY5" fmla="*/ 146712 h 293423"/>
              <a:gd name="connsiteX6" fmla="*/ 0 w 733559"/>
              <a:gd name="connsiteY6" fmla="*/ 0 h 29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559" h="293423">
                <a:moveTo>
                  <a:pt x="0" y="0"/>
                </a:moveTo>
                <a:lnTo>
                  <a:pt x="586848" y="0"/>
                </a:lnTo>
                <a:lnTo>
                  <a:pt x="733559" y="146712"/>
                </a:lnTo>
                <a:lnTo>
                  <a:pt x="586848" y="293423"/>
                </a:lnTo>
                <a:lnTo>
                  <a:pt x="0" y="293423"/>
                </a:lnTo>
                <a:lnTo>
                  <a:pt x="146712" y="146712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spcFirstLastPara="0" vert="horz" wrap="square" lIns="194718" tIns="16002" rIns="162713" bIns="16002" numCol="1" spcCol="1270" anchor="ctr" anchorCtr="0">
            <a:noAutofit/>
          </a:bodyPr>
          <a:lstStyle/>
          <a:p>
            <a:pPr marL="0" marR="0" lvl="0" indent="0" algn="ctr" defTabSz="533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EA6124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廢棄</a:t>
            </a: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EA6124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Picture 2" descr="C:\Users\stephenliu\Desktop\IMG_27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4" t="18360" r="237" b="36607"/>
          <a:stretch/>
        </p:blipFill>
        <p:spPr bwMode="auto">
          <a:xfrm>
            <a:off x="692751" y="5035111"/>
            <a:ext cx="2529249" cy="130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stephenliu\Desktop\aeo_161115195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" t="4145" r="2665" b="25806"/>
          <a:stretch/>
        </p:blipFill>
        <p:spPr bwMode="auto">
          <a:xfrm>
            <a:off x="3450190" y="5035111"/>
            <a:ext cx="2519999" cy="134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cw1.tw/CW/images/article/201609/article-ck-57eb41763495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t="3184" r="-158" b="17941"/>
          <a:stretch/>
        </p:blipFill>
        <p:spPr bwMode="auto">
          <a:xfrm>
            <a:off x="6183599" y="5035111"/>
            <a:ext cx="2519999" cy="132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https://upload.wikimedia.org/wikipedia/commons/4/40/Award_ceremony_of_the_World_Cup_in_Brazil_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6412" r="-1342" b="14907"/>
          <a:stretch/>
        </p:blipFill>
        <p:spPr bwMode="auto">
          <a:xfrm>
            <a:off x="8924295" y="5035111"/>
            <a:ext cx="2519999" cy="13252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/>
          <p:cNvSpPr/>
          <p:nvPr/>
        </p:nvSpPr>
        <p:spPr>
          <a:xfrm>
            <a:off x="712916" y="4393238"/>
            <a:ext cx="2520000" cy="641870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kumimoji="1" lang="en-US" altLang="zh-TW" sz="1600" b="1" kern="0" dirty="0" err="1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YouBike</a:t>
            </a:r>
            <a:r>
              <a:rPr kumimoji="1" lang="en-US" altLang="zh-TW" sz="1600" b="1" kern="0" dirty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zh-TW" altLang="en-US" sz="1600" b="1" kern="0" dirty="0" smtClean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騎乘人次破億</a:t>
            </a:r>
            <a:endParaRPr kumimoji="1" lang="en-US" altLang="zh-TW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450188" y="4393237"/>
            <a:ext cx="2520000" cy="641870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咖啡渣製成紡織品</a:t>
            </a:r>
            <a:endParaRPr kumimoji="1" lang="en-US" altLang="zh-TW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187458" y="4393238"/>
            <a:ext cx="2520000" cy="641870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台積電回收率</a:t>
            </a:r>
            <a:r>
              <a:rPr kumimoji="1" lang="en-MY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95</a:t>
            </a:r>
            <a:r>
              <a:rPr kumimoji="1" lang="en-MY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%</a:t>
            </a:r>
          </a:p>
        </p:txBody>
      </p:sp>
      <p:sp>
        <p:nvSpPr>
          <p:cNvPr id="24" name="矩形 23"/>
          <p:cNvSpPr/>
          <p:nvPr/>
        </p:nvSpPr>
        <p:spPr>
          <a:xfrm>
            <a:off x="8924731" y="4393237"/>
            <a:ext cx="2520000" cy="641870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衣服使用再生原料製作</a:t>
            </a:r>
            <a:endParaRPr kumimoji="1" lang="en-US" altLang="zh-TW" sz="16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標題 2"/>
          <p:cNvSpPr txBox="1">
            <a:spLocks/>
          </p:cNvSpPr>
          <p:nvPr/>
        </p:nvSpPr>
        <p:spPr>
          <a:xfrm>
            <a:off x="444372" y="292181"/>
            <a:ext cx="11171574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投資機會</a:t>
            </a:r>
            <a:r>
              <a:rPr lang="en-US" altLang="zh-TW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循環經濟</a:t>
            </a:r>
            <a:r>
              <a:rPr lang="en-US" altLang="zh-TW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| 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機會</a:t>
            </a:r>
          </a:p>
        </p:txBody>
      </p:sp>
    </p:spTree>
    <p:extLst>
      <p:ext uri="{BB962C8B-B14F-4D97-AF65-F5344CB8AC3E}">
        <p14:creationId xmlns:p14="http://schemas.microsoft.com/office/powerpoint/2010/main" val="277441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duotone>
              <a:srgbClr val="1BADA8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416">
            <a:extLst>
              <a:ext uri="{FF2B5EF4-FFF2-40B4-BE49-F238E27FC236}">
                <a16:creationId xmlns="" xmlns:a16="http://schemas.microsoft.com/office/drawing/2014/main" id="{C53D5117-FCEA-4B51-BE3F-302F6F06D6F9}"/>
              </a:ext>
            </a:extLst>
          </p:cNvPr>
          <p:cNvSpPr/>
          <p:nvPr/>
        </p:nvSpPr>
        <p:spPr>
          <a:xfrm flipH="1">
            <a:off x="10410165" y="5116206"/>
            <a:ext cx="1789794" cy="1789793"/>
          </a:xfrm>
          <a:custGeom>
            <a:avLst/>
            <a:gdLst>
              <a:gd name="connsiteX0" fmla="*/ 0 w 1789793"/>
              <a:gd name="connsiteY0" fmla="*/ 0 h 1789793"/>
              <a:gd name="connsiteX1" fmla="*/ 1789793 w 1789793"/>
              <a:gd name="connsiteY1" fmla="*/ 1789793 h 1789793"/>
              <a:gd name="connsiteX2" fmla="*/ 0 w 1789793"/>
              <a:gd name="connsiteY2" fmla="*/ 1789793 h 178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9793" h="1789793">
                <a:moveTo>
                  <a:pt x="0" y="0"/>
                </a:moveTo>
                <a:lnTo>
                  <a:pt x="1789793" y="1789793"/>
                </a:lnTo>
                <a:lnTo>
                  <a:pt x="0" y="1789793"/>
                </a:lnTo>
                <a:close/>
              </a:path>
            </a:pathLst>
          </a:custGeom>
          <a:solidFill>
            <a:srgbClr val="1DB9B2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5" name="標題 3"/>
          <p:cNvSpPr txBox="1">
            <a:spLocks/>
          </p:cNvSpPr>
          <p:nvPr/>
        </p:nvSpPr>
        <p:spPr>
          <a:xfrm>
            <a:off x="579599" y="649878"/>
            <a:ext cx="11032801" cy="1782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3767138" marR="0" lvl="0" indent="-376713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投資</a:t>
            </a:r>
            <a:r>
              <a:rPr lang="zh-TW" altLang="en-US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服務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EFFFF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03280" y="2110811"/>
            <a:ext cx="8382003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單一窗口及客製化服務</a:t>
            </a:r>
            <a:endParaRPr lang="en-US" altLang="zh-TW" sz="2800" b="1" dirty="0">
              <a:solidFill>
                <a:srgbClr val="FE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zh-TW" sz="2800" b="1" dirty="0">
              <a:solidFill>
                <a:srgbClr val="FE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zh-TW" altLang="en-US" sz="28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7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lang="zh-TW" altLang="en-US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076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97">
            <a:extLst>
              <a:ext uri="{FF2B5EF4-FFF2-40B4-BE49-F238E27FC236}">
                <a16:creationId xmlns="" xmlns:a16="http://schemas.microsoft.com/office/drawing/2014/main" id="{7735F5FF-7103-4864-B906-08DF74828620}"/>
              </a:ext>
            </a:extLst>
          </p:cNvPr>
          <p:cNvSpPr/>
          <p:nvPr/>
        </p:nvSpPr>
        <p:spPr>
          <a:xfrm>
            <a:off x="8388136" y="2264178"/>
            <a:ext cx="3519827" cy="1257189"/>
          </a:xfrm>
          <a:prstGeom prst="roundRect">
            <a:avLst>
              <a:gd name="adj" fmla="val 19135"/>
            </a:avLst>
          </a:prstGeom>
          <a:solidFill>
            <a:srgbClr val="FEFFFF">
              <a:alpha val="84000"/>
            </a:srgbClr>
          </a:solidFill>
          <a:ln w="38100" cap="flat" cmpd="sng" algn="ctr">
            <a:solidFill>
              <a:srgbClr val="71C3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: 圓角 95">
            <a:extLst>
              <a:ext uri="{FF2B5EF4-FFF2-40B4-BE49-F238E27FC236}">
                <a16:creationId xmlns="" xmlns:a16="http://schemas.microsoft.com/office/drawing/2014/main" id="{6168017D-E11A-4296-A77A-0C9076748AE6}"/>
              </a:ext>
            </a:extLst>
          </p:cNvPr>
          <p:cNvSpPr/>
          <p:nvPr/>
        </p:nvSpPr>
        <p:spPr>
          <a:xfrm>
            <a:off x="8388136" y="4374496"/>
            <a:ext cx="3519827" cy="1257189"/>
          </a:xfrm>
          <a:prstGeom prst="roundRect">
            <a:avLst>
              <a:gd name="adj" fmla="val 19135"/>
            </a:avLst>
          </a:prstGeom>
          <a:solidFill>
            <a:srgbClr val="FEFFFF">
              <a:alpha val="84000"/>
            </a:srgbClr>
          </a:solidFill>
          <a:ln w="38100" cap="flat" cmpd="sng" algn="ctr">
            <a:solidFill>
              <a:srgbClr val="71C3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="" xmlns:a16="http://schemas.microsoft.com/office/drawing/2014/main" id="{B7AE7B19-8C11-4149-BE6E-D43AD83F0B19}"/>
              </a:ext>
            </a:extLst>
          </p:cNvPr>
          <p:cNvCxnSpPr>
            <a:cxnSpLocks/>
          </p:cNvCxnSpPr>
          <p:nvPr/>
        </p:nvCxnSpPr>
        <p:spPr>
          <a:xfrm flipH="1">
            <a:off x="6595103" y="5019415"/>
            <a:ext cx="1293932" cy="170300"/>
          </a:xfrm>
          <a:prstGeom prst="line">
            <a:avLst/>
          </a:prstGeom>
          <a:noFill/>
          <a:ln w="76200" cap="flat" cmpd="sng" algn="ctr">
            <a:gradFill>
              <a:gsLst>
                <a:gs pos="0">
                  <a:srgbClr val="199F9C"/>
                </a:gs>
                <a:gs pos="100000">
                  <a:srgbClr val="FEFFFF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cxnSp>
        <p:nvCxnSpPr>
          <p:cNvPr id="5" name="直線接點 4">
            <a:extLst>
              <a:ext uri="{FF2B5EF4-FFF2-40B4-BE49-F238E27FC236}">
                <a16:creationId xmlns="" xmlns:a16="http://schemas.microsoft.com/office/drawing/2014/main" id="{CC133D03-26E3-46BA-BA29-4D07A9179105}"/>
              </a:ext>
            </a:extLst>
          </p:cNvPr>
          <p:cNvCxnSpPr>
            <a:cxnSpLocks/>
          </p:cNvCxnSpPr>
          <p:nvPr/>
        </p:nvCxnSpPr>
        <p:spPr>
          <a:xfrm flipH="1">
            <a:off x="5903194" y="3429272"/>
            <a:ext cx="2130747" cy="1672564"/>
          </a:xfrm>
          <a:prstGeom prst="line">
            <a:avLst/>
          </a:prstGeom>
          <a:noFill/>
          <a:ln w="76200" cap="flat" cmpd="sng" algn="ctr">
            <a:gradFill>
              <a:gsLst>
                <a:gs pos="0">
                  <a:srgbClr val="199F9C"/>
                </a:gs>
                <a:gs pos="100000">
                  <a:srgbClr val="FEFFFF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cxnSp>
        <p:nvCxnSpPr>
          <p:cNvPr id="6" name="直線接點 5">
            <a:extLst>
              <a:ext uri="{FF2B5EF4-FFF2-40B4-BE49-F238E27FC236}">
                <a16:creationId xmlns="" xmlns:a16="http://schemas.microsoft.com/office/drawing/2014/main" id="{BF29349E-BACB-4D96-BBD8-97651FEB2A76}"/>
              </a:ext>
            </a:extLst>
          </p:cNvPr>
          <p:cNvCxnSpPr>
            <a:cxnSpLocks/>
          </p:cNvCxnSpPr>
          <p:nvPr/>
        </p:nvCxnSpPr>
        <p:spPr>
          <a:xfrm>
            <a:off x="4176570" y="5019415"/>
            <a:ext cx="1293932" cy="170300"/>
          </a:xfrm>
          <a:prstGeom prst="line">
            <a:avLst/>
          </a:prstGeom>
          <a:noFill/>
          <a:ln w="76200" cap="flat" cmpd="sng" algn="ctr">
            <a:gradFill>
              <a:gsLst>
                <a:gs pos="0">
                  <a:srgbClr val="199F9C"/>
                </a:gs>
                <a:gs pos="100000">
                  <a:srgbClr val="FEFFFF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7" name="矩形: 圓角 78">
            <a:extLst>
              <a:ext uri="{FF2B5EF4-FFF2-40B4-BE49-F238E27FC236}">
                <a16:creationId xmlns="" xmlns:a16="http://schemas.microsoft.com/office/drawing/2014/main" id="{001F5402-7C65-4990-986F-98B573D9B0B3}"/>
              </a:ext>
            </a:extLst>
          </p:cNvPr>
          <p:cNvSpPr/>
          <p:nvPr/>
        </p:nvSpPr>
        <p:spPr>
          <a:xfrm>
            <a:off x="195565" y="4374496"/>
            <a:ext cx="3519827" cy="1257189"/>
          </a:xfrm>
          <a:prstGeom prst="roundRect">
            <a:avLst>
              <a:gd name="adj" fmla="val 19135"/>
            </a:avLst>
          </a:prstGeom>
          <a:solidFill>
            <a:srgbClr val="FEFFFF">
              <a:alpha val="84000"/>
            </a:srgbClr>
          </a:solidFill>
          <a:ln w="38100" cap="flat" cmpd="sng" algn="ctr">
            <a:solidFill>
              <a:srgbClr val="71C3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="" xmlns:a16="http://schemas.microsoft.com/office/drawing/2014/main" id="{D035F9C2-4D68-43BB-9870-812FED7DCBE9}"/>
              </a:ext>
            </a:extLst>
          </p:cNvPr>
          <p:cNvCxnSpPr>
            <a:stCxn id="30" idx="5"/>
          </p:cNvCxnSpPr>
          <p:nvPr/>
        </p:nvCxnSpPr>
        <p:spPr>
          <a:xfrm>
            <a:off x="3965253" y="3429272"/>
            <a:ext cx="2130747" cy="1672564"/>
          </a:xfrm>
          <a:prstGeom prst="line">
            <a:avLst/>
          </a:prstGeom>
          <a:noFill/>
          <a:ln w="76200" cap="flat" cmpd="sng" algn="ctr">
            <a:gradFill>
              <a:gsLst>
                <a:gs pos="0">
                  <a:srgbClr val="199F9C"/>
                </a:gs>
                <a:gs pos="100000">
                  <a:srgbClr val="FEFFFF"/>
                </a:gs>
              </a:gsLst>
              <a:lin ang="5400000" scaled="1"/>
            </a:gradFill>
            <a:prstDash val="solid"/>
            <a:miter lim="800000"/>
          </a:ln>
          <a:effectLst/>
        </p:spPr>
      </p:cxnSp>
      <p:sp>
        <p:nvSpPr>
          <p:cNvPr id="9" name="矩形: 圓角 21">
            <a:extLst>
              <a:ext uri="{FF2B5EF4-FFF2-40B4-BE49-F238E27FC236}">
                <a16:creationId xmlns="" xmlns:a16="http://schemas.microsoft.com/office/drawing/2014/main" id="{77DEBAA9-7C98-4EC4-B8EF-97F7B6997E54}"/>
              </a:ext>
            </a:extLst>
          </p:cNvPr>
          <p:cNvSpPr/>
          <p:nvPr/>
        </p:nvSpPr>
        <p:spPr>
          <a:xfrm>
            <a:off x="195567" y="2236478"/>
            <a:ext cx="3450206" cy="1257189"/>
          </a:xfrm>
          <a:prstGeom prst="roundRect">
            <a:avLst>
              <a:gd name="adj" fmla="val 16104"/>
            </a:avLst>
          </a:prstGeom>
          <a:solidFill>
            <a:srgbClr val="FEFFFF">
              <a:alpha val="84000"/>
            </a:srgbClr>
          </a:solidFill>
          <a:ln w="38100" cap="flat" cmpd="sng" algn="ctr">
            <a:solidFill>
              <a:srgbClr val="71C3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="" xmlns:a16="http://schemas.microsoft.com/office/drawing/2014/main" id="{9C0D23DC-BC98-4765-9803-87DB62292E5D}"/>
              </a:ext>
            </a:extLst>
          </p:cNvPr>
          <p:cNvSpPr/>
          <p:nvPr/>
        </p:nvSpPr>
        <p:spPr>
          <a:xfrm>
            <a:off x="5167830" y="1111261"/>
            <a:ext cx="1726122" cy="1346141"/>
          </a:xfrm>
          <a:prstGeom prst="ellipse">
            <a:avLst/>
          </a:prstGeom>
          <a:solidFill>
            <a:srgbClr val="FEFFFF"/>
          </a:solidFill>
          <a:ln w="57150" cap="flat" cmpd="sng" algn="ctr">
            <a:solidFill>
              <a:srgbClr val="FABD2B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等腰三角形 10">
            <a:extLst>
              <a:ext uri="{FF2B5EF4-FFF2-40B4-BE49-F238E27FC236}">
                <a16:creationId xmlns="" xmlns:a16="http://schemas.microsoft.com/office/drawing/2014/main" id="{EC8CF698-84CC-4C19-A3C9-D24A3083749E}"/>
              </a:ext>
            </a:extLst>
          </p:cNvPr>
          <p:cNvSpPr/>
          <p:nvPr/>
        </p:nvSpPr>
        <p:spPr>
          <a:xfrm>
            <a:off x="3849052" y="3391433"/>
            <a:ext cx="4304432" cy="3223308"/>
          </a:xfrm>
          <a:prstGeom prst="triangle">
            <a:avLst>
              <a:gd name="adj" fmla="val 49646"/>
            </a:avLst>
          </a:prstGeom>
          <a:solidFill>
            <a:srgbClr val="FEFFFF">
              <a:alpha val="98000"/>
            </a:srgbClr>
          </a:solidFill>
          <a:ln w="12700" cap="flat" cmpd="sng" algn="ctr">
            <a:noFill/>
            <a:prstDash val="solid"/>
            <a:miter lim="800000"/>
          </a:ln>
          <a:effectLst>
            <a:glow rad="330200">
              <a:srgbClr val="FEFFFF">
                <a:alpha val="51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標題 4"/>
          <p:cNvSpPr txBox="1">
            <a:spLocks/>
          </p:cNvSpPr>
          <p:nvPr/>
        </p:nvSpPr>
        <p:spPr>
          <a:xfrm>
            <a:off x="334566" y="118578"/>
            <a:ext cx="11758676" cy="938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360363" indent="-360363">
              <a:lnSpc>
                <a:spcPct val="100000"/>
              </a:lnSpc>
              <a:defRPr/>
            </a:pPr>
            <a:r>
              <a:rPr kumimoji="1"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4.</a:t>
            </a:r>
            <a:r>
              <a:rPr kumimoji="1"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 投資服務</a:t>
            </a:r>
            <a:r>
              <a:rPr kumimoji="1"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-</a:t>
            </a:r>
            <a:r>
              <a:rPr kumimoji="1"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單一窗口及客製化服務</a:t>
            </a:r>
            <a:endParaRPr kumimoji="1" lang="en-US" altLang="zh-TW" sz="3200" dirty="0"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="" xmlns:a16="http://schemas.microsoft.com/office/drawing/2014/main" id="{D9C66F91-0D50-44D8-B8E5-2E85D625EBFB}"/>
              </a:ext>
            </a:extLst>
          </p:cNvPr>
          <p:cNvGrpSpPr/>
          <p:nvPr/>
        </p:nvGrpSpPr>
        <p:grpSpPr>
          <a:xfrm>
            <a:off x="3856673" y="3392136"/>
            <a:ext cx="4296813" cy="3222609"/>
            <a:chOff x="2339752" y="2159581"/>
            <a:chExt cx="4896544" cy="3672407"/>
          </a:xfrm>
        </p:grpSpPr>
        <p:sp>
          <p:nvSpPr>
            <p:cNvPr id="14" name="等腰三角形 52">
              <a:extLst>
                <a:ext uri="{FF2B5EF4-FFF2-40B4-BE49-F238E27FC236}">
                  <a16:creationId xmlns="" xmlns:a16="http://schemas.microsoft.com/office/drawing/2014/main" id="{B07BC229-0E7B-47DA-9F98-B4B42DB0CEAE}"/>
                </a:ext>
              </a:extLst>
            </p:cNvPr>
            <p:cNvSpPr/>
            <p:nvPr/>
          </p:nvSpPr>
          <p:spPr>
            <a:xfrm rot="10800000">
              <a:off x="3133862" y="4609673"/>
              <a:ext cx="3599539" cy="503161"/>
            </a:xfrm>
            <a:custGeom>
              <a:avLst/>
              <a:gdLst>
                <a:gd name="connsiteX0" fmla="*/ 0 w 1656000"/>
                <a:gd name="connsiteY0" fmla="*/ 440255 h 440255"/>
                <a:gd name="connsiteX1" fmla="*/ 0 w 1656000"/>
                <a:gd name="connsiteY1" fmla="*/ 0 h 440255"/>
                <a:gd name="connsiteX2" fmla="*/ 1656000 w 1656000"/>
                <a:gd name="connsiteY2" fmla="*/ 440255 h 440255"/>
                <a:gd name="connsiteX3" fmla="*/ 0 w 1656000"/>
                <a:gd name="connsiteY3" fmla="*/ 440255 h 440255"/>
                <a:gd name="connsiteX0" fmla="*/ 312420 w 1968420"/>
                <a:gd name="connsiteY0" fmla="*/ 417395 h 417395"/>
                <a:gd name="connsiteX1" fmla="*/ 0 w 1968420"/>
                <a:gd name="connsiteY1" fmla="*/ 0 h 417395"/>
                <a:gd name="connsiteX2" fmla="*/ 1968420 w 1968420"/>
                <a:gd name="connsiteY2" fmla="*/ 417395 h 417395"/>
                <a:gd name="connsiteX3" fmla="*/ 312420 w 1968420"/>
                <a:gd name="connsiteY3" fmla="*/ 417395 h 417395"/>
                <a:gd name="connsiteX0" fmla="*/ 307658 w 1963658"/>
                <a:gd name="connsiteY0" fmla="*/ 426920 h 426920"/>
                <a:gd name="connsiteX1" fmla="*/ 0 w 1963658"/>
                <a:gd name="connsiteY1" fmla="*/ 0 h 426920"/>
                <a:gd name="connsiteX2" fmla="*/ 1963658 w 1963658"/>
                <a:gd name="connsiteY2" fmla="*/ 426920 h 426920"/>
                <a:gd name="connsiteX3" fmla="*/ 307658 w 1963658"/>
                <a:gd name="connsiteY3" fmla="*/ 426920 h 426920"/>
                <a:gd name="connsiteX0" fmla="*/ 276089 w 1963658"/>
                <a:gd name="connsiteY0" fmla="*/ 426920 h 426920"/>
                <a:gd name="connsiteX1" fmla="*/ 0 w 1963658"/>
                <a:gd name="connsiteY1" fmla="*/ 0 h 426920"/>
                <a:gd name="connsiteX2" fmla="*/ 1963658 w 1963658"/>
                <a:gd name="connsiteY2" fmla="*/ 426920 h 426920"/>
                <a:gd name="connsiteX3" fmla="*/ 276089 w 1963658"/>
                <a:gd name="connsiteY3" fmla="*/ 426920 h 426920"/>
                <a:gd name="connsiteX0" fmla="*/ 257674 w 1945243"/>
                <a:gd name="connsiteY0" fmla="*/ 426920 h 426920"/>
                <a:gd name="connsiteX1" fmla="*/ 0 w 1945243"/>
                <a:gd name="connsiteY1" fmla="*/ 0 h 426920"/>
                <a:gd name="connsiteX2" fmla="*/ 1945243 w 1945243"/>
                <a:gd name="connsiteY2" fmla="*/ 426920 h 426920"/>
                <a:gd name="connsiteX3" fmla="*/ 257674 w 1945243"/>
                <a:gd name="connsiteY3" fmla="*/ 426920 h 426920"/>
                <a:gd name="connsiteX0" fmla="*/ 257674 w 1945243"/>
                <a:gd name="connsiteY0" fmla="*/ 426920 h 426920"/>
                <a:gd name="connsiteX1" fmla="*/ 0 w 1945243"/>
                <a:gd name="connsiteY1" fmla="*/ 0 h 426920"/>
                <a:gd name="connsiteX2" fmla="*/ 1945243 w 1945243"/>
                <a:gd name="connsiteY2" fmla="*/ 426920 h 426920"/>
                <a:gd name="connsiteX3" fmla="*/ 257674 w 1945243"/>
                <a:gd name="connsiteY3" fmla="*/ 426920 h 426920"/>
                <a:gd name="connsiteX0" fmla="*/ 247764 w 1945243"/>
                <a:gd name="connsiteY0" fmla="*/ 426920 h 426920"/>
                <a:gd name="connsiteX1" fmla="*/ 0 w 1945243"/>
                <a:gd name="connsiteY1" fmla="*/ 0 h 426920"/>
                <a:gd name="connsiteX2" fmla="*/ 1945243 w 1945243"/>
                <a:gd name="connsiteY2" fmla="*/ 426920 h 426920"/>
                <a:gd name="connsiteX3" fmla="*/ 247764 w 1945243"/>
                <a:gd name="connsiteY3" fmla="*/ 426920 h 426920"/>
                <a:gd name="connsiteX0" fmla="*/ 232901 w 1930380"/>
                <a:gd name="connsiteY0" fmla="*/ 438686 h 438686"/>
                <a:gd name="connsiteX1" fmla="*/ 0 w 1930380"/>
                <a:gd name="connsiteY1" fmla="*/ 0 h 438686"/>
                <a:gd name="connsiteX2" fmla="*/ 1930380 w 1930380"/>
                <a:gd name="connsiteY2" fmla="*/ 438686 h 438686"/>
                <a:gd name="connsiteX3" fmla="*/ 232901 w 1930380"/>
                <a:gd name="connsiteY3" fmla="*/ 438686 h 438686"/>
                <a:gd name="connsiteX0" fmla="*/ 252717 w 1950196"/>
                <a:gd name="connsiteY0" fmla="*/ 429863 h 429863"/>
                <a:gd name="connsiteX1" fmla="*/ 0 w 1950196"/>
                <a:gd name="connsiteY1" fmla="*/ 0 h 429863"/>
                <a:gd name="connsiteX2" fmla="*/ 1950196 w 1950196"/>
                <a:gd name="connsiteY2" fmla="*/ 429863 h 429863"/>
                <a:gd name="connsiteX3" fmla="*/ 252717 w 1950196"/>
                <a:gd name="connsiteY3" fmla="*/ 429863 h 429863"/>
                <a:gd name="connsiteX0" fmla="*/ 255194 w 1950196"/>
                <a:gd name="connsiteY0" fmla="*/ 429863 h 429863"/>
                <a:gd name="connsiteX1" fmla="*/ 0 w 1950196"/>
                <a:gd name="connsiteY1" fmla="*/ 0 h 429863"/>
                <a:gd name="connsiteX2" fmla="*/ 1950196 w 1950196"/>
                <a:gd name="connsiteY2" fmla="*/ 429863 h 429863"/>
                <a:gd name="connsiteX3" fmla="*/ 255194 w 1950196"/>
                <a:gd name="connsiteY3" fmla="*/ 429863 h 429863"/>
                <a:gd name="connsiteX0" fmla="*/ 251478 w 1946480"/>
                <a:gd name="connsiteY0" fmla="*/ 431333 h 431333"/>
                <a:gd name="connsiteX1" fmla="*/ 0 w 1946480"/>
                <a:gd name="connsiteY1" fmla="*/ 0 h 431333"/>
                <a:gd name="connsiteX2" fmla="*/ 1946480 w 1946480"/>
                <a:gd name="connsiteY2" fmla="*/ 431333 h 431333"/>
                <a:gd name="connsiteX3" fmla="*/ 251478 w 1946480"/>
                <a:gd name="connsiteY3" fmla="*/ 431333 h 431333"/>
                <a:gd name="connsiteX0" fmla="*/ 177167 w 1872169"/>
                <a:gd name="connsiteY0" fmla="*/ 310743 h 310743"/>
                <a:gd name="connsiteX1" fmla="*/ 0 w 1872169"/>
                <a:gd name="connsiteY1" fmla="*/ 0 h 310743"/>
                <a:gd name="connsiteX2" fmla="*/ 1872169 w 1872169"/>
                <a:gd name="connsiteY2" fmla="*/ 310743 h 310743"/>
                <a:gd name="connsiteX3" fmla="*/ 177167 w 1872169"/>
                <a:gd name="connsiteY3" fmla="*/ 310743 h 310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2169" h="310743">
                  <a:moveTo>
                    <a:pt x="177167" y="310743"/>
                  </a:moveTo>
                  <a:lnTo>
                    <a:pt x="0" y="0"/>
                  </a:lnTo>
                  <a:lnTo>
                    <a:pt x="1872169" y="310743"/>
                  </a:lnTo>
                  <a:lnTo>
                    <a:pt x="177167" y="310743"/>
                  </a:lnTo>
                  <a:close/>
                </a:path>
              </a:pathLst>
            </a:custGeom>
            <a:solidFill>
              <a:srgbClr val="383735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" name="等腰三角形 52">
              <a:extLst>
                <a:ext uri="{FF2B5EF4-FFF2-40B4-BE49-F238E27FC236}">
                  <a16:creationId xmlns="" xmlns:a16="http://schemas.microsoft.com/office/drawing/2014/main" id="{863EA0C9-CA6E-4281-B531-79E22B639FB9}"/>
                </a:ext>
              </a:extLst>
            </p:cNvPr>
            <p:cNvSpPr/>
            <p:nvPr/>
          </p:nvSpPr>
          <p:spPr>
            <a:xfrm rot="10800000">
              <a:off x="3945430" y="3396550"/>
              <a:ext cx="1855534" cy="355127"/>
            </a:xfrm>
            <a:custGeom>
              <a:avLst/>
              <a:gdLst>
                <a:gd name="connsiteX0" fmla="*/ 0 w 1656000"/>
                <a:gd name="connsiteY0" fmla="*/ 440255 h 440255"/>
                <a:gd name="connsiteX1" fmla="*/ 0 w 1656000"/>
                <a:gd name="connsiteY1" fmla="*/ 0 h 440255"/>
                <a:gd name="connsiteX2" fmla="*/ 1656000 w 1656000"/>
                <a:gd name="connsiteY2" fmla="*/ 440255 h 440255"/>
                <a:gd name="connsiteX3" fmla="*/ 0 w 1656000"/>
                <a:gd name="connsiteY3" fmla="*/ 440255 h 440255"/>
                <a:gd name="connsiteX0" fmla="*/ 312420 w 1968420"/>
                <a:gd name="connsiteY0" fmla="*/ 417395 h 417395"/>
                <a:gd name="connsiteX1" fmla="*/ 0 w 1968420"/>
                <a:gd name="connsiteY1" fmla="*/ 0 h 417395"/>
                <a:gd name="connsiteX2" fmla="*/ 1968420 w 1968420"/>
                <a:gd name="connsiteY2" fmla="*/ 417395 h 417395"/>
                <a:gd name="connsiteX3" fmla="*/ 312420 w 1968420"/>
                <a:gd name="connsiteY3" fmla="*/ 417395 h 417395"/>
                <a:gd name="connsiteX0" fmla="*/ 307658 w 1963658"/>
                <a:gd name="connsiteY0" fmla="*/ 426920 h 426920"/>
                <a:gd name="connsiteX1" fmla="*/ 0 w 1963658"/>
                <a:gd name="connsiteY1" fmla="*/ 0 h 426920"/>
                <a:gd name="connsiteX2" fmla="*/ 1963658 w 1963658"/>
                <a:gd name="connsiteY2" fmla="*/ 426920 h 426920"/>
                <a:gd name="connsiteX3" fmla="*/ 307658 w 1963658"/>
                <a:gd name="connsiteY3" fmla="*/ 426920 h 426920"/>
                <a:gd name="connsiteX0" fmla="*/ 276089 w 1963658"/>
                <a:gd name="connsiteY0" fmla="*/ 426920 h 426920"/>
                <a:gd name="connsiteX1" fmla="*/ 0 w 1963658"/>
                <a:gd name="connsiteY1" fmla="*/ 0 h 426920"/>
                <a:gd name="connsiteX2" fmla="*/ 1963658 w 1963658"/>
                <a:gd name="connsiteY2" fmla="*/ 426920 h 426920"/>
                <a:gd name="connsiteX3" fmla="*/ 276089 w 1963658"/>
                <a:gd name="connsiteY3" fmla="*/ 426920 h 426920"/>
                <a:gd name="connsiteX0" fmla="*/ 257674 w 1945243"/>
                <a:gd name="connsiteY0" fmla="*/ 426920 h 426920"/>
                <a:gd name="connsiteX1" fmla="*/ 0 w 1945243"/>
                <a:gd name="connsiteY1" fmla="*/ 0 h 426920"/>
                <a:gd name="connsiteX2" fmla="*/ 1945243 w 1945243"/>
                <a:gd name="connsiteY2" fmla="*/ 426920 h 426920"/>
                <a:gd name="connsiteX3" fmla="*/ 257674 w 1945243"/>
                <a:gd name="connsiteY3" fmla="*/ 426920 h 426920"/>
                <a:gd name="connsiteX0" fmla="*/ 257674 w 1945243"/>
                <a:gd name="connsiteY0" fmla="*/ 426920 h 426920"/>
                <a:gd name="connsiteX1" fmla="*/ 0 w 1945243"/>
                <a:gd name="connsiteY1" fmla="*/ 0 h 426920"/>
                <a:gd name="connsiteX2" fmla="*/ 1945243 w 1945243"/>
                <a:gd name="connsiteY2" fmla="*/ 426920 h 426920"/>
                <a:gd name="connsiteX3" fmla="*/ 257674 w 1945243"/>
                <a:gd name="connsiteY3" fmla="*/ 426920 h 426920"/>
                <a:gd name="connsiteX0" fmla="*/ 247764 w 1945243"/>
                <a:gd name="connsiteY0" fmla="*/ 426920 h 426920"/>
                <a:gd name="connsiteX1" fmla="*/ 0 w 1945243"/>
                <a:gd name="connsiteY1" fmla="*/ 0 h 426920"/>
                <a:gd name="connsiteX2" fmla="*/ 1945243 w 1945243"/>
                <a:gd name="connsiteY2" fmla="*/ 426920 h 426920"/>
                <a:gd name="connsiteX3" fmla="*/ 247764 w 1945243"/>
                <a:gd name="connsiteY3" fmla="*/ 426920 h 426920"/>
                <a:gd name="connsiteX0" fmla="*/ 232901 w 1930380"/>
                <a:gd name="connsiteY0" fmla="*/ 438686 h 438686"/>
                <a:gd name="connsiteX1" fmla="*/ 0 w 1930380"/>
                <a:gd name="connsiteY1" fmla="*/ 0 h 438686"/>
                <a:gd name="connsiteX2" fmla="*/ 1930380 w 1930380"/>
                <a:gd name="connsiteY2" fmla="*/ 438686 h 438686"/>
                <a:gd name="connsiteX3" fmla="*/ 232901 w 1930380"/>
                <a:gd name="connsiteY3" fmla="*/ 438686 h 43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0380" h="438686">
                  <a:moveTo>
                    <a:pt x="232901" y="438686"/>
                  </a:moveTo>
                  <a:lnTo>
                    <a:pt x="0" y="0"/>
                  </a:lnTo>
                  <a:lnTo>
                    <a:pt x="1930380" y="438686"/>
                  </a:lnTo>
                  <a:lnTo>
                    <a:pt x="232901" y="438686"/>
                  </a:lnTo>
                  <a:close/>
                </a:path>
              </a:pathLst>
            </a:custGeom>
            <a:solidFill>
              <a:srgbClr val="383735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="" xmlns:a16="http://schemas.microsoft.com/office/drawing/2014/main" id="{12595173-36C6-407C-88E7-BCB5D2D15B45}"/>
                </a:ext>
              </a:extLst>
            </p:cNvPr>
            <p:cNvGrpSpPr/>
            <p:nvPr/>
          </p:nvGrpSpPr>
          <p:grpSpPr>
            <a:xfrm>
              <a:off x="2339752" y="2159581"/>
              <a:ext cx="4896544" cy="3672407"/>
              <a:chOff x="1613788" y="2245484"/>
              <a:chExt cx="6048672" cy="4135843"/>
            </a:xfrm>
          </p:grpSpPr>
          <p:sp>
            <p:nvSpPr>
              <p:cNvPr id="22" name="等腰三角形 21">
                <a:extLst>
                  <a:ext uri="{FF2B5EF4-FFF2-40B4-BE49-F238E27FC236}">
                    <a16:creationId xmlns="" xmlns:a16="http://schemas.microsoft.com/office/drawing/2014/main" id="{C1E2F19E-FA65-4130-A16D-FF9CC898740A}"/>
                  </a:ext>
                </a:extLst>
              </p:cNvPr>
              <p:cNvSpPr/>
              <p:nvPr/>
            </p:nvSpPr>
            <p:spPr>
              <a:xfrm>
                <a:off x="3591391" y="2245484"/>
                <a:ext cx="2026455" cy="1396338"/>
              </a:xfrm>
              <a:prstGeom prst="triangle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>
                <a:glow>
                  <a:srgbClr val="EA6124">
                    <a:alpha val="40000"/>
                  </a:srgb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3" name="梯形 22">
                <a:extLst>
                  <a:ext uri="{FF2B5EF4-FFF2-40B4-BE49-F238E27FC236}">
                    <a16:creationId xmlns="" xmlns:a16="http://schemas.microsoft.com/office/drawing/2014/main" id="{9982E583-A992-4BAD-BE25-6B51C6436574}"/>
                  </a:ext>
                </a:extLst>
              </p:cNvPr>
              <p:cNvSpPr/>
              <p:nvPr/>
            </p:nvSpPr>
            <p:spPr>
              <a:xfrm>
                <a:off x="2609493" y="3754604"/>
                <a:ext cx="4027500" cy="1254987"/>
              </a:xfrm>
              <a:prstGeom prst="trapezoid">
                <a:avLst>
                  <a:gd name="adj" fmla="val 67708"/>
                </a:avLst>
              </a:prstGeom>
              <a:solidFill>
                <a:srgbClr val="FDC08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4" name="梯形 23">
                <a:extLst>
                  <a:ext uri="{FF2B5EF4-FFF2-40B4-BE49-F238E27FC236}">
                    <a16:creationId xmlns="" xmlns:a16="http://schemas.microsoft.com/office/drawing/2014/main" id="{4E93C701-70F8-4DBF-9845-EBFFFEB8EA65}"/>
                  </a:ext>
                </a:extLst>
              </p:cNvPr>
              <p:cNvSpPr/>
              <p:nvPr/>
            </p:nvSpPr>
            <p:spPr>
              <a:xfrm>
                <a:off x="1613788" y="5126340"/>
                <a:ext cx="6048672" cy="1254987"/>
              </a:xfrm>
              <a:prstGeom prst="trapezoid">
                <a:avLst>
                  <a:gd name="adj" fmla="val 68601"/>
                </a:avLst>
              </a:prstGeom>
              <a:solidFill>
                <a:srgbClr val="CC99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sp>
          <p:nvSpPr>
            <p:cNvPr id="17" name="文字方塊 16">
              <a:extLst>
                <a:ext uri="{FF2B5EF4-FFF2-40B4-BE49-F238E27FC236}">
                  <a16:creationId xmlns="" xmlns:a16="http://schemas.microsoft.com/office/drawing/2014/main" id="{DA6EC887-2E58-4329-BC09-2D9C8EA0077D}"/>
                </a:ext>
              </a:extLst>
            </p:cNvPr>
            <p:cNvSpPr txBox="1"/>
            <p:nvPr/>
          </p:nvSpPr>
          <p:spPr>
            <a:xfrm>
              <a:off x="4164632" y="2840409"/>
              <a:ext cx="1250209" cy="385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招商中心</a:t>
              </a:r>
              <a:endPara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="" xmlns:a16="http://schemas.microsoft.com/office/drawing/2014/main" id="{493CFFBE-1626-40F7-84E6-BFED69D0B846}"/>
                </a:ext>
              </a:extLst>
            </p:cNvPr>
            <p:cNvSpPr txBox="1"/>
            <p:nvPr/>
          </p:nvSpPr>
          <p:spPr>
            <a:xfrm>
              <a:off x="3870340" y="3899614"/>
              <a:ext cx="1847203" cy="385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zh-TW" altLang="en-US" sz="1600" b="1" kern="0" dirty="0" smtClean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投資</a:t>
              </a:r>
              <a:r>
                <a:rPr lang="zh-TW" altLang="en-US" sz="1600" b="1" kern="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審議委員會</a:t>
              </a:r>
              <a:endParaRPr lang="en-US" altLang="zh-TW" sz="1600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="" xmlns:a16="http://schemas.microsoft.com/office/drawing/2014/main" id="{BD6BFE76-C95A-4FC0-84D9-C87BB8E28F54}"/>
                </a:ext>
              </a:extLst>
            </p:cNvPr>
            <p:cNvSpPr txBox="1"/>
            <p:nvPr/>
          </p:nvSpPr>
          <p:spPr>
            <a:xfrm>
              <a:off x="4071124" y="4943644"/>
              <a:ext cx="1379557" cy="385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投資業務處</a:t>
              </a:r>
              <a:endPara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="" xmlns:a16="http://schemas.microsoft.com/office/drawing/2014/main" id="{EAC65939-4D3C-4FE8-856B-07F9F0C668B2}"/>
                </a:ext>
              </a:extLst>
            </p:cNvPr>
            <p:cNvSpPr txBox="1"/>
            <p:nvPr/>
          </p:nvSpPr>
          <p:spPr>
            <a:xfrm>
              <a:off x="2728829" y="4303983"/>
              <a:ext cx="4064141" cy="298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08223">
                      <a:lumMod val="7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委員由</a:t>
              </a:r>
              <a:r>
                <a:rPr kumimoji="0" lang="en-US" altLang="zh-TW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08223">
                      <a:lumMod val="7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20</a:t>
              </a:r>
              <a:r>
                <a:rPr kumimoji="0" lang="zh-TW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08223">
                      <a:lumMod val="7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個政府部會所組成</a:t>
              </a:r>
              <a:endParaRPr kumimoji="0" lang="en-US" altLang="zh-TW" sz="1100" b="1" i="0" u="none" strike="noStrike" kern="0" cap="none" spc="0" normalizeH="0" baseline="0" noProof="0" dirty="0">
                <a:ln>
                  <a:noFill/>
                </a:ln>
                <a:solidFill>
                  <a:srgbClr val="F08223">
                    <a:lumMod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="" xmlns:a16="http://schemas.microsoft.com/office/drawing/2014/main" id="{8E51C3D8-74AC-4383-ABDA-168F3AECAA61}"/>
                </a:ext>
              </a:extLst>
            </p:cNvPr>
            <p:cNvSpPr txBox="1"/>
            <p:nvPr/>
          </p:nvSpPr>
          <p:spPr>
            <a:xfrm>
              <a:off x="2658449" y="5533864"/>
              <a:ext cx="4327999" cy="298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ABD2B">
                      <a:lumMod val="50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全球</a:t>
              </a:r>
              <a:r>
                <a:rPr kumimoji="0" lang="en-US" altLang="zh-TW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ABD2B">
                      <a:lumMod val="50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24</a:t>
              </a:r>
              <a:r>
                <a:rPr kumimoji="0" lang="zh-TW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ABD2B">
                      <a:lumMod val="50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重點駐外館處</a:t>
              </a:r>
              <a:endParaRPr kumimoji="0" lang="en-US" altLang="zh-TW" sz="1100" b="1" i="0" u="none" strike="noStrike" kern="0" cap="none" spc="0" normalizeH="0" baseline="0" noProof="0" dirty="0">
                <a:ln>
                  <a:noFill/>
                </a:ln>
                <a:solidFill>
                  <a:srgbClr val="FABD2B">
                    <a:lumMod val="50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25" name="圖片 24">
            <a:extLst>
              <a:ext uri="{FF2B5EF4-FFF2-40B4-BE49-F238E27FC236}">
                <a16:creationId xmlns="" xmlns:a16="http://schemas.microsoft.com/office/drawing/2014/main" id="{302DF164-A306-4511-8FC9-969154EE4E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7"/>
          <a:stretch/>
        </p:blipFill>
        <p:spPr>
          <a:xfrm>
            <a:off x="4883746" y="1067713"/>
            <a:ext cx="2158644" cy="1604658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="" xmlns:a16="http://schemas.microsoft.com/office/drawing/2014/main" id="{807A695D-5741-4C82-9D04-4E239F4F53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100"/>
          <a:stretch/>
        </p:blipFill>
        <p:spPr>
          <a:xfrm>
            <a:off x="4320159" y="2635185"/>
            <a:ext cx="3305847" cy="929481"/>
          </a:xfrm>
          <a:prstGeom prst="rect">
            <a:avLst/>
          </a:prstGeom>
          <a:effectLst>
            <a:glow rad="101600">
              <a:srgbClr val="FEFFFF"/>
            </a:glow>
          </a:effectLst>
        </p:spPr>
      </p:pic>
      <p:pic>
        <p:nvPicPr>
          <p:cNvPr id="27" name="Picture 4" descr="Set of colored arrows Free Vector">
            <a:extLst>
              <a:ext uri="{FF2B5EF4-FFF2-40B4-BE49-F238E27FC236}">
                <a16:creationId xmlns="" xmlns:a16="http://schemas.microsoft.com/office/drawing/2014/main" id="{40FA0B81-BC5B-404C-861C-878163332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383" t="17776" b="56560"/>
          <a:stretch/>
        </p:blipFill>
        <p:spPr bwMode="auto">
          <a:xfrm rot="17280903">
            <a:off x="4548757" y="1981975"/>
            <a:ext cx="1259533" cy="88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Set of colored arrows Free Vector">
            <a:extLst>
              <a:ext uri="{FF2B5EF4-FFF2-40B4-BE49-F238E27FC236}">
                <a16:creationId xmlns="" xmlns:a16="http://schemas.microsoft.com/office/drawing/2014/main" id="{B372F4D9-0797-43E9-8689-4825DD40B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383" t="17776" b="56560"/>
          <a:stretch/>
        </p:blipFill>
        <p:spPr bwMode="auto">
          <a:xfrm rot="4319097" flipH="1">
            <a:off x="6151700" y="1981975"/>
            <a:ext cx="1259533" cy="88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字方塊 28">
            <a:extLst>
              <a:ext uri="{FF2B5EF4-FFF2-40B4-BE49-F238E27FC236}">
                <a16:creationId xmlns="" xmlns:a16="http://schemas.microsoft.com/office/drawing/2014/main" id="{1A22523B-E0A1-4D2A-A7FA-BFC551215827}"/>
              </a:ext>
            </a:extLst>
          </p:cNvPr>
          <p:cNvSpPr txBox="1"/>
          <p:nvPr/>
        </p:nvSpPr>
        <p:spPr>
          <a:xfrm>
            <a:off x="5322120" y="2210271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000000"/>
                </a:solidFill>
                <a:effectLst>
                  <a:glow rad="152400">
                    <a:srgbClr val="FEFFFF"/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haroni" panose="02010803020104030203" pitchFamily="2" charset="-79"/>
              </a:rPr>
              <a:t>投資者</a:t>
            </a:r>
            <a:endParaRPr lang="zh-TW" altLang="en-US" sz="2800" b="1" dirty="0">
              <a:solidFill>
                <a:srgbClr val="000000"/>
              </a:solidFill>
              <a:effectLst>
                <a:glow rad="152400">
                  <a:srgbClr val="FEFFFF"/>
                </a:glo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="" xmlns:a16="http://schemas.microsoft.com/office/drawing/2014/main" id="{BC8BEDEA-EB3D-407C-B670-035BD46D45D0}"/>
              </a:ext>
            </a:extLst>
          </p:cNvPr>
          <p:cNvSpPr/>
          <p:nvPr/>
        </p:nvSpPr>
        <p:spPr>
          <a:xfrm>
            <a:off x="2596423" y="2060442"/>
            <a:ext cx="1603685" cy="1603684"/>
          </a:xfrm>
          <a:prstGeom prst="ellipse">
            <a:avLst/>
          </a:prstGeom>
          <a:blipFill dpi="0" rotWithShape="1">
            <a:blip r:embed="rId5" cstate="screen">
              <a:alphaModFix amt="9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76200" cap="flat" cmpd="sng" algn="ctr">
            <a:solidFill>
              <a:srgbClr val="1BADA8">
                <a:alpha val="56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="" xmlns:a16="http://schemas.microsoft.com/office/drawing/2014/main" id="{4512B7CA-22C0-486F-9BA3-653493578EBC}"/>
              </a:ext>
            </a:extLst>
          </p:cNvPr>
          <p:cNvSpPr/>
          <p:nvPr/>
        </p:nvSpPr>
        <p:spPr>
          <a:xfrm>
            <a:off x="293149" y="2610720"/>
            <a:ext cx="2205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11300">
              <a:spcBef>
                <a:spcPct val="0"/>
              </a:spcBef>
            </a:pPr>
            <a:r>
              <a:rPr lang="zh-TW" altLang="en-US" sz="1600" b="1" dirty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諮詢</a:t>
            </a:r>
            <a:r>
              <a:rPr lang="en-US" altLang="zh-TW" sz="1600" b="1" dirty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TW" altLang="en-US" sz="1600" b="1" dirty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研發</a:t>
            </a:r>
            <a:r>
              <a:rPr lang="en-US" altLang="zh-TW" sz="1600" b="1" dirty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TW" altLang="en-US" sz="1600" b="1" dirty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產業合作</a:t>
            </a:r>
            <a:r>
              <a:rPr lang="en-US" altLang="zh-TW" sz="1600" b="1" dirty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TW" altLang="en-US" sz="1600" b="1" dirty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新產品</a:t>
            </a:r>
            <a:r>
              <a:rPr lang="zh-TW" altLang="en-US" sz="1600" b="1" dirty="0" smtClean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開發</a:t>
            </a:r>
            <a:endParaRPr lang="zh-TW" altLang="en-US" sz="1600" b="1" dirty="0">
              <a:solidFill>
                <a:srgbClr val="1BADA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橢圓 31">
            <a:extLst>
              <a:ext uri="{FF2B5EF4-FFF2-40B4-BE49-F238E27FC236}">
                <a16:creationId xmlns="" xmlns:a16="http://schemas.microsoft.com/office/drawing/2014/main" id="{2FDD54E5-F4D4-4B20-A9FD-544326B73BB3}"/>
              </a:ext>
            </a:extLst>
          </p:cNvPr>
          <p:cNvSpPr/>
          <p:nvPr/>
        </p:nvSpPr>
        <p:spPr>
          <a:xfrm>
            <a:off x="2596423" y="4235360"/>
            <a:ext cx="1603685" cy="1603684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 cap="flat" cmpd="sng" algn="ctr">
            <a:solidFill>
              <a:srgbClr val="71C3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="" xmlns:a16="http://schemas.microsoft.com/office/drawing/2014/main" id="{FDD1BB1D-324D-48E0-9D72-426F17469C60}"/>
              </a:ext>
            </a:extLst>
          </p:cNvPr>
          <p:cNvSpPr/>
          <p:nvPr/>
        </p:nvSpPr>
        <p:spPr>
          <a:xfrm>
            <a:off x="2340201" y="5517232"/>
            <a:ext cx="21708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1BADA8"/>
                </a:solidFill>
                <a:effectLst>
                  <a:glow rad="139700">
                    <a:srgbClr val="FEFFFF">
                      <a:alpha val="91000"/>
                    </a:srgb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專業顧問</a:t>
            </a:r>
            <a:endParaRPr lang="en-US" altLang="zh-TW" sz="1600" b="1" dirty="0">
              <a:solidFill>
                <a:srgbClr val="1BADA8"/>
              </a:solidFill>
              <a:effectLst>
                <a:glow rad="139700">
                  <a:srgbClr val="FEFFFF">
                    <a:alpha val="91000"/>
                  </a:srgbClr>
                </a:glo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="" xmlns:a16="http://schemas.microsoft.com/office/drawing/2014/main" id="{E7186730-F749-475E-B109-E641D5772897}"/>
              </a:ext>
            </a:extLst>
          </p:cNvPr>
          <p:cNvSpPr/>
          <p:nvPr/>
        </p:nvSpPr>
        <p:spPr>
          <a:xfrm>
            <a:off x="2366978" y="3321533"/>
            <a:ext cx="21708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1BADA8"/>
                </a:solidFill>
                <a:effectLst>
                  <a:glow rad="139700">
                    <a:srgbClr val="FEFFFF">
                      <a:alpha val="91000"/>
                    </a:srgb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產業推廣辦公室</a:t>
            </a:r>
            <a:endParaRPr lang="zh-TW" altLang="en-US" sz="1600" b="1" dirty="0">
              <a:solidFill>
                <a:srgbClr val="1BADA8"/>
              </a:solidFill>
              <a:effectLst>
                <a:glow rad="139700">
                  <a:srgbClr val="FEFFFF">
                    <a:alpha val="91000"/>
                  </a:srgbClr>
                </a:glo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="" xmlns:a16="http://schemas.microsoft.com/office/drawing/2014/main" id="{C1FB30E8-C92C-4BF8-B825-41E9C0CB0021}"/>
              </a:ext>
            </a:extLst>
          </p:cNvPr>
          <p:cNvSpPr/>
          <p:nvPr/>
        </p:nvSpPr>
        <p:spPr>
          <a:xfrm>
            <a:off x="424260" y="4731934"/>
            <a:ext cx="178251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11300">
              <a:spcBef>
                <a:spcPct val="0"/>
              </a:spcBef>
            </a:pPr>
            <a:r>
              <a:rPr lang="zh-TW" altLang="en-US" sz="1600" b="1" dirty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法律</a:t>
            </a:r>
            <a:r>
              <a:rPr lang="en-US" altLang="zh-TW" sz="1600" b="1" dirty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TW" altLang="en-US" sz="1600" b="1" dirty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會計</a:t>
            </a:r>
            <a:r>
              <a:rPr lang="en-US" altLang="zh-TW" sz="1600" b="1" dirty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TW" altLang="en-US" sz="1600" b="1" dirty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稅法</a:t>
            </a:r>
            <a:r>
              <a:rPr lang="en-US" altLang="zh-TW" sz="1600" b="1" dirty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TW" altLang="en-US" sz="1600" b="1" dirty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環境保護</a:t>
            </a:r>
            <a:r>
              <a:rPr lang="en-US" altLang="zh-TW" sz="1600" b="1" dirty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TW" altLang="en-US" sz="1600" b="1" dirty="0" smtClean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工程</a:t>
            </a:r>
            <a:endParaRPr lang="zh-TW" altLang="en-US" sz="1400" dirty="0">
              <a:solidFill>
                <a:srgbClr val="1BADA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15113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1400" dirty="0">
              <a:solidFill>
                <a:srgbClr val="1BADA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="" xmlns:a16="http://schemas.microsoft.com/office/drawing/2014/main" id="{FA10A61B-2633-441F-9E03-CF819A902B04}"/>
              </a:ext>
            </a:extLst>
          </p:cNvPr>
          <p:cNvSpPr/>
          <p:nvPr/>
        </p:nvSpPr>
        <p:spPr>
          <a:xfrm>
            <a:off x="7895860" y="2060442"/>
            <a:ext cx="1603685" cy="160368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71C3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="" xmlns:a16="http://schemas.microsoft.com/office/drawing/2014/main" id="{80D3356A-BF27-4EEC-A032-51DF1DEBA7DF}"/>
              </a:ext>
            </a:extLst>
          </p:cNvPr>
          <p:cNvSpPr/>
          <p:nvPr/>
        </p:nvSpPr>
        <p:spPr>
          <a:xfrm>
            <a:off x="7611879" y="3369785"/>
            <a:ext cx="21708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1BADA8"/>
                </a:solidFill>
                <a:effectLst>
                  <a:glow rad="139700">
                    <a:srgbClr val="FEFFFF">
                      <a:alpha val="91000"/>
                    </a:srgb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土地取得</a:t>
            </a:r>
            <a:endParaRPr lang="en-US" altLang="zh-TW" sz="1600" b="1" dirty="0">
              <a:solidFill>
                <a:srgbClr val="1BADA8"/>
              </a:solidFill>
              <a:effectLst>
                <a:glow rad="139700">
                  <a:srgbClr val="FEFFFF">
                    <a:alpha val="91000"/>
                  </a:srgbClr>
                </a:glo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橢圓 37">
            <a:extLst>
              <a:ext uri="{FF2B5EF4-FFF2-40B4-BE49-F238E27FC236}">
                <a16:creationId xmlns="" xmlns:a16="http://schemas.microsoft.com/office/drawing/2014/main" id="{3185A6F6-1CDE-4B72-838A-A7B9513B9479}"/>
              </a:ext>
            </a:extLst>
          </p:cNvPr>
          <p:cNvSpPr/>
          <p:nvPr/>
        </p:nvSpPr>
        <p:spPr>
          <a:xfrm>
            <a:off x="7895860" y="4235360"/>
            <a:ext cx="1603685" cy="1603684"/>
          </a:xfrm>
          <a:prstGeom prst="ellipse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 cap="flat" cmpd="sng" algn="ctr">
            <a:solidFill>
              <a:srgbClr val="71C3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="" xmlns:a16="http://schemas.microsoft.com/office/drawing/2014/main" id="{374EDEDB-01F3-431D-B136-BB0F39F558D3}"/>
              </a:ext>
            </a:extLst>
          </p:cNvPr>
          <p:cNvSpPr/>
          <p:nvPr/>
        </p:nvSpPr>
        <p:spPr>
          <a:xfrm>
            <a:off x="7848832" y="5525712"/>
            <a:ext cx="1696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1BADA8"/>
                </a:solidFill>
                <a:effectLst>
                  <a:glow rad="139700">
                    <a:srgbClr val="FEFFFF">
                      <a:alpha val="91000"/>
                    </a:srgbClr>
                  </a:glo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地方政府</a:t>
            </a:r>
            <a:endParaRPr lang="en-US" altLang="zh-TW" sz="1600" b="1" dirty="0">
              <a:solidFill>
                <a:srgbClr val="1BADA8"/>
              </a:solidFill>
              <a:effectLst>
                <a:glow rad="139700">
                  <a:srgbClr val="FEFFFF">
                    <a:alpha val="91000"/>
                  </a:srgbClr>
                </a:glo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="" xmlns:a16="http://schemas.microsoft.com/office/drawing/2014/main" id="{DE270945-143D-46F1-9649-50A7E77C1F4A}"/>
              </a:ext>
            </a:extLst>
          </p:cNvPr>
          <p:cNvSpPr/>
          <p:nvPr/>
        </p:nvSpPr>
        <p:spPr>
          <a:xfrm>
            <a:off x="9479582" y="4725148"/>
            <a:ext cx="2428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11300">
              <a:spcBef>
                <a:spcPct val="0"/>
              </a:spcBef>
            </a:pPr>
            <a:r>
              <a:rPr lang="zh-TW" altLang="en-US" sz="1600" b="1" dirty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排除</a:t>
            </a:r>
            <a:r>
              <a:rPr lang="zh-TW" altLang="en-US" sz="1600" b="1" dirty="0" smtClean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土地、水、電、行政</a:t>
            </a:r>
            <a:r>
              <a:rPr lang="zh-TW" altLang="en-US" sz="1600" b="1" dirty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程序等的投資</a:t>
            </a:r>
            <a:r>
              <a:rPr lang="zh-TW" altLang="en-US" sz="1600" b="1" dirty="0" smtClean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障礙</a:t>
            </a:r>
            <a:endParaRPr lang="zh-TW" altLang="en-US" sz="1200" dirty="0">
              <a:solidFill>
                <a:srgbClr val="1BADA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="" xmlns:a16="http://schemas.microsoft.com/office/drawing/2014/main" id="{0BBE89CD-BBEF-4AFD-A94D-0A2B95148EFC}"/>
              </a:ext>
            </a:extLst>
          </p:cNvPr>
          <p:cNvSpPr/>
          <p:nvPr/>
        </p:nvSpPr>
        <p:spPr>
          <a:xfrm>
            <a:off x="9734195" y="2703804"/>
            <a:ext cx="20496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511300">
              <a:spcBef>
                <a:spcPct val="0"/>
              </a:spcBef>
            </a:pPr>
            <a:r>
              <a:rPr lang="zh-TW" altLang="en-US" sz="1600" b="1" dirty="0" smtClean="0">
                <a:solidFill>
                  <a:srgbClr val="1BADA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提供投資者土地資訊</a:t>
            </a:r>
            <a:endParaRPr lang="zh-TW" altLang="en-US" sz="1600" b="1" dirty="0">
              <a:solidFill>
                <a:srgbClr val="1BADA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3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462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îṣļîḑé-Rectangle 2">
            <a:extLst>
              <a:ext uri="{FF2B5EF4-FFF2-40B4-BE49-F238E27FC236}">
                <a16:creationId xmlns="" xmlns:a16="http://schemas.microsoft.com/office/drawing/2014/main" id="{73393008-5FDA-474B-B6D1-583B1E484BBA}"/>
              </a:ext>
            </a:extLst>
          </p:cNvPr>
          <p:cNvSpPr/>
          <p:nvPr/>
        </p:nvSpPr>
        <p:spPr>
          <a:xfrm>
            <a:off x="4827487" y="1700814"/>
            <a:ext cx="2515900" cy="1513435"/>
          </a:xfrm>
          <a:prstGeom prst="rect">
            <a:avLst/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>
              <a:spcBef>
                <a:spcPct val="0"/>
              </a:spcBef>
              <a:defRPr/>
            </a:pPr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投資設立</a:t>
            </a:r>
            <a:endParaRPr lang="en-US" altLang="zh-TW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sym typeface="Arial" panose="020B0604020202020204" pitchFamily="34" charset="0"/>
            </a:endParaRPr>
          </a:p>
          <a:p>
            <a:pPr algn="ctr" defTabSz="914378">
              <a:spcBef>
                <a:spcPct val="0"/>
              </a:spcBef>
              <a:defRPr/>
            </a:pPr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投資中</a:t>
            </a:r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)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îṣļîḑé-Parallelogram 3">
            <a:extLst>
              <a:ext uri="{FF2B5EF4-FFF2-40B4-BE49-F238E27FC236}">
                <a16:creationId xmlns="" xmlns:a16="http://schemas.microsoft.com/office/drawing/2014/main" id="{46EDB08F-FE34-4641-8560-D1051D9499A2}"/>
              </a:ext>
            </a:extLst>
          </p:cNvPr>
          <p:cNvSpPr/>
          <p:nvPr/>
        </p:nvSpPr>
        <p:spPr>
          <a:xfrm rot="5400000">
            <a:off x="6631079" y="2413123"/>
            <a:ext cx="1882841" cy="458220"/>
          </a:xfrm>
          <a:prstGeom prst="parallelogram">
            <a:avLst>
              <a:gd name="adj" fmla="val 82178"/>
            </a:avLst>
          </a:prstGeom>
          <a:solidFill>
            <a:schemeClr val="accent2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Microsoft YaHei" panose="020B0503020204020204" pitchFamily="34" charset="-122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îṣļîḑé-Parallelogram 4">
            <a:extLst>
              <a:ext uri="{FF2B5EF4-FFF2-40B4-BE49-F238E27FC236}">
                <a16:creationId xmlns="" xmlns:a16="http://schemas.microsoft.com/office/drawing/2014/main" id="{5AF99194-8CA1-49E3-AA0E-DA52FFF7FE12}"/>
              </a:ext>
            </a:extLst>
          </p:cNvPr>
          <p:cNvSpPr/>
          <p:nvPr/>
        </p:nvSpPr>
        <p:spPr>
          <a:xfrm rot="16200000" flipV="1">
            <a:off x="3656953" y="2413121"/>
            <a:ext cx="1882843" cy="458220"/>
          </a:xfrm>
          <a:prstGeom prst="parallelogram">
            <a:avLst>
              <a:gd name="adj" fmla="val 82178"/>
            </a:avLst>
          </a:prstGeom>
          <a:solidFill>
            <a:schemeClr val="accent2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Microsoft YaHei" panose="020B0503020204020204" pitchFamily="34" charset="-122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îṣļîḑé-Rectangle 5">
            <a:extLst>
              <a:ext uri="{FF2B5EF4-FFF2-40B4-BE49-F238E27FC236}">
                <a16:creationId xmlns="" xmlns:a16="http://schemas.microsoft.com/office/drawing/2014/main" id="{979C23E3-FB84-4CB2-9C74-077DF5572BF7}"/>
              </a:ext>
            </a:extLst>
          </p:cNvPr>
          <p:cNvSpPr/>
          <p:nvPr/>
        </p:nvSpPr>
        <p:spPr>
          <a:xfrm>
            <a:off x="7801608" y="2081467"/>
            <a:ext cx="2515900" cy="1508157"/>
          </a:xfrm>
          <a:prstGeom prst="rect">
            <a:avLst/>
          </a:prstGeom>
          <a:solidFill>
            <a:schemeClr val="accent3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8">
              <a:spcBef>
                <a:spcPct val="0"/>
              </a:spcBef>
              <a:defRPr/>
            </a:pPr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投資營運</a:t>
            </a:r>
            <a:endParaRPr lang="en-US" altLang="zh-TW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sym typeface="Arial" panose="020B0604020202020204" pitchFamily="34" charset="0"/>
            </a:endParaRPr>
          </a:p>
          <a:p>
            <a:pPr algn="ctr" defTabSz="914378">
              <a:spcBef>
                <a:spcPct val="0"/>
              </a:spcBef>
              <a:defRPr/>
            </a:pPr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投資後</a:t>
            </a:r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îṣļîḑé-Parallelogram 6">
            <a:extLst>
              <a:ext uri="{FF2B5EF4-FFF2-40B4-BE49-F238E27FC236}">
                <a16:creationId xmlns="" xmlns:a16="http://schemas.microsoft.com/office/drawing/2014/main" id="{1475E617-09BD-40C7-B9D3-A7C3940858C9}"/>
              </a:ext>
            </a:extLst>
          </p:cNvPr>
          <p:cNvSpPr/>
          <p:nvPr/>
        </p:nvSpPr>
        <p:spPr>
          <a:xfrm rot="5400000">
            <a:off x="9610519" y="2794475"/>
            <a:ext cx="1872194" cy="458220"/>
          </a:xfrm>
          <a:prstGeom prst="parallelogram">
            <a:avLst>
              <a:gd name="adj" fmla="val 82178"/>
            </a:avLst>
          </a:prstGeom>
          <a:solidFill>
            <a:schemeClr val="accent3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Microsoft YaHei" panose="020B0503020204020204" pitchFamily="34" charset="-122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îṣļîḑé-Rectangle 7">
            <a:extLst>
              <a:ext uri="{FF2B5EF4-FFF2-40B4-BE49-F238E27FC236}">
                <a16:creationId xmlns="" xmlns:a16="http://schemas.microsoft.com/office/drawing/2014/main" id="{4FEBFAC8-E1DA-4157-8F95-1FA9BD51D923}"/>
              </a:ext>
            </a:extLst>
          </p:cNvPr>
          <p:cNvSpPr/>
          <p:nvPr/>
        </p:nvSpPr>
        <p:spPr>
          <a:xfrm>
            <a:off x="1853365" y="2087486"/>
            <a:ext cx="2515900" cy="1500157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8">
              <a:spcBef>
                <a:spcPct val="0"/>
              </a:spcBef>
              <a:defRPr/>
            </a:pPr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投資評估</a:t>
            </a:r>
            <a:endParaRPr lang="en-US" altLang="zh-TW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sym typeface="Arial" panose="020B0604020202020204" pitchFamily="34" charset="0"/>
            </a:endParaRPr>
          </a:p>
          <a:p>
            <a:pPr lvl="0" algn="ctr" defTabSz="914378">
              <a:spcBef>
                <a:spcPct val="0"/>
              </a:spcBef>
              <a:defRPr/>
            </a:pPr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(</a:t>
            </a:r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投資前</a:t>
            </a:r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)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îṣļîḑé-Parallelogram 8">
            <a:extLst>
              <a:ext uri="{FF2B5EF4-FFF2-40B4-BE49-F238E27FC236}">
                <a16:creationId xmlns="" xmlns:a16="http://schemas.microsoft.com/office/drawing/2014/main" id="{9CE6EDF1-C7FD-4F3E-B76F-260AA9969DD5}"/>
              </a:ext>
            </a:extLst>
          </p:cNvPr>
          <p:cNvSpPr/>
          <p:nvPr/>
        </p:nvSpPr>
        <p:spPr>
          <a:xfrm rot="16200000" flipV="1">
            <a:off x="688155" y="2794472"/>
            <a:ext cx="1872193" cy="458220"/>
          </a:xfrm>
          <a:prstGeom prst="parallelogram">
            <a:avLst>
              <a:gd name="adj" fmla="val 82178"/>
            </a:avLst>
          </a:prstGeom>
          <a:solidFill>
            <a:schemeClr val="accent1">
              <a:lumMod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latin typeface="Microsoft YaHei" panose="020B0503020204020204" pitchFamily="34" charset="-122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2" name="TextBox 39"/>
          <p:cNvSpPr txBox="1"/>
          <p:nvPr/>
        </p:nvSpPr>
        <p:spPr>
          <a:xfrm>
            <a:off x="1766017" y="3717034"/>
            <a:ext cx="2745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專注於重點產業和國家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推介臺灣的投資機會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提供客製化投資訊息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TextBox 40"/>
          <p:cNvSpPr txBox="1"/>
          <p:nvPr/>
        </p:nvSpPr>
        <p:spPr>
          <a:xfrm>
            <a:off x="4749778" y="3364831"/>
            <a:ext cx="271358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拜訪具投資潛力之企業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通過跨部門會議排除投資障礙</a:t>
            </a:r>
            <a:endParaRPr lang="en-US" altLang="zh-CN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TextBox 41"/>
          <p:cNvSpPr txBox="1"/>
          <p:nvPr/>
        </p:nvSpPr>
        <p:spPr>
          <a:xfrm>
            <a:off x="7751393" y="3742000"/>
            <a:ext cx="27450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拜會外商掌握投資後運作情形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排除投資障礙</a:t>
            </a:r>
          </a:p>
          <a:p>
            <a:pPr marL="171450" indent="-17145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洽推在臺增資或新投資項目</a:t>
            </a:r>
            <a:endParaRPr lang="en-US" altLang="zh-TW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標題 4"/>
          <p:cNvSpPr txBox="1">
            <a:spLocks/>
          </p:cNvSpPr>
          <p:nvPr/>
        </p:nvSpPr>
        <p:spPr>
          <a:xfrm>
            <a:off x="334566" y="118578"/>
            <a:ext cx="11758676" cy="938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360363" indent="-360363">
              <a:lnSpc>
                <a:spcPct val="100000"/>
              </a:lnSpc>
              <a:defRPr/>
            </a:pPr>
            <a:r>
              <a:rPr kumimoji="1"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4</a:t>
            </a:r>
            <a:r>
              <a:rPr kumimoji="1" lang="en-US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.</a:t>
            </a:r>
            <a:r>
              <a:rPr kumimoji="1"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 投資</a:t>
            </a:r>
            <a:r>
              <a:rPr kumimoji="1"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服務</a:t>
            </a:r>
            <a:r>
              <a:rPr kumimoji="1"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-</a:t>
            </a:r>
            <a:r>
              <a:rPr kumimoji="1"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單一窗口及客製化服務</a:t>
            </a:r>
            <a:endParaRPr kumimoji="1" lang="en-US" altLang="zh-TW" sz="3200" dirty="0"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16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057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duotone>
              <a:srgbClr val="1BADA8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85" r="40554"/>
          <a:stretch/>
        </p:blipFill>
        <p:spPr>
          <a:xfrm>
            <a:off x="-2890" y="-9276"/>
            <a:ext cx="12302836" cy="6867276"/>
          </a:xfrm>
          <a:prstGeom prst="rect">
            <a:avLst/>
          </a:prstGeom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668453" y="276392"/>
            <a:ext cx="11032801" cy="676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3767138" marR="0" lvl="0" indent="-3767138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常見問題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EFFFF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 flipH="1">
            <a:off x="1073594" y="1067756"/>
            <a:ext cx="7331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投資評估</a:t>
            </a:r>
            <a:endParaRPr kumimoji="1" lang="zh-TW" altLang="en-US" sz="2400" b="1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標題 2"/>
          <p:cNvSpPr txBox="1">
            <a:spLocks/>
          </p:cNvSpPr>
          <p:nvPr/>
        </p:nvSpPr>
        <p:spPr>
          <a:xfrm>
            <a:off x="1615950" y="1546732"/>
            <a:ext cx="11141903" cy="9383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457200" lvl="0" indent="-457200">
              <a:lnSpc>
                <a:spcPct val="120000"/>
              </a:lnSpc>
              <a:spcAft>
                <a:spcPts val="200"/>
              </a:spcAft>
              <a:buFontTx/>
              <a:buAutoNum type="arabicParenR"/>
              <a:defRPr/>
            </a:pPr>
            <a:r>
              <a:rPr lang="zh-TW" altLang="en-US" sz="2000" dirty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禁止或限制哪些行業</a:t>
            </a:r>
            <a:r>
              <a:rPr lang="zh-TW" altLang="en-US" sz="2000" dirty="0" smtClean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在臺灣</a:t>
            </a:r>
            <a:r>
              <a:rPr lang="zh-TW" altLang="en-US" sz="2000" dirty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</a:t>
            </a:r>
            <a:r>
              <a:rPr lang="zh-TW" altLang="en-US" sz="2000" dirty="0" smtClean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ct val="120000"/>
              </a:lnSpc>
              <a:spcAft>
                <a:spcPts val="200"/>
              </a:spcAft>
              <a:buFontTx/>
              <a:buAutoNum type="arabicParenR"/>
              <a:defRPr/>
            </a:pPr>
            <a:r>
              <a:rPr lang="zh-TW" altLang="en-US" sz="2000" dirty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申請</a:t>
            </a:r>
            <a:r>
              <a:rPr lang="zh-TW" altLang="en-US" sz="2000" dirty="0" smtClean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投資流程為何</a:t>
            </a:r>
            <a:r>
              <a:rPr lang="zh-TW" altLang="en-US" sz="2000" dirty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 </a:t>
            </a:r>
            <a:endParaRPr lang="en-US" altLang="zh-TW" sz="2000" dirty="0" smtClean="0">
              <a:solidFill>
                <a:srgbClr val="FE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ct val="120000"/>
              </a:lnSpc>
              <a:spcAft>
                <a:spcPts val="200"/>
              </a:spcAft>
              <a:buFontTx/>
              <a:buAutoNum type="arabicParenR"/>
              <a:defRPr/>
            </a:pPr>
            <a:r>
              <a:rPr lang="zh-TW" altLang="en-US" sz="2000" dirty="0" smtClean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臺灣</a:t>
            </a:r>
            <a:r>
              <a:rPr lang="zh-TW" altLang="en-US" sz="2000" dirty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r>
              <a:rPr lang="zh-TW" altLang="en-US" sz="20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人力成本概況為何？ </a:t>
            </a:r>
            <a:endParaRPr lang="en-US" altLang="zh-TW" sz="200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ct val="120000"/>
              </a:lnSpc>
              <a:spcAft>
                <a:spcPts val="200"/>
              </a:spcAft>
              <a:buFontTx/>
              <a:buAutoNum type="arabicParenR"/>
              <a:defRPr/>
            </a:pPr>
            <a:r>
              <a:rPr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</a:t>
            </a:r>
            <a:r>
              <a:rPr lang="zh-TW" altLang="en-US" sz="20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灣的電力成本概況為何？ </a:t>
            </a:r>
            <a:endParaRPr lang="en-US" altLang="zh-TW" sz="200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ct val="120000"/>
              </a:lnSpc>
              <a:spcAft>
                <a:spcPts val="200"/>
              </a:spcAft>
              <a:buFontTx/>
              <a:buAutoNum type="arabicParenR"/>
              <a:defRPr/>
            </a:pPr>
            <a:r>
              <a:rPr lang="zh-TW" altLang="en-US" sz="20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臺灣的用水成本概況為</a:t>
            </a:r>
            <a:r>
              <a:rPr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何</a:t>
            </a:r>
            <a:r>
              <a:rPr lang="zh-TW" altLang="en-US" sz="20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 </a:t>
            </a:r>
            <a:endParaRPr lang="en-US" altLang="zh-TW" sz="2000" dirty="0" smtClean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457200">
              <a:lnSpc>
                <a:spcPct val="120000"/>
              </a:lnSpc>
              <a:spcAft>
                <a:spcPts val="200"/>
              </a:spcAft>
              <a:buFontTx/>
              <a:buAutoNum type="arabicParenR"/>
              <a:defRPr/>
            </a:pPr>
            <a:r>
              <a:rPr lang="zh-TW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外國投資者如何在臺取得土地</a:t>
            </a:r>
            <a:r>
              <a:rPr lang="zh-TW" altLang="en-US" sz="2000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charset="0"/>
              </a:rPr>
              <a:t/>
            </a:r>
            <a:b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charset="0"/>
              </a:rPr>
            </a:b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charset="0"/>
              </a:rPr>
              <a:t/>
            </a:r>
            <a:b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charset="0"/>
              </a:rPr>
            </a:br>
            <a:r>
              <a:rPr kumimoji="0" lang="en-US" altLang="zh-TW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charset="0"/>
              </a:rPr>
              <a:t/>
            </a:r>
            <a:b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charset="0"/>
              </a:rPr>
            </a:b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itchFamily="34" charset="0"/>
              </a:rPr>
              <a:t/>
            </a:r>
            <a:b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itchFamily="34" charset="0"/>
              </a:rPr>
            </a:b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itchFamily="34" charset="0"/>
              </a:rPr>
              <a:t/>
            </a:r>
            <a:b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itchFamily="34" charset="0"/>
              </a:rPr>
            </a:b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charset="0"/>
              </a:rPr>
              <a:t/>
            </a:r>
            <a:b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charset="0"/>
              </a:rPr>
            </a:b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3594" y="398152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投資期間</a:t>
            </a:r>
            <a:endParaRPr lang="en-US" altLang="zh-TW" sz="28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73594" y="491082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投資後運作</a:t>
            </a:r>
            <a:endParaRPr lang="zh-TW" altLang="en-US" sz="28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8" name="標題 2"/>
          <p:cNvSpPr txBox="1">
            <a:spLocks/>
          </p:cNvSpPr>
          <p:nvPr/>
        </p:nvSpPr>
        <p:spPr>
          <a:xfrm>
            <a:off x="1610483" y="4164807"/>
            <a:ext cx="11705219" cy="929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457200" indent="-457200">
              <a:lnSpc>
                <a:spcPct val="120000"/>
              </a:lnSpc>
              <a:spcAft>
                <a:spcPts val="200"/>
              </a:spcAft>
              <a:buFontTx/>
              <a:buAutoNum type="arabicParenR"/>
              <a:defRPr/>
            </a:pPr>
            <a:r>
              <a:rPr lang="zh-TW" altLang="en-US" sz="2000" dirty="0" smtClean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外國</a:t>
            </a:r>
            <a:r>
              <a:rPr lang="zh-TW" altLang="en-US" sz="2000" dirty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投資者如何申請</a:t>
            </a:r>
            <a:r>
              <a:rPr lang="zh-TW" altLang="en-US" sz="2000" dirty="0" smtClean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在臺灣</a:t>
            </a:r>
            <a:r>
              <a:rPr lang="zh-TW" altLang="en-US" sz="2000" dirty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成立公司？</a:t>
            </a:r>
          </a:p>
        </p:txBody>
      </p:sp>
      <p:sp>
        <p:nvSpPr>
          <p:cNvPr id="9" name="標題 2"/>
          <p:cNvSpPr txBox="1">
            <a:spLocks/>
          </p:cNvSpPr>
          <p:nvPr/>
        </p:nvSpPr>
        <p:spPr>
          <a:xfrm>
            <a:off x="1610483" y="5370943"/>
            <a:ext cx="9520909" cy="9383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457200" lvl="0" indent="-457200">
              <a:lnSpc>
                <a:spcPct val="120000"/>
              </a:lnSpc>
              <a:spcAft>
                <a:spcPts val="200"/>
              </a:spcAft>
              <a:buFontTx/>
              <a:buAutoNum type="arabicParenR"/>
              <a:defRPr/>
            </a:pPr>
            <a:r>
              <a:rPr lang="zh-CN" altLang="en-US" sz="2000" dirty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臺灣已經制定了</a:t>
            </a:r>
            <a:r>
              <a:rPr lang="zh-TW" altLang="en-US" sz="2000" dirty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那些</a:t>
            </a:r>
            <a:r>
              <a:rPr lang="zh-CN" altLang="en-US" sz="2000" dirty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適用</a:t>
            </a:r>
            <a:r>
              <a:rPr lang="zh-CN" altLang="en-US" sz="2000" dirty="0" smtClean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於</a:t>
            </a:r>
            <a:r>
              <a:rPr lang="zh-TW" altLang="en-US" sz="2000" dirty="0" smtClean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外商投</a:t>
            </a:r>
            <a:r>
              <a:rPr lang="zh-TW" altLang="en-US" sz="2000" dirty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</a:t>
            </a:r>
            <a:r>
              <a:rPr lang="zh-CN" altLang="en-US" sz="2000" dirty="0" smtClean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</a:t>
            </a:r>
            <a:r>
              <a:rPr lang="zh-CN" altLang="en-US" sz="2000" dirty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所得稅</a:t>
            </a:r>
            <a:r>
              <a:rPr lang="zh-CN" altLang="en-US" sz="2000" dirty="0" smtClean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法規？</a:t>
            </a: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indent="-457200">
              <a:lnSpc>
                <a:spcPct val="120000"/>
              </a:lnSpc>
              <a:spcAft>
                <a:spcPts val="200"/>
              </a:spcAft>
              <a:buFontTx/>
              <a:buAutoNum type="arabicParenR"/>
              <a:defRPr/>
            </a:pPr>
            <a:r>
              <a:rPr lang="zh-TW" altLang="en-US" sz="2000" dirty="0" smtClean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已與臺灣簽訂避免雙重課稅協定的國家為何？</a:t>
            </a:r>
            <a:endParaRPr lang="zh-TW" altLang="en-US" sz="2000" dirty="0">
              <a:solidFill>
                <a:srgbClr val="FE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lang="zh-TW" altLang="en-US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794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/>
          <p:cNvSpPr txBox="1">
            <a:spLocks/>
          </p:cNvSpPr>
          <p:nvPr/>
        </p:nvSpPr>
        <p:spPr>
          <a:xfrm>
            <a:off x="616103" y="807175"/>
            <a:ext cx="10515600" cy="677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446088" indent="-446088">
              <a:defRPr/>
            </a:pPr>
            <a:r>
              <a:rPr kumimoji="0" lang="en-US" altLang="zh-TW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1)</a:t>
            </a:r>
            <a:r>
              <a:rPr lang="zh-TW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禁止或限制哪</a:t>
            </a:r>
            <a:r>
              <a:rPr lang="zh-TW" altLang="en-US" sz="28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些行業在臺灣</a:t>
            </a:r>
            <a:r>
              <a:rPr lang="zh-TW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</a:t>
            </a:r>
            <a:r>
              <a:rPr lang="zh-TW" altLang="en-US" sz="28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lang="en-US" altLang="zh-TW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64109" y="2678809"/>
            <a:ext cx="8928992" cy="13769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9750" lvl="1" indent="-539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AutoNum type="arabicPeriod"/>
            </a:pPr>
            <a:r>
              <a:rPr lang="zh-TW" altLang="en-US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可能對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國家安全、公共秩序、良好</a:t>
            </a:r>
            <a:r>
              <a:rPr lang="zh-TW" altLang="en-US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風俗習慣或國家健康產生負面影響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的行業 </a:t>
            </a:r>
            <a:endParaRPr lang="en-US" altLang="zh-TW" b="1" dirty="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  <a:p>
            <a:pPr marL="539750" lvl="1" indent="-539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AutoNum type="arabicPeriod"/>
            </a:pP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法律</a:t>
            </a:r>
            <a:r>
              <a:rPr lang="zh-TW" altLang="en-US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禁止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的行業。</a:t>
            </a:r>
            <a:endParaRPr lang="zh-TW" altLang="en-US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97078" y="1745552"/>
            <a:ext cx="9551598" cy="790958"/>
          </a:xfrm>
          <a:prstGeom prst="rect">
            <a:avLst/>
          </a:prstGeom>
          <a:solidFill>
            <a:srgbClr val="EA612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 algn="just">
              <a:defRPr/>
            </a:pPr>
            <a:r>
              <a:rPr lang="zh-TW" altLang="en-US" sz="28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禁止投資者投資</a:t>
            </a:r>
            <a:r>
              <a:rPr lang="zh-TW" altLang="en-US" sz="2800" dirty="0" smtClean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以下行業</a:t>
            </a:r>
            <a:r>
              <a:rPr lang="zh-TW" altLang="en-US" sz="28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：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97078" y="4174534"/>
            <a:ext cx="9551598" cy="1126674"/>
          </a:xfrm>
          <a:prstGeom prst="rect">
            <a:avLst/>
          </a:prstGeom>
          <a:solidFill>
            <a:srgbClr val="EA6124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 algn="just">
              <a:lnSpc>
                <a:spcPct val="100000"/>
              </a:lnSpc>
              <a:defRPr/>
            </a:pPr>
            <a:r>
              <a:rPr lang="zh-TW" altLang="en-US" sz="28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申請投資受法律限制</a:t>
            </a:r>
            <a:r>
              <a:rPr lang="zh-TW" altLang="en-US" sz="2800" dirty="0" smtClean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的行業</a:t>
            </a:r>
            <a:r>
              <a:rPr lang="zh-TW" altLang="en-US" sz="28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charset="0"/>
              </a:rPr>
              <a:t>的投資者，應獲得負責該產業的主管當局的批准或同意。</a:t>
            </a:r>
            <a:endParaRPr lang="en-US" altLang="zh-TW" sz="28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228532" y="5538843"/>
            <a:ext cx="1054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禁止和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限制行業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的詳細列表，請參閱附錄</a:t>
            </a:r>
            <a:r>
              <a:rPr lang="en-US" altLang="zh-TW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zh-TW" altLang="en-US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295746" y="80579"/>
            <a:ext cx="11391950" cy="869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+mj-cs"/>
              </a:defRPr>
            </a:lvl1pPr>
          </a:lstStyle>
          <a:p>
            <a:pPr marL="360363" indent="-360363">
              <a:lnSpc>
                <a:spcPct val="100000"/>
              </a:lnSpc>
            </a:pPr>
            <a:r>
              <a:rPr kumimoji="1" lang="en-US" altLang="zh-TW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kumimoji="1" lang="en-US" altLang="zh-TW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kumimoji="1" lang="zh-TW" altLang="en-US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常見問題</a:t>
            </a:r>
            <a:r>
              <a:rPr kumimoji="1" lang="en-US" altLang="zh-TW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TW" altLang="en-US" sz="3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投資評估</a:t>
            </a:r>
            <a:endParaRPr kumimoji="1" lang="en-US" altLang="zh-TW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593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55" y="2167503"/>
            <a:ext cx="4507567" cy="4074340"/>
          </a:xfrm>
          <a:prstGeom prst="rect">
            <a:avLst/>
          </a:prstGeom>
        </p:spPr>
      </p:pic>
      <p:sp>
        <p:nvSpPr>
          <p:cNvPr id="19" name="向右箭號 18"/>
          <p:cNvSpPr/>
          <p:nvPr/>
        </p:nvSpPr>
        <p:spPr>
          <a:xfrm>
            <a:off x="8317696" y="2957150"/>
            <a:ext cx="648072" cy="43204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向右箭號 22"/>
          <p:cNvSpPr/>
          <p:nvPr/>
        </p:nvSpPr>
        <p:spPr>
          <a:xfrm>
            <a:off x="3807149" y="3428548"/>
            <a:ext cx="648072" cy="43204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9" y="1801226"/>
            <a:ext cx="4035217" cy="274297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04" y="4603380"/>
            <a:ext cx="3450051" cy="110938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32" y="2650475"/>
            <a:ext cx="3496715" cy="178340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97" y="4509120"/>
            <a:ext cx="3325939" cy="1584176"/>
          </a:xfrm>
          <a:prstGeom prst="rect">
            <a:avLst/>
          </a:prstGeom>
        </p:spPr>
      </p:pic>
      <p:sp>
        <p:nvSpPr>
          <p:cNvPr id="20" name="向下箭號 19"/>
          <p:cNvSpPr/>
          <p:nvPr/>
        </p:nvSpPr>
        <p:spPr>
          <a:xfrm rot="3120000">
            <a:off x="8428150" y="3429400"/>
            <a:ext cx="427165" cy="146268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8124688" y="5712760"/>
            <a:ext cx="1642927" cy="469900"/>
          </a:xfrm>
          <a:prstGeom prst="rightArrow">
            <a:avLst/>
          </a:prstGeom>
          <a:solidFill>
            <a:srgbClr val="FFFFFF"/>
          </a:solidFill>
          <a:ln w="19050" cap="flat" cmpd="sng" algn="ctr">
            <a:solidFill>
              <a:srgbClr val="0E6EB7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228" y="1487902"/>
            <a:ext cx="1936280" cy="215667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615" y="5357229"/>
            <a:ext cx="1920081" cy="1164240"/>
          </a:xfrm>
          <a:prstGeom prst="rect">
            <a:avLst/>
          </a:prstGeom>
        </p:spPr>
      </p:pic>
      <p:sp>
        <p:nvSpPr>
          <p:cNvPr id="16" name="標題 1"/>
          <p:cNvSpPr txBox="1">
            <a:spLocks/>
          </p:cNvSpPr>
          <p:nvPr/>
        </p:nvSpPr>
        <p:spPr>
          <a:xfrm>
            <a:off x="295746" y="80579"/>
            <a:ext cx="11391950" cy="869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+mj-cs"/>
              </a:defRPr>
            </a:lvl1pPr>
          </a:lstStyle>
          <a:p>
            <a:pPr marL="360363" indent="-360363">
              <a:lnSpc>
                <a:spcPct val="100000"/>
              </a:lnSpc>
            </a:pPr>
            <a:r>
              <a:rPr kumimoji="1" lang="en-US" altLang="zh-TW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kumimoji="1" lang="en-US" altLang="zh-TW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kumimoji="1" lang="zh-TW" altLang="en-US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常見問題</a:t>
            </a:r>
            <a:r>
              <a:rPr kumimoji="1" lang="en-US" altLang="zh-TW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TW" altLang="en-US" sz="3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投資評估</a:t>
            </a:r>
            <a:endParaRPr kumimoji="1" lang="en-US" altLang="zh-TW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標題 2"/>
          <p:cNvSpPr txBox="1">
            <a:spLocks/>
          </p:cNvSpPr>
          <p:nvPr/>
        </p:nvSpPr>
        <p:spPr>
          <a:xfrm>
            <a:off x="616103" y="807175"/>
            <a:ext cx="10515600" cy="680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446088" indent="-446088">
              <a:defRPr/>
            </a:pPr>
            <a:r>
              <a:rPr lang="en-US" altLang="zh-TW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2)</a:t>
            </a:r>
            <a:r>
              <a:rPr lang="zh-TW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申請投資流程為何</a:t>
            </a:r>
            <a:r>
              <a:rPr lang="en-US" altLang="zh-TW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</a:p>
        </p:txBody>
      </p:sp>
      <p:sp>
        <p:nvSpPr>
          <p:cNvPr id="21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813162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46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02720" y="1556792"/>
            <a:ext cx="8676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2018</a:t>
            </a:r>
            <a:r>
              <a:rPr lang="zh-TW" altLang="en-US" sz="20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zh-TW" altLang="en-US" sz="20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外商主要投資的五大</a:t>
            </a:r>
            <a:r>
              <a:rPr lang="zh-TW" altLang="en-US" sz="20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行業平均月平均工資</a:t>
            </a:r>
          </a:p>
        </p:txBody>
      </p:sp>
      <p:sp>
        <p:nvSpPr>
          <p:cNvPr id="3" name="矩形 2"/>
          <p:cNvSpPr/>
          <p:nvPr/>
        </p:nvSpPr>
        <p:spPr>
          <a:xfrm>
            <a:off x="10919744" y="1646590"/>
            <a:ext cx="11384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sz="12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單位</a:t>
            </a:r>
            <a:r>
              <a:rPr lang="en-US" altLang="zh-TW" sz="12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zh-TW" altLang="en-US" sz="12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新臺幣</a:t>
            </a:r>
            <a:r>
              <a:rPr lang="en-US" altLang="zh-TW" sz="12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zh-TW" altLang="en-US" sz="12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9480" y="6445741"/>
            <a:ext cx="82099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資料來</a:t>
            </a:r>
            <a:r>
              <a:rPr lang="zh-TW" altLang="en-US" sz="12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源</a:t>
            </a:r>
            <a:r>
              <a:rPr lang="zh-TW" altLang="en-US" sz="12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sz="12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zh-TW" altLang="en-US" sz="12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勞動</a:t>
            </a:r>
            <a:r>
              <a:rPr lang="zh-TW" altLang="en-US" sz="12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部</a:t>
            </a:r>
            <a:r>
              <a:rPr lang="en-US" altLang="zh-TW" sz="12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(https</a:t>
            </a:r>
            <a:r>
              <a:rPr lang="en-US" altLang="zh-TW" sz="12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://www.mol.gov.tw</a:t>
            </a:r>
            <a:r>
              <a:rPr lang="en-US" altLang="zh-TW" sz="12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/)</a:t>
            </a:r>
            <a:r>
              <a:rPr lang="zh-TW" altLang="en-US" sz="12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職類別</a:t>
            </a:r>
            <a:r>
              <a:rPr lang="zh-TW" altLang="en-US" sz="12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薪資調查</a:t>
            </a:r>
          </a:p>
        </p:txBody>
      </p:sp>
      <p:sp>
        <p:nvSpPr>
          <p:cNvPr id="12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248341"/>
              </p:ext>
            </p:extLst>
          </p:nvPr>
        </p:nvGraphicFramePr>
        <p:xfrm>
          <a:off x="259988" y="1956902"/>
          <a:ext cx="11665299" cy="435241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52328"/>
                <a:gridCol w="1368153"/>
                <a:gridCol w="1368153"/>
                <a:gridCol w="1368153"/>
                <a:gridCol w="1512168"/>
                <a:gridCol w="1224137"/>
                <a:gridCol w="1080119"/>
                <a:gridCol w="792088"/>
              </a:tblGrid>
              <a:tr h="330890">
                <a:tc rowSpan="2">
                  <a:txBody>
                    <a:bodyPr/>
                    <a:lstStyle/>
                    <a:p>
                      <a:pPr algn="ctr"/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460" marR="6846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製造業</a:t>
                      </a:r>
                      <a:endParaRPr lang="zh-TW" sz="13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批發零售</a:t>
                      </a:r>
                      <a:endParaRPr lang="zh-TW" sz="13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通訊電信</a:t>
                      </a:r>
                      <a:endParaRPr lang="zh-TW" sz="13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金融保險</a:t>
                      </a:r>
                      <a:endParaRPr lang="zh-TW" sz="13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不動產</a:t>
                      </a:r>
                      <a:endParaRPr lang="zh-TW" sz="13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</a:tr>
              <a:tr h="7720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電子零件製造業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電信通訊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資訊服務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3308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3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總計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38,279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44,124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40,146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63,927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65,750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61,288 </a:t>
                      </a:r>
                      <a:endParaRPr lang="zh-TW" sz="1300" kern="1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40,490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</a:tr>
              <a:tr h="456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主管及監督人員</a:t>
                      </a:r>
                      <a:endParaRPr 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74,895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92,215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73,446 </a:t>
                      </a:r>
                      <a:endParaRPr lang="zh-TW" sz="1300" kern="1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108,906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90,904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111,197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60,780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</a:tr>
              <a:tr h="3308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專業人員</a:t>
                      </a:r>
                      <a:endParaRPr 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57,735 </a:t>
                      </a:r>
                      <a:endParaRPr lang="zh-TW" sz="1300" kern="1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61,392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52,086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69,375 </a:t>
                      </a:r>
                      <a:endParaRPr lang="zh-TW" sz="1300" kern="1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71,820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67,600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52,965 </a:t>
                      </a:r>
                      <a:endParaRPr lang="zh-TW" sz="1300" kern="1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</a:tr>
              <a:tr h="4868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技術員及助理專業人員</a:t>
                      </a:r>
                      <a:endParaRPr 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39,588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40,523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38,543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63,445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50,503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55,222 </a:t>
                      </a:r>
                      <a:endParaRPr lang="zh-TW" sz="1300" kern="1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39,548 </a:t>
                      </a:r>
                      <a:endParaRPr lang="zh-TW" sz="1300" kern="1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</a:tr>
              <a:tr h="330890">
                <a:tc>
                  <a:txBody>
                    <a:bodyPr/>
                    <a:lstStyle/>
                    <a:p>
                      <a:r>
                        <a:rPr lang="zh-TW" altLang="en-US" sz="1400" u="none" strike="noStrike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事務支援人員</a:t>
                      </a:r>
                      <a:endParaRPr lang="zh-TW" altLang="en-US" sz="14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31,986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37,510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31,831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49,328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41,795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47,810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33,134 </a:t>
                      </a:r>
                      <a:endParaRPr lang="zh-TW" sz="1300" kern="1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</a:tr>
              <a:tr h="4611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服務及銷售工作人員</a:t>
                      </a:r>
                      <a:endParaRPr 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33,280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32,634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28,766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42,599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45,315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44,059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35,650 </a:t>
                      </a:r>
                      <a:endParaRPr lang="zh-TW" sz="1300" kern="1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</a:tr>
              <a:tr h="4628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1400" b="0" i="0" kern="1200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技藝、機械設備操作及組裝人員</a:t>
                      </a:r>
                      <a:endParaRPr lang="zh-TW" sz="1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30,353 </a:t>
                      </a:r>
                      <a:endParaRPr lang="zh-TW" sz="1300" kern="1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33,126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33,298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68,944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42,652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45,052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42,043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</a:tr>
              <a:tr h="389495">
                <a:tc>
                  <a:txBody>
                    <a:bodyPr/>
                    <a:lstStyle/>
                    <a:p>
                      <a:r>
                        <a:rPr lang="zh-TW" altLang="en-US" sz="1400" u="none" strike="noStrike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基層技術工及勞力工</a:t>
                      </a:r>
                      <a:endParaRPr lang="zh-TW" altLang="en-US" sz="14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24,582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25,893 </a:t>
                      </a:r>
                      <a:endParaRPr lang="zh-TW" sz="1300" kern="1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27,912 </a:t>
                      </a:r>
                      <a:endParaRPr lang="zh-TW" sz="1300" kern="1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－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zh-TW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－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32,809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300" kern="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24,748 </a:t>
                      </a:r>
                      <a:endParaRPr lang="zh-TW" sz="13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460" marR="68460" marT="0" marB="0" anchor="ctr"/>
                </a:tc>
              </a:tr>
            </a:tbl>
          </a:graphicData>
        </a:graphic>
      </p:graphicFrame>
      <p:sp>
        <p:nvSpPr>
          <p:cNvPr id="10" name="標題 1"/>
          <p:cNvSpPr txBox="1">
            <a:spLocks/>
          </p:cNvSpPr>
          <p:nvPr/>
        </p:nvSpPr>
        <p:spPr>
          <a:xfrm>
            <a:off x="295746" y="80579"/>
            <a:ext cx="11560102" cy="869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+mj-cs"/>
              </a:defRPr>
            </a:lvl1pPr>
          </a:lstStyle>
          <a:p>
            <a:pPr marL="360363" indent="-360363">
              <a:lnSpc>
                <a:spcPct val="100000"/>
              </a:lnSpc>
            </a:pPr>
            <a:r>
              <a:rPr kumimoji="1" lang="en-US" altLang="zh-TW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kumimoji="1" lang="en-US" altLang="zh-TW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kumimoji="1" lang="zh-TW" altLang="en-US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常見問題</a:t>
            </a:r>
            <a:r>
              <a:rPr kumimoji="1" lang="en-US" altLang="zh-TW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TW" altLang="en-US" sz="3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投資評估</a:t>
            </a:r>
            <a:endParaRPr kumimoji="1" lang="en-US" altLang="zh-TW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標題 2"/>
          <p:cNvSpPr txBox="1">
            <a:spLocks/>
          </p:cNvSpPr>
          <p:nvPr/>
        </p:nvSpPr>
        <p:spPr>
          <a:xfrm>
            <a:off x="616103" y="807175"/>
            <a:ext cx="10515600" cy="680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446088" indent="-446088">
              <a:defRPr/>
            </a:pPr>
            <a:r>
              <a:rPr lang="en-US" altLang="zh-TW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3)</a:t>
            </a:r>
            <a:r>
              <a:rPr lang="zh-TW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臺灣的人力成本概況為何</a:t>
            </a:r>
            <a:r>
              <a:rPr lang="en-US" altLang="zh-TW" sz="28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endParaRPr lang="en-US" altLang="zh-TW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854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圓角矩形 32"/>
          <p:cNvSpPr/>
          <p:nvPr/>
        </p:nvSpPr>
        <p:spPr>
          <a:xfrm>
            <a:off x="696892" y="1149139"/>
            <a:ext cx="2736304" cy="1406799"/>
          </a:xfrm>
          <a:prstGeom prst="roundRect">
            <a:avLst/>
          </a:prstGeom>
          <a:solidFill>
            <a:srgbClr val="38373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770541" y="1227462"/>
            <a:ext cx="2587724" cy="1255103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3431915" y="1599438"/>
            <a:ext cx="2618716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lIns="0" rIns="0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n"/>
              <a:defRPr kumimoji="1" sz="2800" b="1">
                <a:solidFill>
                  <a:srgbClr val="00425C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marL="88900" algn="just" eaLnBrk="1" hangingPunct="1">
              <a:spcBef>
                <a:spcPct val="0"/>
              </a:spcBef>
              <a:buFontTx/>
              <a:buNone/>
            </a:pPr>
            <a:r>
              <a:rPr lang="zh-TW" altLang="en-US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晶圓</a:t>
            </a:r>
            <a:r>
              <a:rPr lang="zh-TW" altLang="en-US" sz="1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鑄造、</a:t>
            </a:r>
            <a:r>
              <a:rPr lang="en-US" altLang="zh-TW" sz="1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IC</a:t>
            </a:r>
            <a:r>
              <a:rPr lang="zh-TW" altLang="en-US" sz="1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封裝、</a:t>
            </a:r>
            <a:r>
              <a:rPr lang="en-US" altLang="zh-TW" sz="1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IC</a:t>
            </a:r>
            <a:r>
              <a:rPr lang="zh-TW" altLang="en-US" sz="1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測試</a:t>
            </a:r>
            <a:r>
              <a:rPr lang="zh-TW" altLang="en-US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</a:t>
            </a:r>
            <a:r>
              <a:rPr lang="zh-TW" altLang="en-US" sz="1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遮罩唯讀記憶體</a:t>
            </a:r>
            <a:r>
              <a:rPr lang="en-US" altLang="zh-TW" sz="1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(</a:t>
            </a:r>
            <a:r>
              <a:rPr lang="en-US" altLang="zh-TW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Century Gothic 粗體" charset="0"/>
                <a:cs typeface="Arial" pitchFamily="34" charset="0"/>
              </a:rPr>
              <a:t>Mask </a:t>
            </a:r>
            <a:r>
              <a:rPr lang="en-US" altLang="zh-TW" sz="1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entury Gothic 粗體" charset="0"/>
                <a:cs typeface="Arial" pitchFamily="34" charset="0"/>
              </a:rPr>
              <a:t>ROMs</a:t>
            </a:r>
            <a:r>
              <a:rPr lang="en-US" altLang="zh-TW" sz="1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)</a:t>
            </a:r>
            <a:r>
              <a:rPr lang="zh-TW" altLang="en-US" sz="1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</a:t>
            </a:r>
            <a:r>
              <a:rPr lang="en-US" altLang="zh-TW" sz="1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IC</a:t>
            </a:r>
            <a:r>
              <a:rPr lang="zh-TW" altLang="en-US" sz="1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設計、動態</a:t>
            </a:r>
            <a:r>
              <a:rPr lang="zh-TW" altLang="en-US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隨機存取</a:t>
            </a:r>
            <a:r>
              <a:rPr lang="zh-TW" altLang="en-US" sz="1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記憶體</a:t>
            </a:r>
            <a:r>
              <a:rPr lang="en-US" altLang="zh-TW" sz="14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(DRAMs)</a:t>
            </a:r>
            <a:endParaRPr lang="en-US" altLang="zh-TW" sz="1400" dirty="0">
              <a:solidFill>
                <a:srgbClr val="000000">
                  <a:lumMod val="50000"/>
                  <a:lumOff val="5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361187" y="3212980"/>
            <a:ext cx="2734021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88900" algn="just">
              <a:spcBef>
                <a:spcPct val="0"/>
              </a:spcBef>
              <a:defRPr/>
            </a:pPr>
            <a:r>
              <a:rPr kumimoji="1" lang="zh-TW" altLang="en-US" sz="1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薄膜電晶體液晶顯示器</a:t>
            </a:r>
            <a:r>
              <a:rPr kumimoji="1"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面板</a:t>
            </a:r>
            <a:r>
              <a:rPr kumimoji="1" lang="en-US" altLang="zh-TW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(TFT-LCD Panels),</a:t>
            </a:r>
            <a:r>
              <a:rPr kumimoji="1" lang="zh-TW" altLang="en-US" sz="1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有機發光二極體</a:t>
            </a:r>
            <a:r>
              <a:rPr kumimoji="1"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面板</a:t>
            </a:r>
            <a:r>
              <a:rPr kumimoji="1" lang="en-US" altLang="zh-TW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(OLED</a:t>
            </a:r>
            <a:r>
              <a:rPr kumimoji="1"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 </a:t>
            </a:r>
            <a:r>
              <a:rPr kumimoji="1" lang="en-US" altLang="zh-TW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Panels)</a:t>
            </a:r>
            <a:r>
              <a:rPr kumimoji="1"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、可攜式導航設備</a:t>
            </a:r>
            <a:r>
              <a:rPr kumimoji="1" lang="en-US" altLang="zh-TW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(PNDs)</a:t>
            </a:r>
            <a:endParaRPr kumimoji="1" lang="en-US" altLang="zh-TW" sz="1400" b="1" dirty="0">
              <a:solidFill>
                <a:srgbClr val="000000">
                  <a:lumMod val="50000"/>
                  <a:lumOff val="5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316610" y="5118900"/>
            <a:ext cx="2734021" cy="1600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88900" algn="just">
              <a:spcBef>
                <a:spcPct val="0"/>
              </a:spcBef>
            </a:pPr>
            <a:r>
              <a:rPr kumimoji="1" lang="zh-TW" altLang="en-US" sz="1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電解銅</a:t>
            </a:r>
            <a:r>
              <a:rPr kumimoji="1"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箔</a:t>
            </a:r>
            <a:r>
              <a:rPr kumimoji="1" lang="zh-TW" altLang="en-US" sz="1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</a:t>
            </a:r>
            <a:r>
              <a:rPr kumimoji="1"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唯讀</a:t>
            </a:r>
            <a:r>
              <a:rPr kumimoji="1" lang="zh-TW" altLang="en-US" sz="1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記憶</a:t>
            </a:r>
            <a:r>
              <a:rPr kumimoji="1"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光碟</a:t>
            </a:r>
            <a:r>
              <a:rPr kumimoji="1" lang="en-US" altLang="zh-TW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(CD-ROMs)</a:t>
            </a:r>
            <a:r>
              <a:rPr kumimoji="1"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、主機板、</a:t>
            </a:r>
            <a:r>
              <a:rPr kumimoji="1" lang="zh-TW" altLang="en-US" sz="1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薄膜電晶體液晶顯示器</a:t>
            </a:r>
            <a:r>
              <a:rPr kumimoji="1"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面板</a:t>
            </a:r>
            <a:r>
              <a:rPr kumimoji="1" lang="en-US" altLang="zh-TW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(</a:t>
            </a:r>
            <a:r>
              <a:rPr lang="en-US" altLang="zh-TW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TFT-LCD Panels)</a:t>
            </a:r>
            <a:r>
              <a:rPr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、防鎖死剎車系統</a:t>
            </a:r>
            <a:r>
              <a:rPr lang="en-US" altLang="zh-TW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(</a:t>
            </a:r>
            <a:r>
              <a:rPr kumimoji="1" lang="en-US" altLang="zh-TW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ABS)</a:t>
            </a:r>
            <a:r>
              <a:rPr kumimoji="1"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、無線區域網路</a:t>
            </a:r>
            <a:r>
              <a:rPr kumimoji="1" lang="en-US" altLang="zh-TW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(WLANs)</a:t>
            </a:r>
            <a:r>
              <a:rPr kumimoji="1"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</a:t>
            </a:r>
            <a:r>
              <a:rPr kumimoji="1" lang="en-US" altLang="zh-TW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IC</a:t>
            </a:r>
            <a:r>
              <a:rPr kumimoji="1"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 載板、發光二極版</a:t>
            </a:r>
            <a:r>
              <a:rPr kumimoji="1" lang="en-US" altLang="zh-TW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(LEDs)</a:t>
            </a:r>
            <a:r>
              <a:rPr kumimoji="1"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、印刷電路板</a:t>
            </a:r>
            <a:endParaRPr kumimoji="1" lang="zh-TW" altLang="en-US" sz="1400" b="1" dirty="0">
              <a:solidFill>
                <a:srgbClr val="000000">
                  <a:lumMod val="50000"/>
                  <a:lumOff val="5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905802" y="1538113"/>
            <a:ext cx="2734020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玻璃纖維</a:t>
            </a:r>
            <a:r>
              <a:rPr lang="zh-TW" altLang="en-US" sz="1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、聚脂絲</a:t>
            </a:r>
            <a:r>
              <a:rPr lang="en-US" altLang="zh-TW" sz="1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,</a:t>
            </a:r>
            <a:r>
              <a:rPr lang="zh-TW" altLang="en-US" sz="1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、對苯二甲</a:t>
            </a:r>
            <a:r>
              <a:rPr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酸</a:t>
            </a:r>
            <a:r>
              <a:rPr lang="en-US" altLang="zh-TW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(PTA)</a:t>
            </a:r>
            <a:r>
              <a:rPr lang="zh-TW" altLang="en-US" sz="1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、聚胺</a:t>
            </a:r>
            <a:r>
              <a:rPr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酯</a:t>
            </a:r>
            <a:r>
              <a:rPr lang="en-US" altLang="zh-TW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(PU)</a:t>
            </a:r>
            <a:r>
              <a:rPr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合成</a:t>
            </a:r>
            <a:r>
              <a:rPr lang="zh-TW" altLang="en-US" sz="1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皮、尼龍纖維、功能性紡織品、碳纖維</a:t>
            </a:r>
          </a:p>
        </p:txBody>
      </p:sp>
      <p:sp>
        <p:nvSpPr>
          <p:cNvPr id="40" name="矩形 39"/>
          <p:cNvSpPr/>
          <p:nvPr/>
        </p:nvSpPr>
        <p:spPr>
          <a:xfrm>
            <a:off x="8874324" y="3292183"/>
            <a:ext cx="273402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燈、保險桿</a:t>
            </a:r>
            <a:r>
              <a:rPr lang="zh-TW" altLang="en-US" sz="1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</a:t>
            </a:r>
            <a:r>
              <a:rPr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鈑金、後視鏡</a:t>
            </a:r>
            <a:r>
              <a:rPr lang="zh-TW" altLang="en-US" sz="1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、</a:t>
            </a:r>
            <a:r>
              <a:rPr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橡膠</a:t>
            </a:r>
            <a:r>
              <a:rPr lang="en-US" altLang="zh-TW" sz="1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/</a:t>
            </a:r>
            <a:r>
              <a:rPr lang="zh-TW" altLang="en-US" sz="1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塑料</a:t>
            </a:r>
            <a:r>
              <a:rPr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零件、模具</a:t>
            </a:r>
            <a:endParaRPr lang="zh-TW" altLang="en-US" sz="1400" b="1" dirty="0">
              <a:solidFill>
                <a:srgbClr val="000000">
                  <a:lumMod val="50000"/>
                  <a:lumOff val="50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874322" y="5337957"/>
            <a:ext cx="3129187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zh-TW" altLang="en-US" sz="1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螺絲，螺母，錫鐵，</a:t>
            </a:r>
            <a:r>
              <a:rPr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電動機車</a:t>
            </a:r>
            <a:r>
              <a:rPr lang="zh-TW" altLang="en-US" sz="1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，電動輪椅，機床，塑料機械，</a:t>
            </a:r>
            <a:r>
              <a:rPr lang="zh-TW" altLang="en-US" sz="14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血糖機，</a:t>
            </a:r>
            <a:r>
              <a:rPr lang="zh-TW" altLang="en-US" sz="1400" b="1" dirty="0">
                <a:solidFill>
                  <a:srgbClr val="000000">
                    <a:lumMod val="50000"/>
                    <a:lumOff val="50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rPr>
              <a:t>隱形眼鏡，自行車</a:t>
            </a:r>
          </a:p>
        </p:txBody>
      </p:sp>
      <p:sp>
        <p:nvSpPr>
          <p:cNvPr id="42" name="矩形 41"/>
          <p:cNvSpPr/>
          <p:nvPr/>
        </p:nvSpPr>
        <p:spPr>
          <a:xfrm>
            <a:off x="3433196" y="1124748"/>
            <a:ext cx="2531056" cy="596547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半導體</a:t>
            </a:r>
            <a:endParaRPr kumimoji="1" lang="zh-TW" altLang="en-US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3" name="圓角矩形 42"/>
          <p:cNvSpPr/>
          <p:nvPr/>
        </p:nvSpPr>
        <p:spPr>
          <a:xfrm>
            <a:off x="654422" y="2906964"/>
            <a:ext cx="2736304" cy="1406799"/>
          </a:xfrm>
          <a:prstGeom prst="roundRect">
            <a:avLst/>
          </a:prstGeom>
          <a:solidFill>
            <a:srgbClr val="38373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4" name="圓角矩形 43"/>
          <p:cNvSpPr/>
          <p:nvPr/>
        </p:nvSpPr>
        <p:spPr>
          <a:xfrm>
            <a:off x="667692" y="4686978"/>
            <a:ext cx="2736304" cy="1406799"/>
          </a:xfrm>
          <a:prstGeom prst="roundRect">
            <a:avLst/>
          </a:prstGeom>
          <a:solidFill>
            <a:srgbClr val="38373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5" name="圓角矩形 44"/>
          <p:cNvSpPr/>
          <p:nvPr/>
        </p:nvSpPr>
        <p:spPr>
          <a:xfrm>
            <a:off x="6138016" y="1140702"/>
            <a:ext cx="2736304" cy="1406799"/>
          </a:xfrm>
          <a:prstGeom prst="roundRect">
            <a:avLst/>
          </a:prstGeom>
          <a:solidFill>
            <a:srgbClr val="38373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6" name="圓角矩形 45"/>
          <p:cNvSpPr/>
          <p:nvPr/>
        </p:nvSpPr>
        <p:spPr>
          <a:xfrm>
            <a:off x="6146984" y="2891655"/>
            <a:ext cx="2736304" cy="1406799"/>
          </a:xfrm>
          <a:prstGeom prst="roundRect">
            <a:avLst/>
          </a:prstGeom>
          <a:solidFill>
            <a:srgbClr val="38373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7" name="圓角矩形 46"/>
          <p:cNvSpPr/>
          <p:nvPr/>
        </p:nvSpPr>
        <p:spPr>
          <a:xfrm>
            <a:off x="6138017" y="4671672"/>
            <a:ext cx="2736304" cy="1406799"/>
          </a:xfrm>
          <a:prstGeom prst="roundRect">
            <a:avLst/>
          </a:prstGeom>
          <a:solidFill>
            <a:srgbClr val="38373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8" name="圓角矩形 47"/>
          <p:cNvSpPr/>
          <p:nvPr/>
        </p:nvSpPr>
        <p:spPr>
          <a:xfrm>
            <a:off x="741340" y="2982812"/>
            <a:ext cx="2587724" cy="125510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390728" y="2780932"/>
            <a:ext cx="2531057" cy="596547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kern="0" noProof="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顯示器</a:t>
            </a: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" name="圓角矩形 49"/>
          <p:cNvSpPr/>
          <p:nvPr/>
        </p:nvSpPr>
        <p:spPr>
          <a:xfrm>
            <a:off x="741340" y="4762827"/>
            <a:ext cx="2587724" cy="1255103"/>
          </a:xfrm>
          <a:prstGeom prst="roundRect">
            <a:avLst/>
          </a:prstGeom>
          <a:blipFill dpi="0" rotWithShape="1">
            <a:blip r:embed="rId4"/>
            <a:srcRect/>
            <a:stretch>
              <a:fillRect b="-6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403997" y="4641258"/>
            <a:ext cx="2531057" cy="596547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電子零組件</a:t>
            </a: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2" name="圓角矩形 51"/>
          <p:cNvSpPr/>
          <p:nvPr/>
        </p:nvSpPr>
        <p:spPr>
          <a:xfrm>
            <a:off x="6212309" y="1203729"/>
            <a:ext cx="2587724" cy="1255103"/>
          </a:xfrm>
          <a:prstGeom prst="roundRect">
            <a:avLst/>
          </a:prstGeom>
          <a:blipFill>
            <a:blip r:embed="rId5"/>
            <a:stretch>
              <a:fillRect b="-6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3" name="圓角矩形 52"/>
          <p:cNvSpPr/>
          <p:nvPr/>
        </p:nvSpPr>
        <p:spPr>
          <a:xfrm>
            <a:off x="6212309" y="2967511"/>
            <a:ext cx="2587724" cy="1255103"/>
          </a:xfrm>
          <a:prstGeom prst="roundRect">
            <a:avLst/>
          </a:prstGeom>
          <a:blipFill dpi="0" rotWithShape="1">
            <a:blip r:embed="rId6"/>
            <a:srcRect/>
            <a:stretch>
              <a:fillRect b="-21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4" name="圓角矩形 53"/>
          <p:cNvSpPr/>
          <p:nvPr/>
        </p:nvSpPr>
        <p:spPr>
          <a:xfrm>
            <a:off x="6212309" y="4747521"/>
            <a:ext cx="2587724" cy="1255103"/>
          </a:xfrm>
          <a:prstGeom prst="roundRect">
            <a:avLst/>
          </a:prstGeom>
          <a:blipFill>
            <a:blip r:embed="rId7"/>
            <a:stretch>
              <a:fillRect b="-2100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8905802" y="1104230"/>
            <a:ext cx="2531057" cy="596547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紡織</a:t>
            </a:r>
            <a:r>
              <a:rPr kumimoji="1" lang="en-US" altLang="zh-TW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883289" y="2832458"/>
            <a:ext cx="2531057" cy="596547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汽車零件</a:t>
            </a: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8883289" y="4624000"/>
            <a:ext cx="2531057" cy="789854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金屬機械</a:t>
            </a:r>
            <a:endParaRPr kumimoji="1" lang="en-US" altLang="zh-TW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defTabSz="91440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1" kern="0" dirty="0" smtClean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醫療</a:t>
            </a:r>
            <a:r>
              <a:rPr kumimoji="1" lang="zh-TW" altLang="en-US" sz="2000" b="1" kern="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設備</a:t>
            </a: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8" name="標題 2"/>
          <p:cNvSpPr txBox="1">
            <a:spLocks/>
          </p:cNvSpPr>
          <p:nvPr/>
        </p:nvSpPr>
        <p:spPr>
          <a:xfrm>
            <a:off x="127633" y="279158"/>
            <a:ext cx="12169352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為什麼選擇臺灣</a:t>
            </a:r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全球供應鏈的關鍵角色或樞紐</a:t>
            </a:r>
            <a:endParaRPr lang="en-US" altLang="zh-TW" sz="32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27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610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65981" y="6135691"/>
            <a:ext cx="114265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註：</a:t>
            </a: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有關週六，週日</a:t>
            </a:r>
            <a:r>
              <a:rPr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和離峰日以及</a:t>
            </a: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其他日期時間表</a:t>
            </a:r>
            <a:r>
              <a:rPr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的電價，詳見</a:t>
            </a:r>
            <a:r>
              <a:rPr lang="en-US" altLang="zh-TW" sz="1200" dirty="0"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https://www.taipower.com.tw/tc/page.aspx?mid=238</a:t>
            </a:r>
            <a:endParaRPr lang="en-US" altLang="zh-TW" sz="1200" u="sng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資料</a:t>
            </a: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來源：台灣電力公司。</a:t>
            </a:r>
          </a:p>
        </p:txBody>
      </p:sp>
      <p:sp>
        <p:nvSpPr>
          <p:cNvPr id="6" name="矩形 5"/>
          <p:cNvSpPr/>
          <p:nvPr/>
        </p:nvSpPr>
        <p:spPr>
          <a:xfrm>
            <a:off x="10487696" y="1584351"/>
            <a:ext cx="12862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單</a:t>
            </a:r>
            <a:r>
              <a:rPr lang="zh-TW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位</a:t>
            </a:r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新臺幣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0590" y="1492016"/>
            <a:ext cx="281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高壓</a:t>
            </a:r>
            <a:r>
              <a:rPr lang="zh-TW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TW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11.4kV, 22.8kV</a:t>
            </a:r>
            <a:r>
              <a:rPr lang="zh-TW" alt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023450"/>
              </p:ext>
            </p:extLst>
          </p:nvPr>
        </p:nvGraphicFramePr>
        <p:xfrm>
          <a:off x="594243" y="1917254"/>
          <a:ext cx="11038881" cy="179977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777906"/>
                <a:gridCol w="1656184"/>
                <a:gridCol w="1224137"/>
                <a:gridCol w="1224137"/>
                <a:gridCol w="1484109"/>
                <a:gridCol w="1800200"/>
                <a:gridCol w="1872208"/>
              </a:tblGrid>
              <a:tr h="46384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分類</a:t>
                      </a:r>
                      <a:endParaRPr lang="zh-TW" sz="20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62230" algn="ctr" defTabSz="914400" rtl="0" eaLnBrk="1" latinLnBrk="0" hangingPunct="1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夏月</a:t>
                      </a:r>
                      <a:endParaRPr lang="zh-TW" sz="14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en-US" altLang="zh-TW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6/1</a:t>
                      </a:r>
                      <a:r>
                        <a:rPr lang="zh-TW" altLang="en-US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至 </a:t>
                      </a:r>
                      <a:r>
                        <a:rPr lang="en-US" altLang="zh-TW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9/30</a:t>
                      </a:r>
                      <a:r>
                        <a:rPr lang="en-US" sz="14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sz="1400" b="1" kern="1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非夏月</a:t>
                      </a:r>
                      <a:endParaRPr lang="zh-TW" sz="14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夏月以外時間</a:t>
                      </a:r>
                      <a:r>
                        <a:rPr lang="en-US" sz="14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sz="1400" b="1" kern="1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6906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1" kern="1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基本電費</a:t>
                      </a:r>
                      <a:endParaRPr lang="zh-TW" sz="1800" b="1" kern="1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經常契約</a:t>
                      </a:r>
                      <a:endParaRPr lang="zh-TW" sz="2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每瓩每月</a:t>
                      </a:r>
                      <a:endParaRPr lang="zh-TW" sz="2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223.60</a:t>
                      </a:r>
                      <a:endParaRPr lang="zh-TW" sz="18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166.90</a:t>
                      </a:r>
                      <a:endParaRPr lang="zh-TW" sz="1800" kern="1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23875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流動電費</a:t>
                      </a:r>
                      <a:endParaRPr lang="zh-TW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週一到週五</a:t>
                      </a:r>
                      <a:endParaRPr lang="zh-TW" sz="32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尖峰時間</a:t>
                      </a:r>
                      <a:endParaRPr lang="zh-TW" sz="28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07:30~22:30</a:t>
                      </a:r>
                      <a:endParaRPr lang="zh-TW" sz="28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每 度</a:t>
                      </a:r>
                      <a:endParaRPr lang="zh-TW" sz="2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3.29</a:t>
                      </a:r>
                      <a:endParaRPr lang="zh-TW" sz="18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561340" algn="l"/>
                        </a:tabLst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3.17</a:t>
                      </a:r>
                      <a:endParaRPr lang="zh-TW" sz="18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  <a:tr h="62811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離峰時間</a:t>
                      </a:r>
                      <a:endParaRPr lang="zh-TW" sz="2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00:00~07:30</a:t>
                      </a:r>
                      <a:endParaRPr lang="zh-TW" sz="2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22:30~24:00</a:t>
                      </a:r>
                      <a:endParaRPr lang="zh-TW" sz="2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1.41</a:t>
                      </a:r>
                      <a:endParaRPr lang="zh-TW" sz="18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1.31</a:t>
                      </a:r>
                      <a:endParaRPr lang="zh-TW" sz="18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550593" y="3989350"/>
            <a:ext cx="3608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特</a:t>
            </a:r>
            <a:r>
              <a:rPr lang="zh-TW" alt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高壓</a:t>
            </a:r>
            <a:r>
              <a:rPr lang="zh-TW" altLang="zh-TW" b="1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TW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69kV, 161kV, 345kV</a:t>
            </a:r>
            <a:r>
              <a:rPr lang="zh-TW" altLang="zh-TW" b="1" dirty="0" smtClean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TW" altLang="zh-TW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932375"/>
              </p:ext>
            </p:extLst>
          </p:nvPr>
        </p:nvGraphicFramePr>
        <p:xfrm>
          <a:off x="600549" y="4367768"/>
          <a:ext cx="11039276" cy="172552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750241"/>
                <a:gridCol w="1728192"/>
                <a:gridCol w="1224137"/>
                <a:gridCol w="1224137"/>
                <a:gridCol w="1440161"/>
                <a:gridCol w="1800200"/>
                <a:gridCol w="1872208"/>
              </a:tblGrid>
              <a:tr h="50405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分類</a:t>
                      </a:r>
                      <a:endParaRPr lang="zh-TW" altLang="zh-TW" sz="20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62230" algn="ctr" defTabSz="914400" rtl="0" eaLnBrk="1" latinLnBrk="0" hangingPunct="1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夏月</a:t>
                      </a:r>
                      <a:endParaRPr lang="zh-TW" altLang="zh-TW" sz="1400" kern="1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en-US" altLang="zh-TW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6/1</a:t>
                      </a:r>
                      <a:r>
                        <a:rPr lang="zh-TW" altLang="en-US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至 </a:t>
                      </a:r>
                      <a:r>
                        <a:rPr lang="en-US" altLang="zh-TW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9/30</a:t>
                      </a:r>
                      <a:r>
                        <a:rPr lang="en-US" altLang="zh-TW" sz="14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altLang="zh-TW" sz="1400" b="1" kern="1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非夏月</a:t>
                      </a:r>
                      <a:endParaRPr lang="zh-TW" altLang="zh-TW" sz="1400" kern="1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TW" sz="14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夏月以外時間</a:t>
                      </a:r>
                      <a:r>
                        <a:rPr lang="en-US" altLang="zh-TW" sz="14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TW" altLang="zh-TW" sz="1400" b="1" kern="1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1" kern="100" dirty="0" smtClean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基本電費</a:t>
                      </a:r>
                      <a:endParaRPr lang="zh-TW" altLang="zh-TW" sz="1800" b="1" kern="100" dirty="0">
                        <a:solidFill>
                          <a:schemeClr val="lt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經常契約</a:t>
                      </a:r>
                      <a:endParaRPr lang="zh-TW" altLang="zh-TW" sz="2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每瓩每月</a:t>
                      </a:r>
                      <a:endParaRPr lang="zh-TW" altLang="zh-TW" sz="2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Century Gothic" panose="020B0502020202020204" pitchFamily="34" charset="0"/>
                        </a:rPr>
                        <a:t>217.30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2159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Century Gothic" panose="020B0502020202020204" pitchFamily="34" charset="0"/>
                        </a:rPr>
                        <a:t>160.60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21326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流動電費</a:t>
                      </a:r>
                      <a:endParaRPr lang="zh-TW" altLang="zh-TW" sz="18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週一到週五</a:t>
                      </a:r>
                      <a:endParaRPr lang="zh-TW" altLang="zh-TW" sz="28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尖峰時間</a:t>
                      </a:r>
                      <a:endParaRPr lang="zh-TW" altLang="zh-TW" sz="28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entury Gothic" panose="020B0502020202020204" pitchFamily="34" charset="0"/>
                        </a:rPr>
                        <a:t>07:30~22:30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每 度</a:t>
                      </a:r>
                      <a:endParaRPr lang="zh-TW" altLang="zh-TW" sz="20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Century Gothic" panose="020B0502020202020204" pitchFamily="34" charset="0"/>
                        </a:rPr>
                        <a:t>3.26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Century Gothic" panose="020B0502020202020204" pitchFamily="34" charset="0"/>
                        </a:rPr>
                        <a:t>3.13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64807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離峰時間</a:t>
                      </a:r>
                      <a:endParaRPr lang="zh-TW" altLang="zh-TW" sz="2400" kern="1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Century Gothic" panose="020B0502020202020204" pitchFamily="34" charset="0"/>
                        </a:rPr>
                        <a:t>00:00~07:30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Century Gothic" panose="020B0502020202020204" pitchFamily="34" charset="0"/>
                        </a:rPr>
                        <a:t>22:30~24:00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Century Gothic" panose="020B0502020202020204" pitchFamily="34" charset="0"/>
                        </a:rPr>
                        <a:t>1.37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Century Gothic" panose="020B0502020202020204" pitchFamily="34" charset="0"/>
                        </a:rPr>
                        <a:t>1.25</a:t>
                      </a:r>
                      <a:endParaRPr lang="zh-TW" sz="1400" kern="1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6" name="矩形 15"/>
          <p:cNvSpPr/>
          <p:nvPr/>
        </p:nvSpPr>
        <p:spPr>
          <a:xfrm>
            <a:off x="10523700" y="4081687"/>
            <a:ext cx="12142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單位 </a:t>
            </a:r>
            <a:r>
              <a:rPr lang="en-US" altLang="zh-TW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zh-TW" altLang="en-US" sz="12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新臺幣</a:t>
            </a:r>
            <a:endParaRPr lang="zh-TW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8" name="標題 2"/>
          <p:cNvSpPr txBox="1">
            <a:spLocks/>
          </p:cNvSpPr>
          <p:nvPr/>
        </p:nvSpPr>
        <p:spPr>
          <a:xfrm>
            <a:off x="616103" y="807175"/>
            <a:ext cx="10515600" cy="680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446088" indent="-446088">
              <a:defRPr/>
            </a:pPr>
            <a:r>
              <a:rPr lang="en-US" altLang="zh-TW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4)</a:t>
            </a:r>
            <a:r>
              <a:rPr lang="zh-TW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臺灣的電力成本概況為何</a:t>
            </a:r>
            <a:r>
              <a:rPr lang="en-US" altLang="zh-TW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? </a:t>
            </a:r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295746" y="80579"/>
            <a:ext cx="11391950" cy="869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+mj-cs"/>
              </a:defRPr>
            </a:lvl1pPr>
          </a:lstStyle>
          <a:p>
            <a:pPr marL="360363" indent="-360363">
              <a:lnSpc>
                <a:spcPct val="100000"/>
              </a:lnSpc>
            </a:pPr>
            <a:r>
              <a:rPr kumimoji="1" lang="en-US" altLang="zh-TW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kumimoji="1" lang="en-US" altLang="zh-TW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kumimoji="1" lang="zh-TW" altLang="en-US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常見問題</a:t>
            </a:r>
            <a:r>
              <a:rPr kumimoji="1" lang="en-US" altLang="zh-TW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TW" altLang="en-US" sz="3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投資評估</a:t>
            </a:r>
            <a:endParaRPr kumimoji="1" lang="en-US" altLang="zh-TW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553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416518" y="1378202"/>
            <a:ext cx="3554425" cy="4265521"/>
            <a:chOff x="450164" y="1024312"/>
            <a:chExt cx="3316075" cy="3829115"/>
          </a:xfrm>
        </p:grpSpPr>
        <p:sp>
          <p:nvSpPr>
            <p:cNvPr id="3" name="矩形 2"/>
            <p:cNvSpPr/>
            <p:nvPr/>
          </p:nvSpPr>
          <p:spPr bwMode="auto">
            <a:xfrm>
              <a:off x="450164" y="1149822"/>
              <a:ext cx="3316075" cy="3703605"/>
            </a:xfrm>
            <a:prstGeom prst="rect">
              <a:avLst/>
            </a:prstGeom>
            <a:solidFill>
              <a:srgbClr val="EE8232">
                <a:lumMod val="20000"/>
                <a:lumOff val="80000"/>
              </a:srgbClr>
            </a:solidFill>
            <a:ln>
              <a:solidFill>
                <a:srgbClr val="FFFFFF">
                  <a:lumMod val="85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>
                <a:solidFill>
                  <a:srgbClr val="4D4D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495149" y="1024313"/>
              <a:ext cx="3261552" cy="125509"/>
            </a:xfrm>
            <a:custGeom>
              <a:avLst/>
              <a:gdLst>
                <a:gd name="T0" fmla="*/ 285 w 4236"/>
                <a:gd name="T1" fmla="*/ 0 h 186"/>
                <a:gd name="T2" fmla="*/ 3967 w 4236"/>
                <a:gd name="T3" fmla="*/ 0 h 186"/>
                <a:gd name="T4" fmla="*/ 4236 w 4236"/>
                <a:gd name="T5" fmla="*/ 186 h 186"/>
                <a:gd name="T6" fmla="*/ 0 w 4236"/>
                <a:gd name="T7" fmla="*/ 186 h 186"/>
                <a:gd name="T8" fmla="*/ 285 w 4236"/>
                <a:gd name="T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36" h="186">
                  <a:moveTo>
                    <a:pt x="285" y="0"/>
                  </a:moveTo>
                  <a:lnTo>
                    <a:pt x="3967" y="0"/>
                  </a:lnTo>
                  <a:lnTo>
                    <a:pt x="4236" y="186"/>
                  </a:lnTo>
                  <a:lnTo>
                    <a:pt x="0" y="186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4146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691999" y="1024312"/>
              <a:ext cx="2897082" cy="987756"/>
            </a:xfrm>
            <a:custGeom>
              <a:avLst/>
              <a:gdLst>
                <a:gd name="T0" fmla="*/ 0 w 3682"/>
                <a:gd name="T1" fmla="*/ 0 h 786"/>
                <a:gd name="T2" fmla="*/ 3682 w 3682"/>
                <a:gd name="T3" fmla="*/ 0 h 786"/>
                <a:gd name="T4" fmla="*/ 3682 w 3682"/>
                <a:gd name="T5" fmla="*/ 637 h 786"/>
                <a:gd name="T6" fmla="*/ 1823 w 3682"/>
                <a:gd name="T7" fmla="*/ 786 h 786"/>
                <a:gd name="T8" fmla="*/ 0 w 3682"/>
                <a:gd name="T9" fmla="*/ 637 h 786"/>
                <a:gd name="T10" fmla="*/ 0 w 3682"/>
                <a:gd name="T11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82" h="786">
                  <a:moveTo>
                    <a:pt x="0" y="0"/>
                  </a:moveTo>
                  <a:lnTo>
                    <a:pt x="3682" y="0"/>
                  </a:lnTo>
                  <a:lnTo>
                    <a:pt x="3682" y="637"/>
                  </a:lnTo>
                  <a:lnTo>
                    <a:pt x="1823" y="786"/>
                  </a:lnTo>
                  <a:lnTo>
                    <a:pt x="0" y="6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82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>
                <a:solidFill>
                  <a:srgbClr val="54A0D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" name="TextBox 10"/>
            <p:cNvSpPr txBox="1"/>
            <p:nvPr/>
          </p:nvSpPr>
          <p:spPr>
            <a:xfrm>
              <a:off x="511753" y="1993925"/>
              <a:ext cx="3135935" cy="241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zh-TW" altLang="en-US" b="1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TW" altLang="en-US" kern="0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協助</a:t>
              </a:r>
              <a:r>
                <a:rPr lang="zh-TW" altLang="en-US" kern="0" dirty="0" smtClean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重大投資案進行製程能源管理。</a:t>
              </a:r>
              <a:endParaRPr lang="en-US" altLang="zh-TW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TW" altLang="en-US" kern="0" dirty="0" smtClean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導入綠能科技以提升能源使用效率。</a:t>
              </a:r>
              <a:r>
                <a:rPr lang="en-US" altLang="zh-TW" kern="0" dirty="0" smtClean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endParaRPr lang="zh-TW" altLang="en-US" kern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zh-TW" altLang="en-US" kern="0" dirty="0" smtClean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強化電量使用管理措施，如依照時間區分離峰尖峰用電使用費率。</a:t>
              </a:r>
              <a:endParaRPr lang="en-US" altLang="zh-TW" b="1" kern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4154383" y="1364928"/>
            <a:ext cx="3579945" cy="4278791"/>
            <a:chOff x="4269662" y="1538681"/>
            <a:chExt cx="3367108" cy="4278791"/>
          </a:xfrm>
        </p:grpSpPr>
        <p:sp>
          <p:nvSpPr>
            <p:cNvPr id="8" name="矩形 7"/>
            <p:cNvSpPr/>
            <p:nvPr/>
          </p:nvSpPr>
          <p:spPr bwMode="auto">
            <a:xfrm>
              <a:off x="4269662" y="1689809"/>
              <a:ext cx="3319639" cy="4127663"/>
            </a:xfrm>
            <a:prstGeom prst="rect">
              <a:avLst/>
            </a:prstGeom>
            <a:solidFill>
              <a:srgbClr val="E5F1F7"/>
            </a:solidFill>
            <a:ln>
              <a:solidFill>
                <a:srgbClr val="FFFFFF">
                  <a:lumMod val="85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>
                <a:solidFill>
                  <a:srgbClr val="4D4D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" name="Freeform 6"/>
            <p:cNvSpPr/>
            <p:nvPr/>
          </p:nvSpPr>
          <p:spPr bwMode="auto">
            <a:xfrm>
              <a:off x="4280334" y="1538681"/>
              <a:ext cx="3356436" cy="151128"/>
            </a:xfrm>
            <a:custGeom>
              <a:avLst/>
              <a:gdLst>
                <a:gd name="T0" fmla="*/ 285 w 4236"/>
                <a:gd name="T1" fmla="*/ 0 h 186"/>
                <a:gd name="T2" fmla="*/ 3967 w 4236"/>
                <a:gd name="T3" fmla="*/ 0 h 186"/>
                <a:gd name="T4" fmla="*/ 4236 w 4236"/>
                <a:gd name="T5" fmla="*/ 186 h 186"/>
                <a:gd name="T6" fmla="*/ 0 w 4236"/>
                <a:gd name="T7" fmla="*/ 186 h 186"/>
                <a:gd name="T8" fmla="*/ 285 w 4236"/>
                <a:gd name="T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36" h="186">
                  <a:moveTo>
                    <a:pt x="285" y="0"/>
                  </a:moveTo>
                  <a:lnTo>
                    <a:pt x="3967" y="0"/>
                  </a:lnTo>
                  <a:lnTo>
                    <a:pt x="4236" y="186"/>
                  </a:lnTo>
                  <a:lnTo>
                    <a:pt x="0" y="186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4146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4508613" y="1538681"/>
              <a:ext cx="2902969" cy="1113601"/>
            </a:xfrm>
            <a:custGeom>
              <a:avLst/>
              <a:gdLst>
                <a:gd name="T0" fmla="*/ 0 w 3682"/>
                <a:gd name="T1" fmla="*/ 0 h 786"/>
                <a:gd name="T2" fmla="*/ 3682 w 3682"/>
                <a:gd name="T3" fmla="*/ 0 h 786"/>
                <a:gd name="T4" fmla="*/ 3682 w 3682"/>
                <a:gd name="T5" fmla="*/ 637 h 786"/>
                <a:gd name="T6" fmla="*/ 1823 w 3682"/>
                <a:gd name="T7" fmla="*/ 786 h 786"/>
                <a:gd name="T8" fmla="*/ 0 w 3682"/>
                <a:gd name="T9" fmla="*/ 637 h 786"/>
                <a:gd name="T10" fmla="*/ 0 w 3682"/>
                <a:gd name="T11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82" h="786">
                  <a:moveTo>
                    <a:pt x="0" y="0"/>
                  </a:moveTo>
                  <a:lnTo>
                    <a:pt x="3682" y="0"/>
                  </a:lnTo>
                  <a:lnTo>
                    <a:pt x="3682" y="637"/>
                  </a:lnTo>
                  <a:lnTo>
                    <a:pt x="1823" y="786"/>
                  </a:lnTo>
                  <a:lnTo>
                    <a:pt x="0" y="6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A0D8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zh-TW" altLang="en-US" sz="2000" b="1" dirty="0" smtClean="0">
                  <a:solidFill>
                    <a:srgbClr val="1F497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能源</a:t>
              </a:r>
              <a:r>
                <a:rPr lang="zh-TW" altLang="en-US" sz="2000" b="1" dirty="0">
                  <a:solidFill>
                    <a:srgbClr val="1F497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多元化、自主</a:t>
              </a:r>
              <a:r>
                <a:rPr lang="zh-TW" altLang="en-US" sz="2000" b="1" dirty="0" smtClean="0">
                  <a:solidFill>
                    <a:srgbClr val="1F497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供應與低碳</a:t>
              </a:r>
              <a:endParaRPr lang="zh-CN" altLang="en-US" sz="2000" b="1" dirty="0">
                <a:solidFill>
                  <a:srgbClr val="1F497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97958" y="2968616"/>
              <a:ext cx="3257971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推廣</a:t>
              </a:r>
              <a:r>
                <a:rPr lang="zh-TW" altLang="en-US" dirty="0" smtClean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使用天然氣，並架設天然氣接收站、輸送及儲存設施。</a:t>
              </a:r>
              <a:endParaRPr lang="en-US" altLang="zh-TW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285750" indent="-28575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擴大可再生能源建置規模，強化綠色能源發展</a:t>
              </a:r>
              <a:r>
                <a:rPr lang="zh-TW" altLang="en-US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誘因</a:t>
              </a:r>
              <a:r>
                <a:rPr lang="zh-TW" altLang="en-US" dirty="0" smtClean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。</a:t>
              </a:r>
              <a:endParaRPr lang="en-US" altLang="zh-TW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8059937" y="1347391"/>
            <a:ext cx="3579887" cy="4313861"/>
            <a:chOff x="8212199" y="1566266"/>
            <a:chExt cx="3281062" cy="4063540"/>
          </a:xfrm>
        </p:grpSpPr>
        <p:sp>
          <p:nvSpPr>
            <p:cNvPr id="13" name="TextBox 184">
              <a:extLst>
                <a:ext uri="{FF2B5EF4-FFF2-40B4-BE49-F238E27FC236}">
                  <a16:creationId xmlns:a16="http://schemas.microsoft.com/office/drawing/2014/main" xmlns="" id="{46133B19-71DE-4948-A1E4-D31077FDBEF5}"/>
                </a:ext>
              </a:extLst>
            </p:cNvPr>
            <p:cNvSpPr txBox="1"/>
            <p:nvPr/>
          </p:nvSpPr>
          <p:spPr>
            <a:xfrm>
              <a:off x="8791356" y="5339888"/>
              <a:ext cx="2164116" cy="289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STEP 3</a:t>
              </a:r>
              <a:endParaRPr lang="ko-KR" altLang="en-US" sz="1400" b="1" dirty="0">
                <a:solidFill>
                  <a:srgbClr val="FFFFFF"/>
                </a:solidFill>
                <a:latin typeface="Microsoft YaHei" panose="020B0503020204020204" pitchFamily="34" charset="-122"/>
                <a:cs typeface="Arial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8212199" y="1717077"/>
              <a:ext cx="3281062" cy="3896218"/>
            </a:xfrm>
            <a:prstGeom prst="rect">
              <a:avLst/>
            </a:prstGeom>
            <a:solidFill>
              <a:srgbClr val="EED6D6"/>
            </a:solidFill>
            <a:ln>
              <a:solidFill>
                <a:srgbClr val="FFFFFF">
                  <a:lumMod val="85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>
                <a:solidFill>
                  <a:srgbClr val="4D4D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8291564" y="1566266"/>
              <a:ext cx="3201697" cy="150811"/>
            </a:xfrm>
            <a:custGeom>
              <a:avLst/>
              <a:gdLst>
                <a:gd name="T0" fmla="*/ 285 w 4236"/>
                <a:gd name="T1" fmla="*/ 0 h 186"/>
                <a:gd name="T2" fmla="*/ 3967 w 4236"/>
                <a:gd name="T3" fmla="*/ 0 h 186"/>
                <a:gd name="T4" fmla="*/ 4236 w 4236"/>
                <a:gd name="T5" fmla="*/ 186 h 186"/>
                <a:gd name="T6" fmla="*/ 0 w 4236"/>
                <a:gd name="T7" fmla="*/ 186 h 186"/>
                <a:gd name="T8" fmla="*/ 285 w 4236"/>
                <a:gd name="T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36" h="186">
                  <a:moveTo>
                    <a:pt x="285" y="0"/>
                  </a:moveTo>
                  <a:lnTo>
                    <a:pt x="3967" y="0"/>
                  </a:lnTo>
                  <a:lnTo>
                    <a:pt x="4236" y="186"/>
                  </a:lnTo>
                  <a:lnTo>
                    <a:pt x="0" y="186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4146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6" name="Freeform 7"/>
            <p:cNvSpPr/>
            <p:nvPr/>
          </p:nvSpPr>
          <p:spPr bwMode="auto">
            <a:xfrm>
              <a:off x="8514978" y="1566266"/>
              <a:ext cx="2645192" cy="1065505"/>
            </a:xfrm>
            <a:custGeom>
              <a:avLst/>
              <a:gdLst>
                <a:gd name="T0" fmla="*/ 0 w 3682"/>
                <a:gd name="T1" fmla="*/ 0 h 786"/>
                <a:gd name="T2" fmla="*/ 3682 w 3682"/>
                <a:gd name="T3" fmla="*/ 0 h 786"/>
                <a:gd name="T4" fmla="*/ 3682 w 3682"/>
                <a:gd name="T5" fmla="*/ 637 h 786"/>
                <a:gd name="T6" fmla="*/ 1823 w 3682"/>
                <a:gd name="T7" fmla="*/ 786 h 786"/>
                <a:gd name="T8" fmla="*/ 0 w 3682"/>
                <a:gd name="T9" fmla="*/ 637 h 786"/>
                <a:gd name="T10" fmla="*/ 0 w 3682"/>
                <a:gd name="T11" fmla="*/ 0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82" h="786">
                  <a:moveTo>
                    <a:pt x="0" y="0"/>
                  </a:moveTo>
                  <a:lnTo>
                    <a:pt x="3682" y="0"/>
                  </a:lnTo>
                  <a:lnTo>
                    <a:pt x="3682" y="637"/>
                  </a:lnTo>
                  <a:lnTo>
                    <a:pt x="1823" y="786"/>
                  </a:lnTo>
                  <a:lnTo>
                    <a:pt x="0" y="6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626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kern="0">
                <a:solidFill>
                  <a:srgbClr val="CA626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7" name="TextBox 10"/>
            <p:cNvSpPr txBox="1"/>
            <p:nvPr/>
          </p:nvSpPr>
          <p:spPr>
            <a:xfrm>
              <a:off x="8288963" y="2916619"/>
              <a:ext cx="3073703" cy="205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建置智慧電表、優化區域輸配電系統效能，並結合物聯網與</a:t>
              </a:r>
              <a:r>
                <a:rPr lang="en-US" altLang="zh-TW" dirty="0" smtClean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ICT</a:t>
              </a:r>
              <a:r>
                <a:rPr lang="zh-TW" altLang="en-US" dirty="0" smtClean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技術發展智慧能源系統整合</a:t>
              </a:r>
              <a:endParaRPr lang="en-US" altLang="zh-TW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285750" indent="-285750" algn="just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zh-TW" altLang="en-US" dirty="0" smtClean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確保</a:t>
              </a:r>
              <a:r>
                <a:rPr lang="zh-TW" altLang="en-US" dirty="0" smtClean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臺灣能源供應穩定和安全，將有助於區域能源的供需平衡</a:t>
              </a:r>
              <a:r>
                <a:rPr lang="zh-TW" altLang="en-US" dirty="0">
                  <a:solidFill>
                    <a:srgbClr val="0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。</a:t>
              </a:r>
            </a:p>
          </p:txBody>
        </p:sp>
      </p:grpSp>
      <p:sp>
        <p:nvSpPr>
          <p:cNvPr id="18" name="標題 1"/>
          <p:cNvSpPr txBox="1">
            <a:spLocks/>
          </p:cNvSpPr>
          <p:nvPr/>
        </p:nvSpPr>
        <p:spPr>
          <a:xfrm>
            <a:off x="539715" y="297859"/>
            <a:ext cx="11114569" cy="938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>
              <a:defRPr/>
            </a:pPr>
            <a:r>
              <a:rPr kumimoji="1" lang="zh-TW" altLang="en-US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為了臺灣能源</a:t>
            </a:r>
            <a:r>
              <a:rPr kumimoji="1" lang="zh-TW" altLang="en-US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安全 </a:t>
            </a:r>
            <a:r>
              <a:rPr kumimoji="1" lang="en-US" altLang="zh-TW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:</a:t>
            </a:r>
            <a:endParaRPr kumimoji="1" lang="zh-TW" altLang="en-US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j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37480" y="1666230"/>
            <a:ext cx="3160449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7B3B0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</a:t>
            </a:r>
            <a:r>
              <a:rPr lang="zh-TW" altLang="en-US" sz="2000" b="1" dirty="0">
                <a:solidFill>
                  <a:srgbClr val="7B3B0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升</a:t>
            </a:r>
            <a:r>
              <a:rPr lang="zh-TW" altLang="en-US" sz="2000" b="1" dirty="0" smtClean="0">
                <a:solidFill>
                  <a:srgbClr val="7B3B0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節能效率</a:t>
            </a:r>
            <a:endParaRPr lang="en-US" altLang="zh-TW" sz="2000" b="1" dirty="0">
              <a:solidFill>
                <a:srgbClr val="7B3B0B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365144" y="1356476"/>
            <a:ext cx="3118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TW" sz="2000" b="1" dirty="0" smtClean="0">
                <a:solidFill>
                  <a:srgbClr val="0E6EB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zh-TW" altLang="en-US" sz="2000" b="1" dirty="0">
              <a:solidFill>
                <a:srgbClr val="0E6EB7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606923" y="1712904"/>
            <a:ext cx="25725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74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智慧系統整合</a:t>
            </a:r>
            <a:endParaRPr lang="zh-TW" altLang="en-US" sz="2000" b="1" dirty="0">
              <a:solidFill>
                <a:srgbClr val="74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>
                <a:defRPr/>
              </a:pPr>
              <a:t>41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47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6374" y="1558136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</a:t>
            </a:r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基本水費</a:t>
            </a:r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TW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每戶每月</a:t>
            </a:r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zh-TW" altLang="en-US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4880" y="1895113"/>
            <a:ext cx="11604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為支付給水務局的費用，以進行水資源的硬體設備維護，如水之管線維修、更新、折舊等相關費用。這部分的收費多寡是以水表口徑大小為依據，與用水量無關。</a:t>
            </a:r>
            <a:endParaRPr lang="zh-TW" altLang="en-US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281991"/>
              </p:ext>
            </p:extLst>
          </p:nvPr>
        </p:nvGraphicFramePr>
        <p:xfrm>
          <a:off x="524147" y="2707855"/>
          <a:ext cx="11115676" cy="937173"/>
        </p:xfrm>
        <a:graphic>
          <a:graphicData uri="http://schemas.openxmlformats.org/drawingml/2006/table">
            <a:tbl>
              <a:tblPr/>
              <a:tblGrid>
                <a:gridCol w="2021032"/>
                <a:gridCol w="673678"/>
                <a:gridCol w="673678"/>
                <a:gridCol w="673678"/>
                <a:gridCol w="673678"/>
                <a:gridCol w="785956"/>
                <a:gridCol w="785956"/>
                <a:gridCol w="898236"/>
                <a:gridCol w="1010516"/>
                <a:gridCol w="1010516"/>
                <a:gridCol w="1010516"/>
                <a:gridCol w="898236"/>
              </a:tblGrid>
              <a:tr h="4492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r>
                        <a:rPr lang="zh-TW" altLang="en-US" sz="16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水表口徑</a:t>
                      </a:r>
                      <a:r>
                        <a:rPr lang="en-US" altLang="zh-TW" sz="16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en-US" altLang="zh-TW" sz="18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mm,</a:t>
                      </a:r>
                      <a:r>
                        <a:rPr lang="zh-TW" altLang="en-US" sz="16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毫米</a:t>
                      </a:r>
                      <a:r>
                        <a:rPr lang="en-US" altLang="zh-TW" sz="16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13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25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40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50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75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100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150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200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250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300&lt;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</a:tr>
              <a:tr h="4879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r>
                        <a:rPr lang="zh-TW" altLang="en-US" sz="18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基本費</a:t>
                      </a:r>
                      <a:r>
                        <a:rPr lang="en-US" altLang="zh-TW" sz="18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zh-TW" altLang="en-US" sz="18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元</a:t>
                      </a:r>
                      <a:r>
                        <a:rPr lang="en-US" altLang="zh-TW" sz="18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/</a:t>
                      </a:r>
                      <a:r>
                        <a:rPr lang="zh-TW" altLang="en-US" sz="18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月</a:t>
                      </a:r>
                      <a:r>
                        <a:rPr lang="en-US" altLang="zh-TW" sz="18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17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68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126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374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680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1,836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3,638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10,098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20,060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35,428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55,590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206375" y="3879821"/>
            <a:ext cx="11637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B.</a:t>
            </a:r>
            <a:r>
              <a:rPr lang="zh-TW" altLang="en-US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用水量級別及累進計費價格表</a:t>
            </a:r>
            <a:r>
              <a:rPr lang="en-US" altLang="zh-TW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en-US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每戶每月</a:t>
            </a:r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zh-TW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19700" y="4221088"/>
            <a:ext cx="11598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以下費用為累進制，依據用水多寡而有所不同。</a:t>
            </a:r>
            <a:endParaRPr lang="zh-TW" altLang="en-US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657014"/>
              </p:ext>
            </p:extLst>
          </p:nvPr>
        </p:nvGraphicFramePr>
        <p:xfrm>
          <a:off x="524152" y="4653136"/>
          <a:ext cx="11115671" cy="1771106"/>
        </p:xfrm>
        <a:graphic>
          <a:graphicData uri="http://schemas.openxmlformats.org/drawingml/2006/table">
            <a:tbl>
              <a:tblPr/>
              <a:tblGrid>
                <a:gridCol w="2128838"/>
                <a:gridCol w="1966409"/>
                <a:gridCol w="1755106"/>
                <a:gridCol w="1755106"/>
                <a:gridCol w="1755106"/>
                <a:gridCol w="1755106"/>
              </a:tblGrid>
              <a:tr h="3984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r>
                        <a:rPr lang="zh-TW" altLang="en-US" sz="1800" b="1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Eras Medium ITC"/>
                          <a:ea typeface="微軟正黑體 Light"/>
                          <a:cs typeface="+mn-cs"/>
                        </a:rPr>
                        <a:t>用水量級別</a:t>
                      </a:r>
                      <a:endParaRPr lang="en-US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一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二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三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四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五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BFF"/>
                    </a:solidFill>
                  </a:tcPr>
                </a:tc>
              </a:tr>
              <a:tr h="3829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zh-TW" altLang="en-US" sz="16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用水量</a:t>
                      </a:r>
                      <a:r>
                        <a:rPr lang="en-US" altLang="zh-TW" sz="16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zh-TW" altLang="en-US" sz="16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立方公尺</a:t>
                      </a:r>
                      <a:r>
                        <a:rPr lang="en-US" altLang="zh-TW" sz="16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D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1~20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21~60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61~200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16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201~1,000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1,001</a:t>
                      </a:r>
                      <a:r>
                        <a:rPr lang="zh-TW" altLang="en-US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以上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027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zh-TW" altLang="en-US" sz="16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每立方公尺單價</a:t>
                      </a:r>
                      <a:r>
                        <a:rPr lang="en-US" altLang="zh-TW" sz="16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zh-TW" altLang="en-US" sz="16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元</a:t>
                      </a:r>
                      <a:r>
                        <a:rPr lang="en-US" altLang="zh-TW" sz="16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D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5.0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6.7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8.5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14.0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20.0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680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 latinLnBrk="1"/>
                      <a:r>
                        <a:rPr lang="zh-TW" altLang="en-US" sz="16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累進差額</a:t>
                      </a:r>
                      <a:r>
                        <a:rPr lang="en-US" altLang="zh-TW" sz="16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zh-TW" altLang="en-US" sz="16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元</a:t>
                      </a:r>
                      <a:r>
                        <a:rPr lang="en-US" altLang="zh-TW" sz="1600" b="0" i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en-US" sz="16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DD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-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34.0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142.0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1,242.0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zh-TW" sz="16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7,242.0</a:t>
                      </a:r>
                    </a:p>
                  </a:txBody>
                  <a:tcPr marL="95250" marR="95250" marT="95250" marB="95250" anchor="ctr">
                    <a:lnL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C9C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206375" y="694"/>
            <a:ext cx="11446912" cy="869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+mj-cs"/>
              </a:defRPr>
            </a:lvl1pPr>
          </a:lstStyle>
          <a:p>
            <a:pPr marL="360363" indent="-360363">
              <a:lnSpc>
                <a:spcPct val="100000"/>
              </a:lnSpc>
            </a:pPr>
            <a:r>
              <a:rPr kumimoji="1" lang="en-US" altLang="zh-TW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kumimoji="1" lang="en-US" altLang="zh-TW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kumimoji="1" lang="zh-TW" altLang="en-US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常見問題</a:t>
            </a:r>
            <a:r>
              <a:rPr kumimoji="1" lang="en-US" altLang="zh-TW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TW" altLang="en-US" sz="3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投資評估</a:t>
            </a:r>
            <a:endParaRPr kumimoji="1" lang="en-US" altLang="zh-TW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標題 2"/>
          <p:cNvSpPr txBox="1">
            <a:spLocks/>
          </p:cNvSpPr>
          <p:nvPr/>
        </p:nvSpPr>
        <p:spPr>
          <a:xfrm>
            <a:off x="616103" y="807175"/>
            <a:ext cx="10515600" cy="680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446088" indent="-446088">
              <a:defRPr/>
            </a:pPr>
            <a:r>
              <a:rPr lang="en-US" altLang="zh-TW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5)</a:t>
            </a:r>
            <a:r>
              <a:rPr lang="zh-TW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臺灣的用水成本概況為何</a:t>
            </a:r>
            <a:r>
              <a:rPr lang="en-US" altLang="zh-TW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20925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2"/>
          <a:stretch/>
        </p:blipFill>
        <p:spPr>
          <a:xfrm>
            <a:off x="6559781" y="0"/>
            <a:ext cx="5656108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34568" y="6342096"/>
            <a:ext cx="69847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資料來源 </a:t>
            </a:r>
            <a:r>
              <a:rPr lang="en-US" altLang="zh-TW" sz="12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</a:t>
            </a:r>
            <a:r>
              <a:rPr lang="zh-TW" altLang="en-US" sz="12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投資臺灣入口網 </a:t>
            </a:r>
            <a:r>
              <a:rPr lang="en-US" altLang="zh-TW" sz="1200" dirty="0">
                <a:hlinkClick r:id="rId3"/>
              </a:rPr>
              <a:t>https://investtaiwan.nat.gov.tw/showPage?lang=cht&amp;search=serviceCenter_06</a:t>
            </a:r>
            <a:endParaRPr lang="zh-TW" altLang="en-US" sz="12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29075" y="2222796"/>
            <a:ext cx="48781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0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在</a:t>
            </a:r>
            <a:r>
              <a:rPr lang="zh-TW" altLang="en-US" sz="2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土地廠辦取得方面，經濟部將協尋土地供給資訊，強化媒合服務，包括政府部門開發之各類型園區內可供出租售用地資訊；或轉請縣市政府、中華民國不動產仲介經紀及商業同業公會全國聯合會等單位，協尋合宜用地，藉以提供廠商多元土地資訊媒合管道。服務流程</a:t>
            </a:r>
            <a:r>
              <a:rPr lang="zh-TW" altLang="en-US" sz="20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如右圖：</a:t>
            </a:r>
            <a:endParaRPr lang="en-US" altLang="zh-TW" sz="20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206375" y="694"/>
            <a:ext cx="11446912" cy="869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+mj-cs"/>
              </a:defRPr>
            </a:lvl1pPr>
          </a:lstStyle>
          <a:p>
            <a:pPr marL="360363" indent="-360363">
              <a:lnSpc>
                <a:spcPct val="100000"/>
              </a:lnSpc>
            </a:pPr>
            <a:r>
              <a:rPr kumimoji="1" lang="en-US" altLang="zh-TW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kumimoji="1" lang="en-US" altLang="zh-TW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kumimoji="1" lang="zh-TW" altLang="en-US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常見問題</a:t>
            </a:r>
            <a:r>
              <a:rPr kumimoji="1" lang="en-US" altLang="zh-TW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TW" altLang="en-US" sz="3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投資評估</a:t>
            </a:r>
            <a:endParaRPr kumimoji="1" lang="en-US" altLang="zh-TW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標題 2"/>
          <p:cNvSpPr txBox="1">
            <a:spLocks/>
          </p:cNvSpPr>
          <p:nvPr/>
        </p:nvSpPr>
        <p:spPr>
          <a:xfrm>
            <a:off x="616103" y="807175"/>
            <a:ext cx="10515600" cy="680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446088" indent="-446088">
              <a:defRPr/>
            </a:pPr>
            <a:r>
              <a:rPr lang="en-US" altLang="zh-TW" sz="28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6)</a:t>
            </a:r>
            <a:r>
              <a:rPr lang="zh-TW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外國投資者如何在臺取得土地</a:t>
            </a:r>
            <a:r>
              <a:rPr lang="zh-TW" altLang="en-US" sz="28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r>
              <a:rPr lang="en-US" altLang="zh-TW" sz="28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TW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815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圖片 4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3025" r="3239" b="1453"/>
          <a:stretch/>
        </p:blipFill>
        <p:spPr>
          <a:xfrm>
            <a:off x="5303121" y="124021"/>
            <a:ext cx="6520432" cy="6761367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>
            <a:off x="1054649" y="5820211"/>
            <a:ext cx="34563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/>
            <a:r>
              <a:rPr lang="zh-TW" altLang="en-US" sz="1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註</a:t>
            </a:r>
            <a:r>
              <a:rPr lang="zh-TW" altLang="en-US" sz="14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：實線方框</a:t>
            </a:r>
            <a:r>
              <a:rPr lang="zh-TW" altLang="en-US" sz="1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表示所有應用程序所需的步驟，</a:t>
            </a:r>
            <a:r>
              <a:rPr lang="zh-TW" altLang="en-US" sz="14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虛線方框</a:t>
            </a:r>
            <a:r>
              <a:rPr lang="zh-TW" altLang="en-US" sz="1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表示在某些情況下所需的程序，具體取決於業務的性質。</a:t>
            </a:r>
          </a:p>
        </p:txBody>
      </p:sp>
      <p:sp>
        <p:nvSpPr>
          <p:cNvPr id="48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206375" y="694"/>
            <a:ext cx="11446912" cy="869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+mj-cs"/>
              </a:defRPr>
            </a:lvl1pPr>
          </a:lstStyle>
          <a:p>
            <a:pPr marL="360363" indent="-360363">
              <a:lnSpc>
                <a:spcPct val="100000"/>
              </a:lnSpc>
            </a:pPr>
            <a:r>
              <a:rPr kumimoji="1" lang="en-US" altLang="zh-TW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kumimoji="1" lang="en-US" altLang="zh-TW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kumimoji="1" lang="zh-TW" altLang="en-US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常見問題</a:t>
            </a:r>
            <a:r>
              <a:rPr kumimoji="1" lang="en-US" altLang="zh-TW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TW" altLang="en-US" sz="32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投資設立</a:t>
            </a:r>
            <a:endParaRPr kumimoji="1" lang="en-US" altLang="zh-TW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標題 2"/>
          <p:cNvSpPr txBox="1">
            <a:spLocks/>
          </p:cNvSpPr>
          <p:nvPr/>
        </p:nvSpPr>
        <p:spPr>
          <a:xfrm>
            <a:off x="616103" y="807171"/>
            <a:ext cx="3805354" cy="108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358775" indent="-358775">
              <a:defRPr/>
            </a:pPr>
            <a:r>
              <a:rPr lang="en-US" altLang="zh-TW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1)</a:t>
            </a:r>
            <a:r>
              <a:rPr lang="zh-TW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外國投資者如何</a:t>
            </a:r>
            <a:r>
              <a:rPr lang="zh-TW" altLang="en-US" sz="28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申請在</a:t>
            </a:r>
            <a:r>
              <a:rPr lang="zh-TW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臺灣成立公司</a:t>
            </a:r>
            <a:r>
              <a:rPr lang="en-US" altLang="zh-TW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1705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907440" y="1628903"/>
            <a:ext cx="8448505" cy="85010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</a:t>
            </a:r>
            <a:r>
              <a:rPr lang="zh-TW" altLang="en-US" sz="24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灣稅收要點</a:t>
            </a:r>
            <a:endParaRPr lang="en-US" altLang="zh-TW" sz="24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333975"/>
              </p:ext>
            </p:extLst>
          </p:nvPr>
        </p:nvGraphicFramePr>
        <p:xfrm>
          <a:off x="1270671" y="2135869"/>
          <a:ext cx="9746289" cy="3931506"/>
        </p:xfrm>
        <a:graphic>
          <a:graphicData uri="http://schemas.openxmlformats.org/drawingml/2006/table">
            <a:tbl>
              <a:tblPr firstRow="1" bandRow="1"/>
              <a:tblGrid>
                <a:gridCol w="10333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357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387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384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605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2400" b="0" i="0" u="none" strike="noStrike" kern="1200" baseline="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381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稅務類別</a:t>
                      </a:r>
                      <a:endParaRPr lang="en-US" altLang="zh-TW" sz="2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381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4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稅法規定</a:t>
                      </a:r>
                      <a:endParaRPr lang="en-US" altLang="zh-TW" sz="2400" b="1" dirty="0">
                        <a:solidFill>
                          <a:srgbClr val="FFFF00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381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000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企業</a:t>
                      </a:r>
                      <a:endParaRPr lang="en-US" altLang="zh-TW" sz="18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marL="72000" marR="72000"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381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>
                        <a:tint val="4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1600" b="1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公司所得稅</a:t>
                      </a:r>
                      <a:r>
                        <a:rPr lang="en-US" altLang="zh-TW" sz="1600" b="1" kern="1200" dirty="0" smtClean="0">
                          <a:solidFill>
                            <a:schemeClr val="dk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TW" sz="1600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en-US" altLang="zh-TW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CIT)</a:t>
                      </a:r>
                      <a:endParaRPr lang="en-US" altLang="zh-TW" sz="16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381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600" b="1" dirty="0">
                          <a:solidFill>
                            <a:srgbClr val="0000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20%</a:t>
                      </a:r>
                      <a:endParaRPr lang="en-US" altLang="zh-TW" sz="1600" b="1" dirty="0">
                        <a:solidFill>
                          <a:srgbClr val="0000FF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381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48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未分配盈餘稅</a:t>
                      </a:r>
                      <a:r>
                        <a:rPr lang="en-US" altLang="zh-TW" sz="1600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(SUE)</a:t>
                      </a:r>
                      <a:endParaRPr lang="en-US" altLang="zh-TW" sz="1600" b="1" dirty="0" smtClean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TW" sz="1600" b="1" dirty="0">
                          <a:solidFill>
                            <a:srgbClr val="0000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5%</a:t>
                      </a:r>
                      <a:endParaRPr lang="en-US" altLang="zh-TW" sz="1600" b="1" dirty="0">
                        <a:solidFill>
                          <a:srgbClr val="0000FF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520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1600" u="none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外資獲配股利或盈餘之扣繳率</a:t>
                      </a:r>
                      <a:endParaRPr lang="en-US" altLang="zh-TW" sz="1600" u="none" dirty="0" smtClean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TW" sz="1600" u="none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zh-TW" altLang="en-US" sz="1600" u="none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非居住者股東之股利所得扣繳率</a:t>
                      </a:r>
                      <a:r>
                        <a:rPr lang="en-US" altLang="zh-TW" sz="1600" u="none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TW" sz="1600" b="1" dirty="0" smtClean="0">
                          <a:latin typeface="Century Gothic" panose="020B0502020202020204" pitchFamily="34" charset="0"/>
                        </a:rPr>
                        <a:t>Withholding tax (WHT) rate on dividend distributed to non-resident shareholders</a:t>
                      </a:r>
                      <a:endParaRPr lang="en-US" altLang="zh-TW" sz="1600" b="1" dirty="0" smtClean="0">
                        <a:latin typeface="Century Gothic" panose="020B0502020202020204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TW" sz="1600" b="1" dirty="0">
                          <a:solidFill>
                            <a:srgbClr val="0000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21%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solidFill>
                            <a:srgbClr val="0000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已簽署全面所得稅協定的國家稅率上限為</a:t>
                      </a:r>
                      <a:r>
                        <a:rPr lang="en-US" altLang="zh-Hant" sz="1600" b="1" dirty="0" smtClean="0">
                          <a:solidFill>
                            <a:srgbClr val="0000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10%</a:t>
                      </a:r>
                      <a:endParaRPr lang="en-US" altLang="zh-TW" sz="1600" b="1" dirty="0">
                        <a:solidFill>
                          <a:srgbClr val="0000FF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2024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1" kern="1200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個人</a:t>
                      </a:r>
                      <a:endParaRPr lang="en-US" altLang="zh-TW" sz="1800" b="1" kern="1200" dirty="0">
                        <a:solidFill>
                          <a:schemeClr val="dk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綜合所得稅</a:t>
                      </a:r>
                      <a:r>
                        <a:rPr lang="en-US" altLang="zh-TW" sz="1600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en-US" altLang="zh-TW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IIT)</a:t>
                      </a:r>
                      <a:endParaRPr lang="en-US" altLang="zh-TW" sz="16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dirty="0" smtClean="0">
                          <a:solidFill>
                            <a:srgbClr val="0000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上限</a:t>
                      </a:r>
                      <a:r>
                        <a:rPr lang="en-US" altLang="zh-TW" sz="1600" b="1" dirty="0" smtClean="0">
                          <a:solidFill>
                            <a:srgbClr val="0000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TW" sz="1600" b="1" dirty="0">
                          <a:solidFill>
                            <a:srgbClr val="0000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40%</a:t>
                      </a:r>
                      <a:endParaRPr lang="en-US" altLang="zh-TW" sz="1600" b="1" dirty="0">
                        <a:solidFill>
                          <a:srgbClr val="0000FF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0080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扣抵和免除</a:t>
                      </a:r>
                      <a:endParaRPr lang="en-US" altLang="zh-Hant" sz="16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標準扣除額</a:t>
                      </a:r>
                      <a:endParaRPr lang="en-US" altLang="zh-TW" sz="12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Hant" sz="1600" b="1" dirty="0">
                          <a:solidFill>
                            <a:srgbClr val="0000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NT$120,000</a:t>
                      </a:r>
                      <a:endParaRPr lang="en-US" altLang="zh-Hant" sz="1600" b="1" dirty="0">
                        <a:solidFill>
                          <a:srgbClr val="0000FF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395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薪資所得特別扣除額</a:t>
                      </a:r>
                      <a:endParaRPr lang="zh-TW" altLang="en-US" sz="12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Hant" sz="1600" b="1" dirty="0">
                          <a:solidFill>
                            <a:srgbClr val="0000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NT$200,000</a:t>
                      </a:r>
                      <a:endParaRPr lang="en-US" altLang="zh-Hant" sz="1600" b="1" dirty="0">
                        <a:solidFill>
                          <a:srgbClr val="0000FF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40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zh-TW" altLang="en-US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幼兒學前特別扣除額</a:t>
                      </a:r>
                      <a:endParaRPr lang="zh-TW" altLang="en-US" sz="1200" b="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Hant" sz="1600" b="1" dirty="0">
                          <a:solidFill>
                            <a:srgbClr val="0000FF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NT$120,000</a:t>
                      </a:r>
                      <a:endParaRPr lang="en-US" altLang="zh-Hant" sz="1600" b="1" dirty="0">
                        <a:solidFill>
                          <a:srgbClr val="0000FF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822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1245440" y="6145563"/>
            <a:ext cx="6145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財政部稅務入口網  </a:t>
            </a:r>
            <a:r>
              <a:rPr lang="zh-TW" altLang="en-US" sz="1400" dirty="0" smtClean="0"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  </a:t>
            </a:r>
            <a:r>
              <a:rPr lang="en-US" altLang="zh-TW" sz="1400" dirty="0" smtClean="0"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https</a:t>
            </a:r>
            <a:r>
              <a:rPr lang="en-US" altLang="zh-TW" sz="1400" dirty="0">
                <a:latin typeface="Microsoft YaHei" panose="020B0503020204020204" pitchFamily="34" charset="-122"/>
                <a:ea typeface="Microsoft YaHei" panose="020B0503020204020204" pitchFamily="34" charset="-122"/>
                <a:hlinkClick r:id="rId2"/>
              </a:rPr>
              <a:t>://www.etax.nat.gov.tw/etwmain/?orgId=FDC</a:t>
            </a:r>
            <a:endParaRPr lang="zh-TW" altLang="zh-TW" sz="1400" kern="1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06375" y="694"/>
            <a:ext cx="11446912" cy="869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+mj-cs"/>
              </a:defRPr>
            </a:lvl1pPr>
          </a:lstStyle>
          <a:p>
            <a:pPr marL="360363" indent="-360363">
              <a:lnSpc>
                <a:spcPct val="100000"/>
              </a:lnSpc>
            </a:pPr>
            <a:r>
              <a:rPr kumimoji="1" lang="en-US" altLang="zh-TW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kumimoji="1" lang="en-US" altLang="zh-TW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kumimoji="1" lang="zh-TW" altLang="en-US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常見問題</a:t>
            </a:r>
            <a:r>
              <a:rPr kumimoji="1" lang="en-US" altLang="zh-TW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TW" altLang="en-US" sz="32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投資營運</a:t>
            </a:r>
            <a:endParaRPr kumimoji="1" lang="en-US" altLang="zh-TW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標題 2"/>
          <p:cNvSpPr txBox="1">
            <a:spLocks/>
          </p:cNvSpPr>
          <p:nvPr/>
        </p:nvSpPr>
        <p:spPr>
          <a:xfrm>
            <a:off x="616103" y="807175"/>
            <a:ext cx="10515600" cy="680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446088" indent="-446088">
              <a:defRPr/>
            </a:pPr>
            <a:r>
              <a:rPr lang="en-US" altLang="zh-TW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1)</a:t>
            </a:r>
            <a:r>
              <a:rPr lang="zh-TW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臺灣已經制定了那些適用於外商投資的所得稅法規</a:t>
            </a:r>
            <a:r>
              <a:rPr lang="zh-TW" altLang="en-US" sz="28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lang="zh-TW" altLang="en-US" sz="28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244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69174" y="1700808"/>
            <a:ext cx="10670650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截至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2019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年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5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月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3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日，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臺灣</a:t>
            </a:r>
            <a:r>
              <a:rPr lang="zh-CN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已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與</a:t>
            </a:r>
            <a:r>
              <a:rPr lang="en-US" altLang="zh-CN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32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國簽署避免雙重課稅協定並生效，詳列如下：</a:t>
            </a: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亞洲：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印度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、印尼、以色列、日本、馬來西亞、新加坡、泰國、越南</a:t>
            </a:r>
            <a:endParaRPr lang="en-US" altLang="zh-TW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大洋洲：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澳大利亞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、紐西蘭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、吉里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巴斯</a:t>
            </a:r>
            <a:endParaRPr lang="en-US" altLang="zh-TW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歐洲：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奧地利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、比利時、丹麥、法國，德國、匈牙利、意大利、盧森堡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、</a:t>
            </a:r>
            <a:r>
              <a:rPr lang="en-US" altLang="zh-TW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/>
            </a:r>
            <a:br>
              <a:rPr lang="en-US" altLang="zh-TW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</a:b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　　　馬其頓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、荷蘭、波蘭、斯洛伐克、瑞典、英國、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瑞士</a:t>
            </a:r>
            <a:endParaRPr lang="en-US" altLang="zh-TW" b="1" dirty="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非洲：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甘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比亞，塞內加爾，南非，史瓦帝尼</a:t>
            </a:r>
            <a:endParaRPr lang="en-US" altLang="zh-TW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美洲：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加拿大</a:t>
            </a:r>
            <a:r>
              <a:rPr lang="en-US" altLang="zh-TW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, 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巴拉圭</a:t>
            </a:r>
            <a:endParaRPr lang="en-US" altLang="zh-TW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altLang="zh-TW" sz="2000" dirty="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  <a:p>
            <a:pPr marL="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18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有關協定的詳細資訊，</a:t>
            </a:r>
            <a:r>
              <a:rPr lang="zh-TW" altLang="en-US" sz="1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請參閱</a:t>
            </a:r>
            <a:r>
              <a:rPr lang="zh-TW" altLang="en-US" sz="18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財政部網站。</a:t>
            </a:r>
            <a:endParaRPr lang="zh-TW" altLang="en-US" sz="20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6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06375" y="694"/>
            <a:ext cx="11446912" cy="869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+mj-cs"/>
              </a:defRPr>
            </a:lvl1pPr>
          </a:lstStyle>
          <a:p>
            <a:pPr marL="360363" indent="-360363">
              <a:lnSpc>
                <a:spcPct val="100000"/>
              </a:lnSpc>
            </a:pPr>
            <a:r>
              <a:rPr kumimoji="1" lang="en-US" altLang="zh-TW" sz="36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</a:t>
            </a:r>
            <a:r>
              <a:rPr kumimoji="1" lang="en-US" altLang="zh-TW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kumimoji="1" lang="zh-TW" altLang="en-US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常見問題</a:t>
            </a:r>
            <a:r>
              <a:rPr kumimoji="1" lang="en-US" altLang="zh-TW" sz="36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TW" altLang="en-US" sz="3200" b="1" dirty="0" smtClean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投資營運</a:t>
            </a:r>
            <a:endParaRPr kumimoji="1" lang="en-US" altLang="zh-TW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標題 2"/>
          <p:cNvSpPr txBox="1">
            <a:spLocks/>
          </p:cNvSpPr>
          <p:nvPr/>
        </p:nvSpPr>
        <p:spPr>
          <a:xfrm>
            <a:off x="616103" y="807175"/>
            <a:ext cx="10515600" cy="680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446088" indent="-446088">
              <a:defRPr/>
            </a:pPr>
            <a:r>
              <a:rPr lang="en-US" altLang="zh-TW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2)</a:t>
            </a:r>
            <a:r>
              <a:rPr lang="zh-TW" altLang="en-US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已與臺灣簽訂避免雙重課稅協定的國家為何？</a:t>
            </a:r>
          </a:p>
        </p:txBody>
      </p:sp>
    </p:spTree>
    <p:extLst>
      <p:ext uri="{BB962C8B-B14F-4D97-AF65-F5344CB8AC3E}">
        <p14:creationId xmlns:p14="http://schemas.microsoft.com/office/powerpoint/2010/main" val="20781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2">
            <a:extLst>
              <a:ext uri="{FF2B5EF4-FFF2-40B4-BE49-F238E27FC236}">
                <a16:creationId xmlns="" xmlns:a16="http://schemas.microsoft.com/office/drawing/2014/main" id="{60734A77-876E-4F74-B443-49E5BC34CAA8}"/>
              </a:ext>
            </a:extLst>
          </p:cNvPr>
          <p:cNvSpPr txBox="1">
            <a:spLocks/>
          </p:cNvSpPr>
          <p:nvPr/>
        </p:nvSpPr>
        <p:spPr>
          <a:xfrm>
            <a:off x="655332" y="2671011"/>
            <a:ext cx="7505455" cy="2427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  <a:defRPr/>
            </a:pPr>
            <a:r>
              <a:rPr lang="zh-TW" altLang="en-US" sz="4800" b="1" dirty="0" smtClean="0">
                <a:solidFill>
                  <a:srgbClr val="EA6124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單</a:t>
            </a:r>
            <a:r>
              <a:rPr lang="zh-TW" altLang="en-US" sz="4800" b="1" dirty="0">
                <a:solidFill>
                  <a:srgbClr val="EA6124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一</a:t>
            </a:r>
            <a:r>
              <a:rPr lang="zh-TW" altLang="en-US" sz="4800" b="1" dirty="0" smtClean="0">
                <a:solidFill>
                  <a:srgbClr val="EA6124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投資窗口</a:t>
            </a:r>
            <a:endParaRPr lang="en-US" altLang="zh-TW" sz="4800" b="1" dirty="0">
              <a:solidFill>
                <a:srgbClr val="EA6124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l">
              <a:spcAft>
                <a:spcPts val="600"/>
              </a:spcAft>
              <a:defRPr/>
            </a:pPr>
            <a:r>
              <a:rPr lang="zh-TW" altLang="en-US" sz="3200" b="1" i="1" dirty="0" smtClean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確保過程順利</a:t>
            </a:r>
            <a:endParaRPr lang="zh-TW" altLang="en-US" sz="3200" b="1" i="1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CBC54498-3485-4EAF-B73D-233212E2E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1" r="19435" b="-1"/>
          <a:stretch/>
        </p:blipFill>
        <p:spPr bwMode="auto">
          <a:xfrm>
            <a:off x="5913134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2">
            <a:extLst>
              <a:ext uri="{FF2B5EF4-FFF2-40B4-BE49-F238E27FC236}">
                <a16:creationId xmlns="" xmlns:a16="http://schemas.microsoft.com/office/drawing/2014/main" id="{CB01770A-5231-49CE-BE66-55E37E2595F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charset="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="" xmlns:a16="http://schemas.microsoft.com/office/drawing/2014/main" id="{709B8E55-C21A-404A-9074-45C709B40631}"/>
              </a:ext>
            </a:extLst>
          </p:cNvPr>
          <p:cNvSpPr txBox="1">
            <a:spLocks/>
          </p:cNvSpPr>
          <p:nvPr/>
        </p:nvSpPr>
        <p:spPr>
          <a:xfrm>
            <a:off x="8763003" y="65087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48AD2-EFC9-4ABF-B7A9-FBC243415C0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377832B9-D775-4698-A1D1-F88255260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927" y="3550921"/>
            <a:ext cx="2135359" cy="2135358"/>
          </a:xfrm>
          <a:prstGeom prst="rect">
            <a:avLst/>
          </a:prstGeom>
          <a:ln w="57150">
            <a:solidFill>
              <a:srgbClr val="000000">
                <a:lumMod val="90000"/>
                <a:lumOff val="10000"/>
              </a:srgbClr>
            </a:solidFill>
          </a:ln>
        </p:spPr>
      </p:pic>
      <p:sp>
        <p:nvSpPr>
          <p:cNvPr id="7" name="矩形 6"/>
          <p:cNvSpPr/>
          <p:nvPr/>
        </p:nvSpPr>
        <p:spPr>
          <a:xfrm>
            <a:off x="7" y="6273259"/>
            <a:ext cx="12191999" cy="584775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https://investtaiwan.nat.gov.tw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8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41496" y="83648"/>
            <a:ext cx="12647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附錄</a:t>
            </a:r>
            <a:r>
              <a:rPr lang="en-US" altLang="zh-TW" sz="28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 :</a:t>
            </a:r>
            <a:r>
              <a:rPr lang="zh-TW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僑外投資負面表列</a:t>
            </a:r>
            <a:r>
              <a:rPr lang="en-US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lang="zh-TW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禁止及限制僑外人投資業別</a:t>
            </a:r>
            <a:r>
              <a:rPr lang="zh-TW" altLang="zh-TW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項目</a:t>
            </a:r>
            <a:endParaRPr lang="en-US" altLang="zh-TW" sz="24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(2013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TW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17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日修改</a:t>
            </a:r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zh-TW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" y="745367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1</a:t>
            </a:r>
            <a:r>
              <a:rPr lang="en-US" altLang="zh-TW" sz="24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.</a:t>
            </a:r>
            <a:r>
              <a:rPr lang="zh-TW" altLang="zh-TW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禁止僑外人投資業別</a:t>
            </a:r>
            <a:endParaRPr lang="zh-TW" altLang="en-US" sz="24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BC85BD41-8338-4302-A8BB-685B182ACDEA}"/>
              </a:ext>
            </a:extLst>
          </p:cNvPr>
          <p:cNvSpPr txBox="1">
            <a:spLocks/>
          </p:cNvSpPr>
          <p:nvPr/>
        </p:nvSpPr>
        <p:spPr>
          <a:xfrm>
            <a:off x="8996367" y="6342096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726405"/>
              </p:ext>
            </p:extLst>
          </p:nvPr>
        </p:nvGraphicFramePr>
        <p:xfrm>
          <a:off x="157731" y="1225272"/>
          <a:ext cx="11881323" cy="50245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{93296810-A885-4BE3-A3E7-6D5BEEA58F35}</a:tableStyleId>
              </a:tblPr>
              <a:tblGrid>
                <a:gridCol w="680891"/>
                <a:gridCol w="1440161"/>
                <a:gridCol w="2271438"/>
                <a:gridCol w="4929364"/>
                <a:gridCol w="1656184"/>
                <a:gridCol w="90328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中類編號</a:t>
                      </a:r>
                      <a:endParaRPr lang="zh-TW" sz="1300" b="1" kern="1200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中類業別</a:t>
                      </a:r>
                      <a:endParaRPr lang="zh-TW" sz="1300" b="1" kern="1200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細類業別</a:t>
                      </a:r>
                      <a:endParaRPr lang="zh-TW" sz="1300" b="1" kern="1200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spc="-3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項目</a:t>
                      </a:r>
                      <a:endParaRPr lang="zh-TW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目</a:t>
                      </a:r>
                      <a:r>
                        <a:rPr lang="en-US" sz="1300" b="1" spc="-15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的事業</a:t>
                      </a:r>
                      <a:r>
                        <a:rPr lang="en-US" sz="1300" b="1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主</a:t>
                      </a:r>
                      <a:r>
                        <a:rPr lang="en-US" sz="1300" b="1" spc="-15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管機關</a:t>
                      </a:r>
                      <a:endParaRPr lang="zh-TW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spc="-3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備註</a:t>
                      </a:r>
                      <a:endParaRPr lang="zh-TW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18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化學材料製造業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1810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基本化學材料製造業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軍用</a:t>
                      </a: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之硝化甘油製造（屬供火炸藥柱涉及公共安全等硝化甘油者）</a:t>
                      </a: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國防部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水銀法鹼氯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經濟部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國民待遇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聯合國</a:t>
                      </a: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禁止化學武器公約列</a:t>
                      </a:r>
                      <a:r>
                        <a:rPr lang="zh-TW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管化學</a:t>
                      </a: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物質甲類化學品者</a:t>
                      </a: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經濟部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889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國防部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國民待遇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CFC</a:t>
                      </a: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、海龍、三氯乙烷、四氯化碳</a:t>
                      </a: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行政院環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889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境保護署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國民待遇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19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化學製品製造業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r>
                        <a:rPr lang="en-US" sz="130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1990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其他化學製品製造業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軍用</a:t>
                      </a: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之火藥引信、導火劑、雷汞</a:t>
                      </a: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國防部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24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基本金屬製造業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2499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30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未分類其他基本金屬</a:t>
                      </a:r>
                      <a:r>
                        <a:rPr lang="zh-TW" sz="130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製造業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金屬鎘冶煉工業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經濟部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國民待遇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r>
                        <a:rPr lang="en-US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29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機械設備製造業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2939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30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其他通用機械設備</a:t>
                      </a:r>
                      <a:r>
                        <a:rPr lang="zh-TW" sz="130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製造業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軍用</a:t>
                      </a: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之火器、武器製造、 槍械修理、彈藥、射控（不含軍用航空器）</a:t>
                      </a: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國防部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49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陸上運輸業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4931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公共汽車客運業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含</a:t>
                      </a: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市區汽車客運、公路汽車</a:t>
                      </a:r>
                      <a:r>
                        <a:rPr lang="zh-TW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客</a:t>
                      </a:r>
                      <a:r>
                        <a:rPr lang="en-US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運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889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交通部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華僑不禁止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4932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計程車客運業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4939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其他汽車客運業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遊覽車客運業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54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郵政及快遞業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5410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郵政業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交通部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國民待遇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23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41496" y="83648"/>
            <a:ext cx="12647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附錄</a:t>
            </a:r>
            <a:r>
              <a:rPr lang="en-US" altLang="zh-TW" sz="28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 :</a:t>
            </a:r>
            <a:r>
              <a:rPr lang="zh-TW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僑外投資負面表列</a:t>
            </a:r>
            <a:r>
              <a:rPr lang="en-US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lang="zh-TW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禁止及限制僑外人投資業別</a:t>
            </a:r>
            <a:r>
              <a:rPr lang="zh-TW" altLang="zh-TW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項目</a:t>
            </a:r>
            <a:endParaRPr lang="en-US" altLang="zh-TW" sz="24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(2013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TW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17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日修改</a:t>
            </a:r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zh-TW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" y="745367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1</a:t>
            </a:r>
            <a:r>
              <a:rPr lang="en-US" altLang="zh-TW" sz="24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.</a:t>
            </a:r>
            <a:r>
              <a:rPr lang="zh-TW" altLang="zh-TW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禁止僑外人投資業別</a:t>
            </a:r>
            <a:endParaRPr lang="zh-TW" altLang="en-US" sz="24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BC85BD41-8338-4302-A8BB-685B182ACDEA}"/>
              </a:ext>
            </a:extLst>
          </p:cNvPr>
          <p:cNvSpPr txBox="1">
            <a:spLocks/>
          </p:cNvSpPr>
          <p:nvPr/>
        </p:nvSpPr>
        <p:spPr>
          <a:xfrm>
            <a:off x="8996367" y="6342096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44399"/>
              </p:ext>
            </p:extLst>
          </p:nvPr>
        </p:nvGraphicFramePr>
        <p:xfrm>
          <a:off x="157731" y="1225273"/>
          <a:ext cx="11881323" cy="32776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{93296810-A885-4BE3-A3E7-6D5BEEA58F35}</a:tableStyleId>
              </a:tblPr>
              <a:tblGrid>
                <a:gridCol w="680891"/>
                <a:gridCol w="1440161"/>
                <a:gridCol w="2271438"/>
                <a:gridCol w="4929364"/>
                <a:gridCol w="1656184"/>
                <a:gridCol w="90328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中類編號</a:t>
                      </a:r>
                      <a:endParaRPr lang="zh-TW" sz="1300" b="1" kern="1200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中類業別</a:t>
                      </a:r>
                      <a:endParaRPr lang="zh-TW" sz="1300" b="1" kern="1200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細類業別</a:t>
                      </a:r>
                      <a:endParaRPr lang="zh-TW" sz="1300" b="1" kern="1200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spc="-3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項目</a:t>
                      </a:r>
                      <a:endParaRPr lang="zh-TW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目</a:t>
                      </a:r>
                      <a:r>
                        <a:rPr lang="en-US" sz="1300" b="1" spc="-15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的事業</a:t>
                      </a:r>
                      <a:r>
                        <a:rPr lang="en-US" sz="1300" b="1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主</a:t>
                      </a:r>
                      <a:r>
                        <a:rPr lang="en-US" sz="1300" b="1" spc="-15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管機關</a:t>
                      </a:r>
                      <a:endParaRPr lang="zh-TW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spc="-3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備註</a:t>
                      </a:r>
                      <a:endParaRPr lang="zh-TW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60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傳播及節目播送業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6010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廣播業</a:t>
                      </a:r>
                      <a:endParaRPr lang="zh-TW" sz="130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無線</a:t>
                      </a: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廣播</a:t>
                      </a:r>
                      <a:r>
                        <a:rPr lang="zh-TW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業</a:t>
                      </a:r>
                      <a:endParaRPr lang="en-US" altLang="zh-TW" sz="1300" b="0" kern="1200" spc="-15" dirty="0" smtClean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無線</a:t>
                      </a: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電視業</a:t>
                      </a: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國家通訊傳播委員會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6021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電視傳播業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6022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有線及其他付費節目</a:t>
                      </a:r>
                      <a:r>
                        <a:rPr lang="zh-TW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播送</a:t>
                      </a: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業</a:t>
                      </a: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64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金融中介業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6415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郵政儲金匯兌業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交通部</a:t>
                      </a:r>
                    </a:p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金融監督管</a:t>
                      </a:r>
                    </a:p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理委員會</a:t>
                      </a: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國民待遇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69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法律及會計服務業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6919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其他法律服務業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民間公證人服務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司法院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華僑不禁止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93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運動</a:t>
                      </a: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、娛樂及休閒服務業</a:t>
                      </a: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9323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特殊娛樂業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經濟部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5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488">
            <a:off x="4579754" y="1511515"/>
            <a:ext cx="3205301" cy="5183629"/>
          </a:xfrm>
          <a:prstGeom prst="roundRect">
            <a:avLst>
              <a:gd name="adj" fmla="val 16667"/>
            </a:avLst>
          </a:prstGeom>
          <a:ln w="9525">
            <a:noFill/>
            <a:miter lim="800000"/>
            <a:headEnd/>
            <a:tailEnd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2" name="Rectangle 11"/>
          <p:cNvSpPr>
            <a:spLocks noChangeArrowheads="1"/>
          </p:cNvSpPr>
          <p:nvPr/>
        </p:nvSpPr>
        <p:spPr bwMode="auto">
          <a:xfrm flipV="1">
            <a:off x="510990" y="3428324"/>
            <a:ext cx="3958259" cy="54347"/>
          </a:xfrm>
          <a:prstGeom prst="rect">
            <a:avLst/>
          </a:prstGeom>
          <a:gradFill rotWithShape="0">
            <a:gsLst>
              <a:gs pos="0">
                <a:srgbClr val="69693F"/>
              </a:gs>
              <a:gs pos="100000">
                <a:srgbClr val="FFFF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/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3" name="Oval 12"/>
          <p:cNvSpPr>
            <a:spLocks noChangeArrowheads="1"/>
          </p:cNvSpPr>
          <p:nvPr/>
        </p:nvSpPr>
        <p:spPr bwMode="auto">
          <a:xfrm>
            <a:off x="399587" y="3373211"/>
            <a:ext cx="158750" cy="157162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8A6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4" name="Text Box 27"/>
          <p:cNvSpPr txBox="1">
            <a:spLocks noChangeArrowheads="1"/>
          </p:cNvSpPr>
          <p:nvPr/>
        </p:nvSpPr>
        <p:spPr bwMode="auto">
          <a:xfrm>
            <a:off x="5362936" y="1700929"/>
            <a:ext cx="2490786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400" dirty="0" smtClean="0">
                <a:solidFill>
                  <a:srgbClr val="00009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南港軟體園區</a:t>
            </a:r>
            <a:endParaRPr kumimoji="0" lang="en-US" altLang="zh-TW" sz="1400" dirty="0">
              <a:solidFill>
                <a:srgbClr val="00009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5" name="Text Box 28"/>
          <p:cNvSpPr txBox="1">
            <a:spLocks noChangeArrowheads="1"/>
          </p:cNvSpPr>
          <p:nvPr/>
        </p:nvSpPr>
        <p:spPr bwMode="auto">
          <a:xfrm>
            <a:off x="3860278" y="1747984"/>
            <a:ext cx="1244981" cy="39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7325" indent="-187325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marL="0" eaLnBrk="1" hangingPunct="1"/>
            <a:r>
              <a:rPr lang="zh-TW" altLang="en-US" sz="1000" b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生技</a:t>
            </a:r>
            <a:endParaRPr lang="en-US" altLang="zh-TW" sz="1000" b="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6" name="Text Box 33"/>
          <p:cNvSpPr txBox="1">
            <a:spLocks noChangeArrowheads="1"/>
          </p:cNvSpPr>
          <p:nvPr/>
        </p:nvSpPr>
        <p:spPr bwMode="auto">
          <a:xfrm>
            <a:off x="7716201" y="1883917"/>
            <a:ext cx="135252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lnSpc>
                <a:spcPts val="1500"/>
              </a:lnSpc>
            </a:pPr>
            <a:r>
              <a:rPr kumimoji="0" lang="zh-TW" altLang="en-US" sz="1400" dirty="0">
                <a:solidFill>
                  <a:srgbClr val="00009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新竹科學園區及附近工業區</a:t>
            </a:r>
            <a:endParaRPr kumimoji="0" lang="en-US" altLang="zh-TW" sz="1400" dirty="0">
              <a:solidFill>
                <a:srgbClr val="00009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7" name="Text Box 36"/>
          <p:cNvSpPr txBox="1">
            <a:spLocks noChangeArrowheads="1"/>
          </p:cNvSpPr>
          <p:nvPr/>
        </p:nvSpPr>
        <p:spPr bwMode="auto">
          <a:xfrm>
            <a:off x="7131527" y="3769660"/>
            <a:ext cx="188585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lnSpc>
                <a:spcPts val="1500"/>
              </a:lnSpc>
              <a:spcBef>
                <a:spcPct val="50000"/>
              </a:spcBef>
            </a:pPr>
            <a:r>
              <a:rPr kumimoji="0" lang="zh-TW" altLang="en-US" sz="1400" dirty="0">
                <a:solidFill>
                  <a:srgbClr val="00009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臺</a:t>
            </a:r>
            <a:r>
              <a:rPr kumimoji="0" lang="zh-TW" altLang="en-US" sz="1400" dirty="0" smtClean="0">
                <a:solidFill>
                  <a:srgbClr val="00009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灣中部</a:t>
            </a:r>
            <a:r>
              <a:rPr kumimoji="0" lang="zh-TW" altLang="en-US" sz="1400" dirty="0">
                <a:solidFill>
                  <a:srgbClr val="00009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科學園區及附近工業區</a:t>
            </a:r>
            <a:endParaRPr kumimoji="0" lang="en-US" altLang="zh-TW" sz="1400" dirty="0">
              <a:solidFill>
                <a:srgbClr val="00009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8" name="Text Box 38"/>
          <p:cNvSpPr txBox="1">
            <a:spLocks noChangeArrowheads="1"/>
          </p:cNvSpPr>
          <p:nvPr/>
        </p:nvSpPr>
        <p:spPr bwMode="auto">
          <a:xfrm>
            <a:off x="4350654" y="2826597"/>
            <a:ext cx="12662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/>
            <a:r>
              <a:rPr kumimoji="0" lang="zh-TW" altLang="en-US" sz="1400" dirty="0">
                <a:solidFill>
                  <a:srgbClr val="00009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彰化沿海產業</a:t>
            </a:r>
            <a:r>
              <a:rPr kumimoji="0" lang="zh-TW" altLang="en-US" sz="1400" dirty="0" smtClean="0">
                <a:solidFill>
                  <a:srgbClr val="00009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園區</a:t>
            </a:r>
            <a:endParaRPr kumimoji="0" lang="en-US" altLang="zh-TW" sz="1400" dirty="0">
              <a:solidFill>
                <a:srgbClr val="00009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89" name="AutoShape 41"/>
          <p:cNvCxnSpPr>
            <a:cxnSpLocks noChangeShapeType="1"/>
          </p:cNvCxnSpPr>
          <p:nvPr/>
        </p:nvCxnSpPr>
        <p:spPr bwMode="auto">
          <a:xfrm>
            <a:off x="5015348" y="4769758"/>
            <a:ext cx="2469535" cy="1273726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FF3300"/>
            </a:solidFill>
            <a:miter lim="800000"/>
            <a:headEnd type="oval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0" name="Text Box 45"/>
          <p:cNvSpPr txBox="1">
            <a:spLocks noChangeArrowheads="1"/>
          </p:cNvSpPr>
          <p:nvPr/>
        </p:nvSpPr>
        <p:spPr bwMode="auto">
          <a:xfrm>
            <a:off x="6355242" y="5350526"/>
            <a:ext cx="17845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400" dirty="0">
                <a:solidFill>
                  <a:srgbClr val="00009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臺灣</a:t>
            </a:r>
            <a:r>
              <a:rPr kumimoji="0" lang="zh-TW" altLang="en-US" sz="1400" dirty="0" smtClean="0">
                <a:solidFill>
                  <a:srgbClr val="00009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南部</a:t>
            </a:r>
            <a:r>
              <a:rPr kumimoji="0" lang="zh-TW" altLang="en-US" sz="1400" dirty="0">
                <a:solidFill>
                  <a:srgbClr val="00009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科學園區及附近工業區</a:t>
            </a:r>
            <a:endParaRPr kumimoji="0" lang="en-US" altLang="zh-TW" sz="1400" dirty="0">
              <a:solidFill>
                <a:srgbClr val="00009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1" name="Text Box 50"/>
          <p:cNvSpPr txBox="1">
            <a:spLocks noChangeArrowheads="1"/>
          </p:cNvSpPr>
          <p:nvPr/>
        </p:nvSpPr>
        <p:spPr bwMode="auto">
          <a:xfrm>
            <a:off x="3350953" y="5068756"/>
            <a:ext cx="17968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400" dirty="0">
                <a:solidFill>
                  <a:srgbClr val="00009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高雄市周邊工業區</a:t>
            </a:r>
            <a:endParaRPr kumimoji="0" lang="en-US" altLang="zh-TW" sz="1400" dirty="0">
              <a:solidFill>
                <a:srgbClr val="000096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2" name="Text Box 51"/>
          <p:cNvSpPr txBox="1">
            <a:spLocks noChangeArrowheads="1"/>
          </p:cNvSpPr>
          <p:nvPr/>
        </p:nvSpPr>
        <p:spPr bwMode="auto">
          <a:xfrm>
            <a:off x="3952858" y="4545549"/>
            <a:ext cx="426708" cy="22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indent="-88900" algn="ctr" eaLnBrk="1" hangingPunct="1">
              <a:lnSpc>
                <a:spcPct val="80000"/>
              </a:lnSpc>
            </a:pPr>
            <a:r>
              <a:rPr lang="en-US" altLang="zh-TW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IC</a:t>
            </a:r>
          </a:p>
        </p:txBody>
      </p:sp>
      <p:cxnSp>
        <p:nvCxnSpPr>
          <p:cNvPr id="93" name="AutoShape 32"/>
          <p:cNvCxnSpPr>
            <a:cxnSpLocks noChangeShapeType="1"/>
          </p:cNvCxnSpPr>
          <p:nvPr/>
        </p:nvCxnSpPr>
        <p:spPr bwMode="auto">
          <a:xfrm rot="10800000">
            <a:off x="5823419" y="3236375"/>
            <a:ext cx="2338880" cy="1177188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FF3300"/>
            </a:solidFill>
            <a:miter lim="800000"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4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71" y="3382283"/>
            <a:ext cx="755650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kx="-3284103" algn="br" rotWithShape="0">
                    <a:srgbClr val="708688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95" name="Rectangle 19"/>
          <p:cNvSpPr>
            <a:spLocks noChangeArrowheads="1"/>
          </p:cNvSpPr>
          <p:nvPr/>
        </p:nvSpPr>
        <p:spPr bwMode="auto">
          <a:xfrm flipV="1">
            <a:off x="8008731" y="4388932"/>
            <a:ext cx="3020809" cy="52868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rgbClr val="69693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/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6" name="Oval 20"/>
          <p:cNvSpPr>
            <a:spLocks noChangeArrowheads="1"/>
          </p:cNvSpPr>
          <p:nvPr/>
        </p:nvSpPr>
        <p:spPr bwMode="auto">
          <a:xfrm>
            <a:off x="11019309" y="4329381"/>
            <a:ext cx="158750" cy="157163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8A6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2799806" y="1799374"/>
            <a:ext cx="108781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數位內容產業</a:t>
            </a:r>
            <a:endParaRPr lang="en-US" altLang="zh-TW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98" name="AutoShape 32"/>
          <p:cNvCxnSpPr>
            <a:cxnSpLocks noChangeShapeType="1"/>
          </p:cNvCxnSpPr>
          <p:nvPr/>
        </p:nvCxnSpPr>
        <p:spPr bwMode="auto">
          <a:xfrm flipV="1">
            <a:off x="6170370" y="1975904"/>
            <a:ext cx="1189613" cy="11478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FF3300"/>
            </a:solidFill>
            <a:miter lim="800000"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9" name="Rectangle 9"/>
          <p:cNvSpPr>
            <a:spLocks noChangeArrowheads="1"/>
          </p:cNvSpPr>
          <p:nvPr/>
        </p:nvSpPr>
        <p:spPr bwMode="auto">
          <a:xfrm flipV="1">
            <a:off x="1872210" y="2064704"/>
            <a:ext cx="4441070" cy="45719"/>
          </a:xfrm>
          <a:prstGeom prst="rect">
            <a:avLst/>
          </a:prstGeom>
          <a:gradFill rotWithShape="0">
            <a:gsLst>
              <a:gs pos="0">
                <a:srgbClr val="69693F"/>
              </a:gs>
              <a:gs pos="100000">
                <a:srgbClr val="FFFF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/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0" name="Oval 10"/>
          <p:cNvSpPr>
            <a:spLocks noChangeArrowheads="1"/>
          </p:cNvSpPr>
          <p:nvPr/>
        </p:nvSpPr>
        <p:spPr bwMode="auto">
          <a:xfrm>
            <a:off x="1806076" y="1995663"/>
            <a:ext cx="157162" cy="157162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8A6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2078664" y="1767590"/>
            <a:ext cx="6431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IC </a:t>
            </a:r>
            <a:r>
              <a:rPr lang="zh-TW" altLang="en-US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設計</a:t>
            </a:r>
            <a:endParaRPr lang="en-US" altLang="zh-TW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642574" y="3142671"/>
            <a:ext cx="6976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金屬製品</a:t>
            </a:r>
            <a:endParaRPr lang="zh-TW" altLang="en-US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1568925" y="3141116"/>
            <a:ext cx="10529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88900" algn="ctr">
              <a:lnSpc>
                <a:spcPct val="80000"/>
              </a:lnSpc>
            </a:pPr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金屬表面處理</a:t>
            </a:r>
            <a:endParaRPr lang="en-US" altLang="zh-TW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2785042" y="3189735"/>
            <a:ext cx="44114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88900" algn="ctr">
              <a:lnSpc>
                <a:spcPct val="80000"/>
              </a:lnSpc>
            </a:pPr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回收</a:t>
            </a:r>
            <a:endParaRPr lang="zh-TW" altLang="en-US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3660396" y="3179945"/>
            <a:ext cx="466794" cy="227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88900" algn="ctr">
              <a:lnSpc>
                <a:spcPct val="80000"/>
              </a:lnSpc>
            </a:pPr>
            <a:r>
              <a:rPr lang="zh-TW" altLang="en-US" sz="11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綠能</a:t>
            </a:r>
            <a:endParaRPr lang="en-US" altLang="zh-TW" sz="11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06" name="AutoShape 41"/>
          <p:cNvCxnSpPr>
            <a:cxnSpLocks noChangeShapeType="1"/>
          </p:cNvCxnSpPr>
          <p:nvPr/>
        </p:nvCxnSpPr>
        <p:spPr bwMode="auto">
          <a:xfrm rot="10800000" flipV="1">
            <a:off x="4118593" y="5405676"/>
            <a:ext cx="863498" cy="46615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rgbClr val="FF3300"/>
            </a:solidFill>
            <a:miter lim="800000"/>
            <a:headEnd type="oval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" name="Rectangle 14"/>
          <p:cNvSpPr>
            <a:spLocks noChangeArrowheads="1"/>
          </p:cNvSpPr>
          <p:nvPr/>
        </p:nvSpPr>
        <p:spPr bwMode="auto">
          <a:xfrm>
            <a:off x="423556" y="5845749"/>
            <a:ext cx="3910504" cy="56754"/>
          </a:xfrm>
          <a:prstGeom prst="rect">
            <a:avLst/>
          </a:prstGeom>
          <a:gradFill rotWithShape="0">
            <a:gsLst>
              <a:gs pos="0">
                <a:srgbClr val="69693F"/>
              </a:gs>
              <a:gs pos="100000">
                <a:srgbClr val="FFFF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/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8" name="Oval 25"/>
          <p:cNvSpPr>
            <a:spLocks noChangeArrowheads="1"/>
          </p:cNvSpPr>
          <p:nvPr/>
        </p:nvSpPr>
        <p:spPr bwMode="auto">
          <a:xfrm>
            <a:off x="277959" y="5804011"/>
            <a:ext cx="157162" cy="157163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8A6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9" name="圖片 10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6" y="3826714"/>
            <a:ext cx="700970" cy="706935"/>
          </a:xfrm>
          <a:prstGeom prst="rect">
            <a:avLst/>
          </a:prstGeom>
        </p:spPr>
      </p:pic>
      <p:sp>
        <p:nvSpPr>
          <p:cNvPr id="110" name="矩形 109"/>
          <p:cNvSpPr/>
          <p:nvPr/>
        </p:nvSpPr>
        <p:spPr>
          <a:xfrm>
            <a:off x="685508" y="4498511"/>
            <a:ext cx="4411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石化</a:t>
            </a:r>
            <a:endParaRPr lang="zh-TW" altLang="en-US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1" name="圖片 1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2" y="2477750"/>
            <a:ext cx="695717" cy="695717"/>
          </a:xfrm>
          <a:prstGeom prst="rect">
            <a:avLst/>
          </a:prstGeom>
        </p:spPr>
      </p:pic>
      <p:sp>
        <p:nvSpPr>
          <p:cNvPr id="112" name="矩形 111"/>
          <p:cNvSpPr/>
          <p:nvPr/>
        </p:nvSpPr>
        <p:spPr>
          <a:xfrm>
            <a:off x="1248487" y="4483402"/>
            <a:ext cx="10449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88900" algn="ctr">
              <a:lnSpc>
                <a:spcPct val="80000"/>
              </a:lnSpc>
            </a:pPr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鋼鐵</a:t>
            </a:r>
            <a:endParaRPr lang="zh-TW" altLang="en-US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3" name="圖片 1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25" y="3833756"/>
            <a:ext cx="683936" cy="680574"/>
          </a:xfrm>
          <a:prstGeom prst="rect">
            <a:avLst/>
          </a:prstGeom>
        </p:spPr>
      </p:pic>
      <p:sp>
        <p:nvSpPr>
          <p:cNvPr id="114" name="矩形 113"/>
          <p:cNvSpPr/>
          <p:nvPr/>
        </p:nvSpPr>
        <p:spPr>
          <a:xfrm>
            <a:off x="2224794" y="4483402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88900" algn="ctr">
              <a:lnSpc>
                <a:spcPct val="80000"/>
              </a:lnSpc>
            </a:pPr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金屬製程</a:t>
            </a:r>
            <a:endParaRPr lang="zh-TW" altLang="en-US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5" name="圖片 1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214" y="3833756"/>
            <a:ext cx="695897" cy="678690"/>
          </a:xfrm>
          <a:prstGeom prst="rect">
            <a:avLst/>
          </a:prstGeom>
        </p:spPr>
      </p:pic>
      <p:sp>
        <p:nvSpPr>
          <p:cNvPr id="116" name="矩形 115"/>
          <p:cNvSpPr/>
          <p:nvPr/>
        </p:nvSpPr>
        <p:spPr>
          <a:xfrm>
            <a:off x="3056472" y="4486536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88900" algn="ctr">
              <a:lnSpc>
                <a:spcPct val="80000"/>
              </a:lnSpc>
            </a:pPr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精密機械</a:t>
            </a:r>
            <a:endParaRPr lang="zh-TW" altLang="en-US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7" name="圖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7" y="4882464"/>
            <a:ext cx="697427" cy="697427"/>
          </a:xfrm>
          <a:prstGeom prst="rect">
            <a:avLst/>
          </a:prstGeom>
        </p:spPr>
      </p:pic>
      <p:sp>
        <p:nvSpPr>
          <p:cNvPr id="118" name="矩形 117"/>
          <p:cNvSpPr/>
          <p:nvPr/>
        </p:nvSpPr>
        <p:spPr>
          <a:xfrm>
            <a:off x="685508" y="5527282"/>
            <a:ext cx="4411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光電</a:t>
            </a:r>
            <a:endParaRPr lang="zh-TW" altLang="en-US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9" name="圖片 1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74" y="4888283"/>
            <a:ext cx="700931" cy="700932"/>
          </a:xfrm>
          <a:prstGeom prst="rect">
            <a:avLst/>
          </a:prstGeom>
        </p:spPr>
      </p:pic>
      <p:sp>
        <p:nvSpPr>
          <p:cNvPr id="120" name="矩形 119"/>
          <p:cNvSpPr/>
          <p:nvPr/>
        </p:nvSpPr>
        <p:spPr>
          <a:xfrm>
            <a:off x="1702719" y="5558514"/>
            <a:ext cx="44114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88900" algn="ctr">
              <a:lnSpc>
                <a:spcPct val="80000"/>
              </a:lnSpc>
            </a:pPr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通訊</a:t>
            </a:r>
            <a:endParaRPr lang="zh-TW" altLang="en-US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1" name="圖片 1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89" y="4888698"/>
            <a:ext cx="673634" cy="690720"/>
          </a:xfrm>
          <a:prstGeom prst="rect">
            <a:avLst/>
          </a:prstGeom>
        </p:spPr>
      </p:pic>
      <p:sp>
        <p:nvSpPr>
          <p:cNvPr id="122" name="矩形 121"/>
          <p:cNvSpPr/>
          <p:nvPr/>
        </p:nvSpPr>
        <p:spPr>
          <a:xfrm>
            <a:off x="2494806" y="5558514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88900" algn="ctr">
              <a:lnSpc>
                <a:spcPct val="80000"/>
              </a:lnSpc>
            </a:pPr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環境科技</a:t>
            </a:r>
            <a:endParaRPr lang="zh-TW" altLang="en-US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3" name="圖片 1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035" y="1450250"/>
            <a:ext cx="697427" cy="697427"/>
          </a:xfrm>
          <a:prstGeom prst="rect">
            <a:avLst/>
          </a:prstGeom>
        </p:spPr>
      </p:pic>
      <p:sp>
        <p:nvSpPr>
          <p:cNvPr id="124" name="矩形 123"/>
          <p:cNvSpPr/>
          <p:nvPr/>
        </p:nvSpPr>
        <p:spPr>
          <a:xfrm>
            <a:off x="10046548" y="2151195"/>
            <a:ext cx="4411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光電</a:t>
            </a:r>
            <a:endParaRPr lang="zh-TW" altLang="en-US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5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3743" y="2360908"/>
            <a:ext cx="784765" cy="13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kx="-3284103" algn="br" rotWithShape="0">
                    <a:srgbClr val="708688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126" name="Rectangle 23"/>
          <p:cNvSpPr>
            <a:spLocks noChangeArrowheads="1"/>
          </p:cNvSpPr>
          <p:nvPr/>
        </p:nvSpPr>
        <p:spPr bwMode="auto">
          <a:xfrm flipV="1">
            <a:off x="7053106" y="2410038"/>
            <a:ext cx="4635369" cy="45719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rgbClr val="69693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/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7" name="Oval 22"/>
          <p:cNvSpPr>
            <a:spLocks noChangeArrowheads="1"/>
          </p:cNvSpPr>
          <p:nvPr/>
        </p:nvSpPr>
        <p:spPr bwMode="auto">
          <a:xfrm>
            <a:off x="11625787" y="2353771"/>
            <a:ext cx="158750" cy="155575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8A6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9137923" y="2205444"/>
            <a:ext cx="6046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TW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IC</a:t>
            </a:r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製造</a:t>
            </a:r>
            <a:endParaRPr lang="zh-TW" altLang="en-US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9" name="Text Box 28"/>
          <p:cNvSpPr txBox="1">
            <a:spLocks noChangeArrowheads="1"/>
          </p:cNvSpPr>
          <p:nvPr/>
        </p:nvSpPr>
        <p:spPr bwMode="auto">
          <a:xfrm>
            <a:off x="11042915" y="2147354"/>
            <a:ext cx="1244981" cy="39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7325" indent="-187325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marL="0" eaLnBrk="1" hangingPunct="1"/>
            <a:r>
              <a:rPr lang="zh-TW" altLang="en-US" sz="1000" b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生技</a:t>
            </a:r>
            <a:endParaRPr lang="en-US" altLang="zh-TW" sz="1000" b="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9123259" y="3221385"/>
            <a:ext cx="5693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半</a:t>
            </a:r>
            <a:r>
              <a:rPr lang="zh-TW" altLang="en-US" sz="1000" dirty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導體</a:t>
            </a:r>
          </a:p>
        </p:txBody>
      </p:sp>
      <p:pic>
        <p:nvPicPr>
          <p:cNvPr id="131" name="圖片 1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308" y="2536692"/>
            <a:ext cx="697427" cy="697427"/>
          </a:xfrm>
          <a:prstGeom prst="rect">
            <a:avLst/>
          </a:prstGeom>
        </p:spPr>
      </p:pic>
      <p:sp>
        <p:nvSpPr>
          <p:cNvPr id="132" name="矩形 131"/>
          <p:cNvSpPr/>
          <p:nvPr/>
        </p:nvSpPr>
        <p:spPr>
          <a:xfrm>
            <a:off x="10262572" y="3194662"/>
            <a:ext cx="4411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光電</a:t>
            </a:r>
            <a:endParaRPr lang="zh-TW" altLang="en-US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33" name="圖片 1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737" y="5030620"/>
            <a:ext cx="695897" cy="678690"/>
          </a:xfrm>
          <a:prstGeom prst="rect">
            <a:avLst/>
          </a:prstGeom>
        </p:spPr>
      </p:pic>
      <p:sp>
        <p:nvSpPr>
          <p:cNvPr id="134" name="矩形 133"/>
          <p:cNvSpPr/>
          <p:nvPr/>
        </p:nvSpPr>
        <p:spPr>
          <a:xfrm>
            <a:off x="10792996" y="5703948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88900" algn="ctr">
              <a:lnSpc>
                <a:spcPct val="80000"/>
              </a:lnSpc>
            </a:pPr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精密機械</a:t>
            </a:r>
            <a:endParaRPr lang="zh-TW" altLang="en-US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5" name="Text Box 28"/>
          <p:cNvSpPr txBox="1">
            <a:spLocks noChangeArrowheads="1"/>
          </p:cNvSpPr>
          <p:nvPr/>
        </p:nvSpPr>
        <p:spPr bwMode="auto">
          <a:xfrm>
            <a:off x="9314724" y="4114285"/>
            <a:ext cx="1244981" cy="39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7325" indent="-187325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marL="0" eaLnBrk="1" hangingPunct="1"/>
            <a:r>
              <a:rPr lang="zh-TW" altLang="en-US" sz="1000" b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生技</a:t>
            </a:r>
            <a:endParaRPr lang="en-US" altLang="zh-TW" sz="1000" b="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6" name="Rectangle 24"/>
          <p:cNvSpPr>
            <a:spLocks noChangeArrowheads="1"/>
          </p:cNvSpPr>
          <p:nvPr/>
        </p:nvSpPr>
        <p:spPr bwMode="auto">
          <a:xfrm>
            <a:off x="7310449" y="6026914"/>
            <a:ext cx="4250603" cy="45719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rgbClr val="69693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/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7" name="Oval 15"/>
          <p:cNvSpPr>
            <a:spLocks noChangeArrowheads="1"/>
          </p:cNvSpPr>
          <p:nvPr/>
        </p:nvSpPr>
        <p:spPr bwMode="auto">
          <a:xfrm>
            <a:off x="11569829" y="5977358"/>
            <a:ext cx="155574" cy="157162"/>
          </a:xfrm>
          <a:prstGeom prst="ellipse">
            <a:avLst/>
          </a:prstGeom>
          <a:gradFill rotWithShape="0">
            <a:gsLst>
              <a:gs pos="0">
                <a:srgbClr val="FFCC00"/>
              </a:gs>
              <a:gs pos="100000">
                <a:srgbClr val="8A6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38" name="圖片 1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486" y="3428549"/>
            <a:ext cx="695897" cy="678690"/>
          </a:xfrm>
          <a:prstGeom prst="rect">
            <a:avLst/>
          </a:prstGeom>
        </p:spPr>
      </p:pic>
      <p:sp>
        <p:nvSpPr>
          <p:cNvPr id="139" name="矩形 138"/>
          <p:cNvSpPr/>
          <p:nvPr/>
        </p:nvSpPr>
        <p:spPr>
          <a:xfrm>
            <a:off x="10211746" y="4149660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88900" algn="ctr">
              <a:lnSpc>
                <a:spcPct val="80000"/>
              </a:lnSpc>
            </a:pPr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精密機械</a:t>
            </a:r>
            <a:endParaRPr lang="zh-TW" altLang="en-US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0" name="圖片 1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487" y="5038795"/>
            <a:ext cx="674634" cy="674634"/>
          </a:xfrm>
          <a:prstGeom prst="rect">
            <a:avLst/>
          </a:prstGeom>
        </p:spPr>
      </p:pic>
      <p:sp>
        <p:nvSpPr>
          <p:cNvPr id="141" name="矩形 140"/>
          <p:cNvSpPr/>
          <p:nvPr/>
        </p:nvSpPr>
        <p:spPr>
          <a:xfrm>
            <a:off x="9968539" y="5703884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88900" algn="ctr">
              <a:lnSpc>
                <a:spcPct val="80000"/>
              </a:lnSpc>
            </a:pPr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車用零件</a:t>
            </a:r>
            <a:endParaRPr lang="zh-TW" altLang="en-US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2" name="圖片 1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65" y="5038017"/>
            <a:ext cx="704462" cy="704461"/>
          </a:xfrm>
          <a:prstGeom prst="rect">
            <a:avLst/>
          </a:prstGeom>
        </p:spPr>
      </p:pic>
      <p:sp>
        <p:nvSpPr>
          <p:cNvPr id="143" name="矩形 142"/>
          <p:cNvSpPr/>
          <p:nvPr/>
        </p:nvSpPr>
        <p:spPr>
          <a:xfrm>
            <a:off x="9153672" y="5708539"/>
            <a:ext cx="6976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88900" algn="ctr">
              <a:lnSpc>
                <a:spcPct val="80000"/>
              </a:lnSpc>
            </a:pPr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環境科技</a:t>
            </a:r>
            <a:endParaRPr lang="en-US" altLang="zh-TW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4" name="圖片 1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04" y="5045051"/>
            <a:ext cx="697427" cy="697427"/>
          </a:xfrm>
          <a:prstGeom prst="rect">
            <a:avLst/>
          </a:prstGeom>
        </p:spPr>
      </p:pic>
      <p:sp>
        <p:nvSpPr>
          <p:cNvPr id="145" name="矩形 144"/>
          <p:cNvSpPr/>
          <p:nvPr/>
        </p:nvSpPr>
        <p:spPr>
          <a:xfrm>
            <a:off x="8390364" y="5661252"/>
            <a:ext cx="4411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光電</a:t>
            </a:r>
            <a:endParaRPr lang="zh-TW" altLang="en-US" sz="1000" dirty="0">
              <a:solidFill>
                <a:srgbClr val="000000">
                  <a:lumMod val="75000"/>
                  <a:lumOff val="2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6" name="圖片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18" y="1062474"/>
            <a:ext cx="703824" cy="700935"/>
          </a:xfrm>
          <a:prstGeom prst="rect">
            <a:avLst/>
          </a:prstGeom>
        </p:spPr>
      </p:pic>
      <p:pic>
        <p:nvPicPr>
          <p:cNvPr id="147" name="圖片 1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45" y="1459069"/>
            <a:ext cx="693300" cy="690455"/>
          </a:xfrm>
          <a:prstGeom prst="rect">
            <a:avLst/>
          </a:prstGeom>
        </p:spPr>
      </p:pic>
      <p:pic>
        <p:nvPicPr>
          <p:cNvPr id="148" name="圖片 1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434" y="3434553"/>
            <a:ext cx="703824" cy="700935"/>
          </a:xfrm>
          <a:prstGeom prst="rect">
            <a:avLst/>
          </a:prstGeom>
        </p:spPr>
      </p:pic>
      <p:pic>
        <p:nvPicPr>
          <p:cNvPr id="149" name="圖片 1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33" y="2456296"/>
            <a:ext cx="720762" cy="720762"/>
          </a:xfrm>
          <a:prstGeom prst="rect">
            <a:avLst/>
          </a:prstGeom>
        </p:spPr>
      </p:pic>
      <p:pic>
        <p:nvPicPr>
          <p:cNvPr id="150" name="圖片 1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92" y="2466290"/>
            <a:ext cx="710767" cy="710768"/>
          </a:xfrm>
          <a:prstGeom prst="rect">
            <a:avLst/>
          </a:prstGeom>
        </p:spPr>
      </p:pic>
      <p:pic>
        <p:nvPicPr>
          <p:cNvPr id="151" name="圖片 15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25" y="1052740"/>
            <a:ext cx="710064" cy="710063"/>
          </a:xfrm>
          <a:prstGeom prst="rect">
            <a:avLst/>
          </a:prstGeom>
        </p:spPr>
      </p:pic>
      <p:pic>
        <p:nvPicPr>
          <p:cNvPr id="152" name="圖片 15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574" y="2437444"/>
            <a:ext cx="739614" cy="739614"/>
          </a:xfrm>
          <a:prstGeom prst="rect">
            <a:avLst/>
          </a:prstGeom>
        </p:spPr>
      </p:pic>
      <p:pic>
        <p:nvPicPr>
          <p:cNvPr id="153" name="圖片 15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33" y="2524614"/>
            <a:ext cx="701231" cy="701231"/>
          </a:xfrm>
          <a:prstGeom prst="rect">
            <a:avLst/>
          </a:prstGeom>
        </p:spPr>
      </p:pic>
      <p:pic>
        <p:nvPicPr>
          <p:cNvPr id="154" name="圖片 1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380" y="1055658"/>
            <a:ext cx="707317" cy="714308"/>
          </a:xfrm>
          <a:prstGeom prst="rect">
            <a:avLst/>
          </a:prstGeom>
        </p:spPr>
      </p:pic>
      <p:pic>
        <p:nvPicPr>
          <p:cNvPr id="155" name="圖片 15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611" y="3833756"/>
            <a:ext cx="695897" cy="678690"/>
          </a:xfrm>
          <a:prstGeom prst="rect">
            <a:avLst/>
          </a:prstGeom>
        </p:spPr>
      </p:pic>
      <p:pic>
        <p:nvPicPr>
          <p:cNvPr id="156" name="圖片 15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51" y="3818280"/>
            <a:ext cx="708714" cy="708715"/>
          </a:xfrm>
          <a:prstGeom prst="rect">
            <a:avLst/>
          </a:prstGeom>
        </p:spPr>
      </p:pic>
      <p:pic>
        <p:nvPicPr>
          <p:cNvPr id="157" name="圖片 15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542" y="1447011"/>
            <a:ext cx="699522" cy="699522"/>
          </a:xfrm>
          <a:prstGeom prst="rect">
            <a:avLst/>
          </a:prstGeom>
        </p:spPr>
      </p:pic>
      <p:sp>
        <p:nvSpPr>
          <p:cNvPr id="158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9" name="標題 2"/>
          <p:cNvSpPr txBox="1">
            <a:spLocks/>
          </p:cNvSpPr>
          <p:nvPr/>
        </p:nvSpPr>
        <p:spPr>
          <a:xfrm>
            <a:off x="127633" y="279158"/>
            <a:ext cx="12169352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為什麼選擇臺灣</a:t>
            </a:r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堅實的產業</a:t>
            </a:r>
            <a:r>
              <a:rPr lang="zh-TW" altLang="en-US" sz="32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聚落</a:t>
            </a:r>
            <a:endParaRPr lang="zh-TW" altLang="en-US" sz="32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62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BC85BD41-8338-4302-A8BB-685B182ACDEA}"/>
              </a:ext>
            </a:extLst>
          </p:cNvPr>
          <p:cNvSpPr txBox="1">
            <a:spLocks/>
          </p:cNvSpPr>
          <p:nvPr/>
        </p:nvSpPr>
        <p:spPr>
          <a:xfrm>
            <a:off x="8996367" y="6342096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241496" y="83648"/>
            <a:ext cx="12647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附錄</a:t>
            </a:r>
            <a:r>
              <a:rPr lang="en-US" altLang="zh-TW" sz="28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 :</a:t>
            </a:r>
            <a:r>
              <a:rPr lang="zh-TW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僑外投資負面表列</a:t>
            </a:r>
            <a:r>
              <a:rPr lang="en-US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lang="zh-TW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禁止及限制僑外人投資業別</a:t>
            </a:r>
            <a:r>
              <a:rPr lang="zh-TW" altLang="zh-TW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項目</a:t>
            </a:r>
            <a:endParaRPr lang="en-US" altLang="zh-TW" sz="24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(2013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TW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17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日修改</a:t>
            </a:r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zh-TW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569634"/>
              </p:ext>
            </p:extLst>
          </p:nvPr>
        </p:nvGraphicFramePr>
        <p:xfrm>
          <a:off x="157731" y="1225272"/>
          <a:ext cx="11881322" cy="54207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{93296810-A885-4BE3-A3E7-6D5BEEA58F35}</a:tableStyleId>
              </a:tblPr>
              <a:tblGrid>
                <a:gridCol w="680891"/>
                <a:gridCol w="1440161"/>
                <a:gridCol w="2271438"/>
                <a:gridCol w="4713338"/>
                <a:gridCol w="1368153"/>
                <a:gridCol w="140734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中類編號</a:t>
                      </a:r>
                      <a:endParaRPr lang="zh-TW" sz="1300" b="1" kern="1200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中類業別</a:t>
                      </a:r>
                      <a:endParaRPr lang="zh-TW" sz="1300" b="1" kern="1200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細類業別</a:t>
                      </a:r>
                      <a:endParaRPr lang="zh-TW" sz="1300" b="1" kern="1200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spc="-3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項目</a:t>
                      </a:r>
                      <a:endParaRPr lang="zh-TW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目</a:t>
                      </a:r>
                      <a:r>
                        <a:rPr lang="en-US" sz="1300" b="1" spc="-15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的事業</a:t>
                      </a:r>
                      <a:r>
                        <a:rPr lang="en-US" sz="1300" b="1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主</a:t>
                      </a:r>
                      <a:r>
                        <a:rPr lang="en-US" sz="1300" b="1" spc="-15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管機關</a:t>
                      </a:r>
                      <a:endParaRPr lang="zh-TW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spc="-3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備註</a:t>
                      </a:r>
                      <a:endParaRPr lang="zh-TW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0">
                <a:tc rowSpan="11">
                  <a:txBody>
                    <a:bodyPr/>
                    <a:lstStyle/>
                    <a:p>
                      <a:pPr marL="15240" algn="ctr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01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11"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農、牧業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0111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稻作栽培業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 </a:t>
                      </a:r>
                      <a:endParaRPr lang="zh-TW" sz="12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行政院農業委員會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0112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雜糧栽培業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行政院農業委員會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0113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特用作物栽培業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行政院農業委員會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0114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蔬菜栽培業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行政院農業委員會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0116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食用菌菇類栽培業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行政院農業委員會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0119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其他農作物栽培業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行政院農業委員會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0121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牛飼育業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行政院農業委員會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0122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豬飼育業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5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種豬飼育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行政院農業委員會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0123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雞飼育業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5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種雞飼育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行政院農業委員會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0124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鴨飼育業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50"/>
                        </a:lnSpc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種鴨飼育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行政院農業委員會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0129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其他畜牧業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行政院農業委員會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2" y="745367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2.</a:t>
            </a:r>
            <a:r>
              <a:rPr lang="zh-TW" altLang="en-US" sz="2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限制僑外人投資業別</a:t>
            </a:r>
          </a:p>
        </p:txBody>
      </p:sp>
    </p:spTree>
    <p:extLst>
      <p:ext uri="{BB962C8B-B14F-4D97-AF65-F5344CB8AC3E}">
        <p14:creationId xmlns:p14="http://schemas.microsoft.com/office/powerpoint/2010/main" val="15477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BC85BD41-8338-4302-A8BB-685B182ACDEA}"/>
              </a:ext>
            </a:extLst>
          </p:cNvPr>
          <p:cNvSpPr txBox="1">
            <a:spLocks/>
          </p:cNvSpPr>
          <p:nvPr/>
        </p:nvSpPr>
        <p:spPr>
          <a:xfrm>
            <a:off x="8996367" y="6342096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241496" y="83648"/>
            <a:ext cx="12647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附錄</a:t>
            </a:r>
            <a:r>
              <a:rPr lang="en-US" altLang="zh-TW" sz="28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 :</a:t>
            </a:r>
            <a:r>
              <a:rPr lang="zh-TW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僑外投資負面表列</a:t>
            </a:r>
            <a:r>
              <a:rPr lang="en-US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lang="zh-TW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禁止及限制僑外人投資業別</a:t>
            </a:r>
            <a:r>
              <a:rPr lang="zh-TW" altLang="zh-TW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項目</a:t>
            </a:r>
            <a:endParaRPr lang="en-US" altLang="zh-TW" sz="24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(2013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TW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17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日修改</a:t>
            </a:r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zh-TW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452605"/>
              </p:ext>
            </p:extLst>
          </p:nvPr>
        </p:nvGraphicFramePr>
        <p:xfrm>
          <a:off x="157731" y="1225272"/>
          <a:ext cx="11881322" cy="545796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{93296810-A885-4BE3-A3E7-6D5BEEA58F35}</a:tableStyleId>
              </a:tblPr>
              <a:tblGrid>
                <a:gridCol w="680891"/>
                <a:gridCol w="1440161"/>
                <a:gridCol w="2271438"/>
                <a:gridCol w="4713338"/>
                <a:gridCol w="1368153"/>
                <a:gridCol w="140734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中類編號</a:t>
                      </a:r>
                      <a:endParaRPr lang="zh-TW" sz="1300" b="1" kern="1200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中類業別</a:t>
                      </a:r>
                      <a:endParaRPr lang="zh-TW" sz="1300" b="1" kern="1200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細類業別</a:t>
                      </a:r>
                      <a:endParaRPr lang="zh-TW" sz="1300" b="1" kern="1200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spc="-3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項目</a:t>
                      </a:r>
                      <a:endParaRPr lang="zh-TW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目</a:t>
                      </a:r>
                      <a:r>
                        <a:rPr lang="en-US" sz="1300" b="1" spc="-15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的事業</a:t>
                      </a:r>
                      <a:r>
                        <a:rPr lang="en-US" sz="1300" b="1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主</a:t>
                      </a:r>
                      <a:r>
                        <a:rPr lang="en-US" sz="1300" b="1" spc="-15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管機關</a:t>
                      </a:r>
                      <a:endParaRPr lang="zh-TW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spc="-3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備註</a:t>
                      </a:r>
                      <a:endParaRPr lang="zh-TW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5240" algn="ctr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02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林業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行政院農業委員會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華僑不受限制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5240" algn="ctr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03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漁業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行政院農業委員會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5240" algn="ctr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10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菸草製造業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財政部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國民待遇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5240" algn="ctr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18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化學材料製造業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1810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基本化學材料製造業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 marR="19685">
                        <a:lnSpc>
                          <a:spcPct val="88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zh-TW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硝化甘油製造（不屬供火炸藥柱涉及公共安全等硝化甘油者）</a:t>
                      </a: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國防部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5240" algn="ctr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27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 marR="16510">
                        <a:spcAft>
                          <a:spcPts val="0"/>
                        </a:spcAft>
                      </a:pP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電腦、電子產品及光學製品製造業</a:t>
                      </a: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軍事儀器設備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國防部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5240" algn="ctr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31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其他運輸工具</a:t>
                      </a:r>
                      <a:r>
                        <a:rPr lang="zh-TW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及其</a:t>
                      </a: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零件製造業</a:t>
                      </a: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3190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 marR="17145">
                        <a:lnSpc>
                          <a:spcPct val="88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未分類其他運輸工具及其零件製造業</a:t>
                      </a: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軍用航空器製造、修配</a:t>
                      </a: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國防部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經濟部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5238">
                <a:tc>
                  <a:txBody>
                    <a:bodyPr/>
                    <a:lstStyle/>
                    <a:p>
                      <a:pPr marL="15240" algn="ctr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33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其他製造業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3399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其他未分類製造業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象牙加工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農委會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國民待遇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15240" algn="ctr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35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電力及燃氣供應業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3510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電力供應業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輸電業、配電業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經濟部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3520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氣體燃料供應業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導管供應氣體燃料業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經濟部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5240" algn="ctr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36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用水供應業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3600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用水供應業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自來水事業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經濟部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15240" algn="ctr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50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水上運輸業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5010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海洋水運業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船舶運送、船舶出租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交通部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華僑不受限制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5020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內河及湖泊水運業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2" y="745367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2.</a:t>
            </a:r>
            <a:r>
              <a:rPr lang="zh-TW" altLang="en-US" sz="2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限制僑外人投資業別</a:t>
            </a:r>
          </a:p>
        </p:txBody>
      </p:sp>
    </p:spTree>
    <p:extLst>
      <p:ext uri="{BB962C8B-B14F-4D97-AF65-F5344CB8AC3E}">
        <p14:creationId xmlns:p14="http://schemas.microsoft.com/office/powerpoint/2010/main" val="347611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BC85BD41-8338-4302-A8BB-685B182ACDEA}"/>
              </a:ext>
            </a:extLst>
          </p:cNvPr>
          <p:cNvSpPr txBox="1">
            <a:spLocks/>
          </p:cNvSpPr>
          <p:nvPr/>
        </p:nvSpPr>
        <p:spPr>
          <a:xfrm>
            <a:off x="8996367" y="6342096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entury Gothic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entury Gothic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241496" y="83648"/>
            <a:ext cx="126479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附錄</a:t>
            </a:r>
            <a:r>
              <a:rPr lang="en-US" altLang="zh-TW" sz="28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 :</a:t>
            </a:r>
            <a:r>
              <a:rPr lang="zh-TW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僑外投資負面表列</a:t>
            </a:r>
            <a:r>
              <a:rPr lang="en-US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lang="zh-TW" altLang="zh-TW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禁止及限制僑外人投資業別</a:t>
            </a:r>
            <a:r>
              <a:rPr lang="zh-TW" altLang="zh-TW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項目</a:t>
            </a:r>
            <a:endParaRPr lang="en-US" altLang="zh-TW" sz="24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(2013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US" altLang="zh-TW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17</a:t>
            </a:r>
            <a:r>
              <a:rPr lang="zh-TW" altLang="en-US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日修改</a:t>
            </a:r>
            <a:r>
              <a:rPr lang="en-US" altLang="zh-TW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zh-TW" sz="2000" b="1" dirty="0" smtClean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370701"/>
              </p:ext>
            </p:extLst>
          </p:nvPr>
        </p:nvGraphicFramePr>
        <p:xfrm>
          <a:off x="157731" y="1225272"/>
          <a:ext cx="11881322" cy="404316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{93296810-A885-4BE3-A3E7-6D5BEEA58F35}</a:tableStyleId>
              </a:tblPr>
              <a:tblGrid>
                <a:gridCol w="680891"/>
                <a:gridCol w="1440161"/>
                <a:gridCol w="2271438"/>
                <a:gridCol w="4713338"/>
                <a:gridCol w="1368153"/>
                <a:gridCol w="140734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中類編號</a:t>
                      </a:r>
                      <a:endParaRPr lang="zh-TW" sz="1300" b="1" kern="1200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中類業別</a:t>
                      </a:r>
                      <a:endParaRPr lang="zh-TW" sz="1300" b="1" kern="1200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kern="1200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細類業別</a:t>
                      </a:r>
                      <a:endParaRPr lang="zh-TW" sz="1300" b="1" kern="1200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spc="-3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項目</a:t>
                      </a:r>
                      <a:endParaRPr lang="zh-TW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目</a:t>
                      </a:r>
                      <a:r>
                        <a:rPr lang="en-US" sz="1300" b="1" spc="-15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的事業</a:t>
                      </a:r>
                      <a:r>
                        <a:rPr lang="en-US" sz="1300" b="1" spc="-2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主</a:t>
                      </a:r>
                      <a:r>
                        <a:rPr lang="en-US" sz="1300" b="1" spc="-15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管機關</a:t>
                      </a:r>
                      <a:endParaRPr lang="zh-TW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spc="-3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備註</a:t>
                      </a:r>
                      <a:endParaRPr lang="zh-TW" sz="13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5240" algn="ctr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51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航空運輸業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5100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航空運輸業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交通部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華僑不受限制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5240" algn="ctr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52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運輸輔助業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5260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航空運輸輔助業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航空站地勤、空廚業者</a:t>
                      </a: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交通部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一</a:t>
                      </a:r>
                      <a:r>
                        <a:rPr lang="zh-TW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、華僑</a:t>
                      </a: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不受</a:t>
                      </a:r>
                      <a:r>
                        <a:rPr lang="zh-TW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限制</a:t>
                      </a: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。</a:t>
                      </a:r>
                    </a:p>
                    <a:p>
                      <a:pPr marL="316865" marR="27305" indent="-304800">
                        <a:lnSpc>
                          <a:spcPct val="88000"/>
                        </a:lnSpc>
                        <a:spcAft>
                          <a:spcPts val="0"/>
                        </a:spcAft>
                      </a:pP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二</a:t>
                      </a:r>
                      <a:r>
                        <a:rPr lang="zh-TW" sz="1300" b="0" kern="1200" spc="-15" dirty="0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、因</a:t>
                      </a: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條約或協定另有規定者 不 受 限制。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rowSpan="3">
                  <a:txBody>
                    <a:bodyPr/>
                    <a:lstStyle/>
                    <a:p>
                      <a:pPr marL="15240" algn="ctr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60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傳播及節目播送業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6010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廣播業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有線廣播電視系統經營、衛星</a:t>
                      </a: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廣播電視事業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國家通訊傳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播委員會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6021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電視傳播業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Bef>
                          <a:spcPts val="240"/>
                        </a:spcBef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6022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有線及其他付費節目播</a:t>
                      </a:r>
                    </a:p>
                    <a:p>
                      <a:pPr marL="12065">
                        <a:lnSpc>
                          <a:spcPct val="96000"/>
                        </a:lnSpc>
                        <a:spcAft>
                          <a:spcPts val="0"/>
                        </a:spcAft>
                      </a:pPr>
                      <a:r>
                        <a:rPr lang="zh-TW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送業</a:t>
                      </a:r>
                    </a:p>
                  </a:txBody>
                  <a:tcPr marL="0" marR="0" marT="36000" marB="3600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5240" algn="ctr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61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電信業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6100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電信業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第一類電信事業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國家通訊傳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播委員會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5240" algn="ctr"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69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 smtClean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法律及會計服務業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6912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地政士事務服務業</a:t>
                      </a:r>
                      <a:endParaRPr lang="zh-TW" sz="1300" b="0" kern="1200" spc="-15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zh-TW" sz="1300" b="0" kern="1200" spc="-15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土地登記專業代理服務</a:t>
                      </a:r>
                    </a:p>
                  </a:txBody>
                  <a:tcPr marL="0" marR="0" marT="36000" marB="360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065">
                        <a:spcAft>
                          <a:spcPts val="0"/>
                        </a:spcAft>
                      </a:pPr>
                      <a:r>
                        <a:rPr lang="en-US" sz="1300" b="0" kern="1200" spc="-15" dirty="0" err="1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內政部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300" b="0" kern="1200" spc="-15" dirty="0">
                          <a:solidFill>
                            <a:schemeClr val="dk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 </a:t>
                      </a:r>
                      <a:endParaRPr lang="zh-TW" sz="1300" b="0" kern="1200" spc="-15" dirty="0">
                        <a:solidFill>
                          <a:schemeClr val="dk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2" y="745367"/>
            <a:ext cx="3231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2.</a:t>
            </a:r>
            <a:r>
              <a:rPr lang="zh-TW" altLang="en-US" sz="24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限制僑外人投資業別</a:t>
            </a:r>
          </a:p>
        </p:txBody>
      </p:sp>
      <p:sp>
        <p:nvSpPr>
          <p:cNvPr id="2" name="矩形 1"/>
          <p:cNvSpPr/>
          <p:nvPr/>
        </p:nvSpPr>
        <p:spPr>
          <a:xfrm>
            <a:off x="263351" y="5380676"/>
            <a:ext cx="116382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1300" spc="-15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備註：</a:t>
            </a:r>
            <a:r>
              <a:rPr lang="en-US" altLang="zh-TW" sz="1300" spc="-15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TW" altLang="zh-TW" sz="1300" spc="-15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社會保險業、學校、醫院等性質為公益法人，非營利事業，爰不列入僑外投資負面表列。</a:t>
            </a:r>
          </a:p>
          <a:p>
            <a:r>
              <a:rPr lang="zh-TW" altLang="en-US" sz="1300" spc="-15" dirty="0" smtClean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　　　</a:t>
            </a:r>
            <a:r>
              <a:rPr lang="en-US" altLang="zh-TW" sz="1300" spc="-15" dirty="0" smtClean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en-US" altLang="zh-TW" sz="1300" spc="-15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zh-TW" sz="1300" spc="-15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本表行業分類方式係依據行政院一百年三月一日實施之「中華民國行業標準分類</a:t>
            </a:r>
            <a:r>
              <a:rPr lang="en-US" altLang="zh-TW" sz="1300" spc="-15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TW" altLang="zh-TW" sz="1300" spc="-15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第九</a:t>
            </a:r>
            <a:r>
              <a:rPr lang="zh-TW" altLang="zh-TW" sz="1300" spc="-15" dirty="0" smtClean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次</a:t>
            </a:r>
            <a:r>
              <a:rPr lang="en-US" altLang="zh-TW" sz="1300" spc="-15" dirty="0" err="1" smtClean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修訂</a:t>
            </a:r>
            <a:r>
              <a:rPr lang="en-US" altLang="zh-TW" sz="1300" spc="-15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)」。</a:t>
            </a:r>
            <a:endParaRPr lang="zh-TW" altLang="en-US" sz="1300" spc="-15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811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69"/>
          <p:cNvSpPr>
            <a:spLocks noChangeArrowheads="1"/>
          </p:cNvSpPr>
          <p:nvPr/>
        </p:nvSpPr>
        <p:spPr bwMode="auto">
          <a:xfrm>
            <a:off x="766615" y="1447778"/>
            <a:ext cx="1834145" cy="1080000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txBody>
          <a:bodyPr wrap="square"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n"/>
              <a:defRPr kumimoji="1" sz="2800" b="1">
                <a:solidFill>
                  <a:srgbClr val="00425C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財團法人生物技術開發中心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" name="Rectangle 74"/>
          <p:cNvSpPr>
            <a:spLocks noChangeArrowheads="1"/>
          </p:cNvSpPr>
          <p:nvPr/>
        </p:nvSpPr>
        <p:spPr bwMode="auto">
          <a:xfrm>
            <a:off x="766614" y="2762721"/>
            <a:ext cx="1834147" cy="1080000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txBody>
          <a:bodyPr wrap="square"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n"/>
              <a:defRPr kumimoji="1" sz="2800" b="1">
                <a:solidFill>
                  <a:srgbClr val="00425C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zh-TW" altLang="en-US" sz="1800" kern="0" dirty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財團法人紡織綜合研究所</a:t>
            </a:r>
            <a:endParaRPr lang="ja-JP" altLang="en-US" sz="1800" kern="0" dirty="0">
              <a:solidFill>
                <a:srgbClr val="FE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Rectangle 79"/>
          <p:cNvSpPr>
            <a:spLocks noChangeArrowheads="1"/>
          </p:cNvSpPr>
          <p:nvPr/>
        </p:nvSpPr>
        <p:spPr bwMode="auto">
          <a:xfrm>
            <a:off x="9600383" y="1447778"/>
            <a:ext cx="1823417" cy="1080000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txBody>
          <a:bodyPr wrap="square"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n"/>
              <a:defRPr kumimoji="1" sz="2800" b="1">
                <a:solidFill>
                  <a:srgbClr val="00425C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工業技術研究院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Rectangle 84"/>
          <p:cNvSpPr>
            <a:spLocks noChangeArrowheads="1"/>
          </p:cNvSpPr>
          <p:nvPr/>
        </p:nvSpPr>
        <p:spPr bwMode="auto">
          <a:xfrm>
            <a:off x="9600383" y="2757895"/>
            <a:ext cx="1823417" cy="1080000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txBody>
          <a:bodyPr wrap="square"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n"/>
              <a:defRPr kumimoji="1" sz="2800" b="1">
                <a:solidFill>
                  <a:srgbClr val="00425C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財團法人車輛測試研究中心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Rectangle 89"/>
          <p:cNvSpPr>
            <a:spLocks noChangeArrowheads="1"/>
          </p:cNvSpPr>
          <p:nvPr/>
        </p:nvSpPr>
        <p:spPr bwMode="auto">
          <a:xfrm>
            <a:off x="9600383" y="5369178"/>
            <a:ext cx="1823417" cy="1080000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txBody>
          <a:bodyPr wrap="square"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n"/>
              <a:defRPr kumimoji="1" sz="2800" b="1">
                <a:solidFill>
                  <a:srgbClr val="00425C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中國生產力中心</a:t>
            </a:r>
            <a:endParaRPr kumimoji="1" lang="en-US" altLang="zh-TW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1" name="Rectangle 93"/>
          <p:cNvSpPr>
            <a:spLocks noChangeArrowheads="1"/>
          </p:cNvSpPr>
          <p:nvPr/>
        </p:nvSpPr>
        <p:spPr bwMode="auto">
          <a:xfrm>
            <a:off x="9600383" y="4063537"/>
            <a:ext cx="1823417" cy="1080000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txBody>
          <a:bodyPr wrap="square"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n"/>
              <a:defRPr kumimoji="1" sz="2800" b="1">
                <a:solidFill>
                  <a:srgbClr val="00425C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None/>
              <a:defRPr/>
            </a:pPr>
            <a:r>
              <a:rPr lang="zh-TW" altLang="en-US" sz="1800" kern="0" dirty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財團法人塑膠工業技術發展</a:t>
            </a:r>
            <a:r>
              <a:rPr lang="zh-TW" altLang="en-US" sz="1800" kern="0" dirty="0" smtClean="0">
                <a:solidFill>
                  <a:srgbClr val="FE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中心</a:t>
            </a:r>
            <a:endParaRPr lang="zh-TW" altLang="en-US" sz="1800" kern="0" dirty="0">
              <a:solidFill>
                <a:srgbClr val="FEFFFF"/>
              </a:solidFill>
              <a:latin typeface="Microsoft YaHei" panose="020B0503020204020204" pitchFamily="34" charset="-122"/>
              <a:ea typeface="Microsoft YaHei" panose="020B0503020204020204" pitchFamily="34" charset="-122"/>
              <a:hlinkClick r:id="rId2"/>
            </a:endParaRPr>
          </a:p>
        </p:txBody>
      </p:sp>
      <p:sp>
        <p:nvSpPr>
          <p:cNvPr id="42" name="Rectangle 111"/>
          <p:cNvSpPr>
            <a:spLocks noChangeArrowheads="1"/>
          </p:cNvSpPr>
          <p:nvPr/>
        </p:nvSpPr>
        <p:spPr bwMode="auto">
          <a:xfrm>
            <a:off x="766614" y="5359655"/>
            <a:ext cx="1834147" cy="1080000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txBody>
          <a:bodyPr wrap="square"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n"/>
              <a:defRPr kumimoji="1" sz="2800" b="1">
                <a:solidFill>
                  <a:srgbClr val="00425C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金屬工業研究發展中心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3" name="Rectangle 114"/>
          <p:cNvSpPr>
            <a:spLocks noChangeArrowheads="1"/>
          </p:cNvSpPr>
          <p:nvPr/>
        </p:nvSpPr>
        <p:spPr bwMode="auto">
          <a:xfrm>
            <a:off x="745782" y="4077664"/>
            <a:ext cx="1854979" cy="1080000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  <a:extLst/>
        </p:spPr>
        <p:txBody>
          <a:bodyPr wrap="square" anchor="ctr"/>
          <a:lstStyle>
            <a:lvl1pPr algn="l" eaLnBrk="0" hangingPunct="0">
              <a:spcBef>
                <a:spcPct val="20000"/>
              </a:spcBef>
              <a:buFont typeface="Wingdings" pitchFamily="2" charset="2"/>
              <a:buChar char="n"/>
              <a:defRPr kumimoji="1" sz="2800" b="1">
                <a:solidFill>
                  <a:srgbClr val="00425C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財團法人資訊工業策進會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="" xmlns:a16="http://schemas.microsoft.com/office/drawing/2014/main" id="{CECC8CF4-187B-4B2D-B62F-2CDC127927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rgbClr val="EA612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0" b="99400" l="7000" r="94667"/>
                    </a14:imgEffect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33" y="1727116"/>
            <a:ext cx="2675809" cy="4459681"/>
          </a:xfrm>
          <a:prstGeom prst="rect">
            <a:avLst/>
          </a:prstGeom>
        </p:spPr>
      </p:pic>
      <p:sp>
        <p:nvSpPr>
          <p:cNvPr id="45" name="橢圓 44">
            <a:extLst>
              <a:ext uri="{FF2B5EF4-FFF2-40B4-BE49-F238E27FC236}">
                <a16:creationId xmlns="" xmlns:a16="http://schemas.microsoft.com/office/drawing/2014/main" id="{F7A51C89-B086-459F-ABF3-310C3AE0873B}"/>
              </a:ext>
            </a:extLst>
          </p:cNvPr>
          <p:cNvSpPr/>
          <p:nvPr/>
        </p:nvSpPr>
        <p:spPr>
          <a:xfrm>
            <a:off x="6633765" y="1963646"/>
            <a:ext cx="108001" cy="108000"/>
          </a:xfrm>
          <a:prstGeom prst="ellipse">
            <a:avLst/>
          </a:prstGeom>
          <a:solidFill>
            <a:srgbClr val="FFFFFF">
              <a:alpha val="61961"/>
            </a:srgbClr>
          </a:solidFill>
          <a:ln w="381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6" name="橢圓 45">
            <a:extLst>
              <a:ext uri="{FF2B5EF4-FFF2-40B4-BE49-F238E27FC236}">
                <a16:creationId xmlns="" xmlns:a16="http://schemas.microsoft.com/office/drawing/2014/main" id="{E38CE268-E116-4518-A2B1-8CADBDF705F1}"/>
              </a:ext>
            </a:extLst>
          </p:cNvPr>
          <p:cNvSpPr/>
          <p:nvPr/>
        </p:nvSpPr>
        <p:spPr>
          <a:xfrm>
            <a:off x="6822159" y="2038910"/>
            <a:ext cx="108001" cy="108000"/>
          </a:xfrm>
          <a:prstGeom prst="ellipse">
            <a:avLst/>
          </a:prstGeom>
          <a:solidFill>
            <a:srgbClr val="FFFFFF">
              <a:alpha val="61961"/>
            </a:srgbClr>
          </a:solidFill>
          <a:ln w="381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7" name="橢圓 46">
            <a:extLst>
              <a:ext uri="{FF2B5EF4-FFF2-40B4-BE49-F238E27FC236}">
                <a16:creationId xmlns="" xmlns:a16="http://schemas.microsoft.com/office/drawing/2014/main" id="{E04BA723-2351-447A-82F9-4D564DEAFA1F}"/>
              </a:ext>
            </a:extLst>
          </p:cNvPr>
          <p:cNvSpPr/>
          <p:nvPr/>
        </p:nvSpPr>
        <p:spPr>
          <a:xfrm>
            <a:off x="6442026" y="2001737"/>
            <a:ext cx="108001" cy="108000"/>
          </a:xfrm>
          <a:prstGeom prst="ellipse">
            <a:avLst/>
          </a:prstGeom>
          <a:solidFill>
            <a:srgbClr val="FFFFFF">
              <a:alpha val="61961"/>
            </a:srgbClr>
          </a:solidFill>
          <a:ln w="381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8" name="橢圓 47">
            <a:extLst>
              <a:ext uri="{FF2B5EF4-FFF2-40B4-BE49-F238E27FC236}">
                <a16:creationId xmlns="" xmlns:a16="http://schemas.microsoft.com/office/drawing/2014/main" id="{161D9138-87DE-4278-BCC0-9B576A580717}"/>
              </a:ext>
            </a:extLst>
          </p:cNvPr>
          <p:cNvSpPr/>
          <p:nvPr/>
        </p:nvSpPr>
        <p:spPr>
          <a:xfrm>
            <a:off x="6573586" y="2156655"/>
            <a:ext cx="108001" cy="108000"/>
          </a:xfrm>
          <a:prstGeom prst="ellipse">
            <a:avLst/>
          </a:prstGeom>
          <a:solidFill>
            <a:srgbClr val="FFFFFF">
              <a:alpha val="61961"/>
            </a:srgbClr>
          </a:solidFill>
          <a:ln w="381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9" name="橢圓 48">
            <a:extLst>
              <a:ext uri="{FF2B5EF4-FFF2-40B4-BE49-F238E27FC236}">
                <a16:creationId xmlns="" xmlns:a16="http://schemas.microsoft.com/office/drawing/2014/main" id="{0BDC0AAE-F3D9-4FC5-A1BB-09B8E262385D}"/>
              </a:ext>
            </a:extLst>
          </p:cNvPr>
          <p:cNvSpPr/>
          <p:nvPr/>
        </p:nvSpPr>
        <p:spPr>
          <a:xfrm>
            <a:off x="6746725" y="2223221"/>
            <a:ext cx="108001" cy="108000"/>
          </a:xfrm>
          <a:prstGeom prst="ellipse">
            <a:avLst/>
          </a:prstGeom>
          <a:solidFill>
            <a:srgbClr val="FFFFFF">
              <a:alpha val="61961"/>
            </a:srgbClr>
          </a:solidFill>
          <a:ln w="381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" name="橢圓 49">
            <a:extLst>
              <a:ext uri="{FF2B5EF4-FFF2-40B4-BE49-F238E27FC236}">
                <a16:creationId xmlns="" xmlns:a16="http://schemas.microsoft.com/office/drawing/2014/main" id="{0B0BDDE3-E699-4A62-8824-BBBD4C6A1705}"/>
              </a:ext>
            </a:extLst>
          </p:cNvPr>
          <p:cNvSpPr/>
          <p:nvPr/>
        </p:nvSpPr>
        <p:spPr>
          <a:xfrm>
            <a:off x="6747202" y="3064219"/>
            <a:ext cx="108001" cy="108000"/>
          </a:xfrm>
          <a:prstGeom prst="ellipse">
            <a:avLst/>
          </a:prstGeom>
          <a:solidFill>
            <a:srgbClr val="FFFFFF">
              <a:alpha val="61961"/>
            </a:srgbClr>
          </a:solidFill>
          <a:ln w="381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1" name="橢圓 50">
            <a:extLst>
              <a:ext uri="{FF2B5EF4-FFF2-40B4-BE49-F238E27FC236}">
                <a16:creationId xmlns="" xmlns:a16="http://schemas.microsoft.com/office/drawing/2014/main" id="{965915BD-EEAD-4F8A-B36F-F784ECB05C69}"/>
              </a:ext>
            </a:extLst>
          </p:cNvPr>
          <p:cNvSpPr/>
          <p:nvPr/>
        </p:nvSpPr>
        <p:spPr>
          <a:xfrm>
            <a:off x="6180531" y="2240157"/>
            <a:ext cx="108001" cy="108000"/>
          </a:xfrm>
          <a:prstGeom prst="ellipse">
            <a:avLst/>
          </a:prstGeom>
          <a:solidFill>
            <a:srgbClr val="FFFFFF">
              <a:alpha val="61961"/>
            </a:srgbClr>
          </a:solidFill>
          <a:ln w="381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2" name="橢圓 51">
            <a:extLst>
              <a:ext uri="{FF2B5EF4-FFF2-40B4-BE49-F238E27FC236}">
                <a16:creationId xmlns="" xmlns:a16="http://schemas.microsoft.com/office/drawing/2014/main" id="{600CB7CB-BC8C-406F-AA79-E0682E7B96FE}"/>
              </a:ext>
            </a:extLst>
          </p:cNvPr>
          <p:cNvSpPr/>
          <p:nvPr/>
        </p:nvSpPr>
        <p:spPr>
          <a:xfrm>
            <a:off x="6288531" y="2403375"/>
            <a:ext cx="108001" cy="108000"/>
          </a:xfrm>
          <a:prstGeom prst="ellipse">
            <a:avLst/>
          </a:prstGeom>
          <a:solidFill>
            <a:srgbClr val="FFFFFF">
              <a:alpha val="61961"/>
            </a:srgbClr>
          </a:solidFill>
          <a:ln w="381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3" name="橢圓 52">
            <a:extLst>
              <a:ext uri="{FF2B5EF4-FFF2-40B4-BE49-F238E27FC236}">
                <a16:creationId xmlns="" xmlns:a16="http://schemas.microsoft.com/office/drawing/2014/main" id="{F544A793-D9EE-4BEF-B471-44A54D058BC5}"/>
              </a:ext>
            </a:extLst>
          </p:cNvPr>
          <p:cNvSpPr/>
          <p:nvPr/>
        </p:nvSpPr>
        <p:spPr>
          <a:xfrm>
            <a:off x="6097892" y="2403375"/>
            <a:ext cx="108001" cy="108000"/>
          </a:xfrm>
          <a:prstGeom prst="ellipse">
            <a:avLst/>
          </a:prstGeom>
          <a:solidFill>
            <a:srgbClr val="FFFFFF">
              <a:alpha val="61961"/>
            </a:srgbClr>
          </a:solidFill>
          <a:ln w="381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4" name="橢圓 53">
            <a:extLst>
              <a:ext uri="{FF2B5EF4-FFF2-40B4-BE49-F238E27FC236}">
                <a16:creationId xmlns="" xmlns:a16="http://schemas.microsoft.com/office/drawing/2014/main" id="{9A8DFD0E-0560-40D7-B434-AE9F3D37A148}"/>
              </a:ext>
            </a:extLst>
          </p:cNvPr>
          <p:cNvSpPr/>
          <p:nvPr/>
        </p:nvSpPr>
        <p:spPr>
          <a:xfrm>
            <a:off x="5426625" y="3512218"/>
            <a:ext cx="108001" cy="108000"/>
          </a:xfrm>
          <a:prstGeom prst="ellipse">
            <a:avLst/>
          </a:prstGeom>
          <a:solidFill>
            <a:srgbClr val="FFFFFF">
              <a:alpha val="61961"/>
            </a:srgbClr>
          </a:solidFill>
          <a:ln w="381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5" name="橢圓 54">
            <a:extLst>
              <a:ext uri="{FF2B5EF4-FFF2-40B4-BE49-F238E27FC236}">
                <a16:creationId xmlns="" xmlns:a16="http://schemas.microsoft.com/office/drawing/2014/main" id="{522B5B7D-710F-4024-89C0-4DF341F16F9E}"/>
              </a:ext>
            </a:extLst>
          </p:cNvPr>
          <p:cNvSpPr/>
          <p:nvPr/>
        </p:nvSpPr>
        <p:spPr>
          <a:xfrm>
            <a:off x="5504821" y="3379228"/>
            <a:ext cx="108001" cy="108000"/>
          </a:xfrm>
          <a:prstGeom prst="ellipse">
            <a:avLst/>
          </a:prstGeom>
          <a:solidFill>
            <a:srgbClr val="FFFFFF">
              <a:alpha val="61961"/>
            </a:srgbClr>
          </a:solidFill>
          <a:ln w="381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6" name="橢圓 55">
            <a:extLst>
              <a:ext uri="{FF2B5EF4-FFF2-40B4-BE49-F238E27FC236}">
                <a16:creationId xmlns="" xmlns:a16="http://schemas.microsoft.com/office/drawing/2014/main" id="{4BA9C7A2-D3B3-47E4-BC57-10EF98DDD560}"/>
              </a:ext>
            </a:extLst>
          </p:cNvPr>
          <p:cNvSpPr/>
          <p:nvPr/>
        </p:nvSpPr>
        <p:spPr>
          <a:xfrm>
            <a:off x="5683197" y="3260230"/>
            <a:ext cx="108001" cy="108000"/>
          </a:xfrm>
          <a:prstGeom prst="ellipse">
            <a:avLst/>
          </a:prstGeom>
          <a:solidFill>
            <a:srgbClr val="FFFFFF">
              <a:alpha val="61961"/>
            </a:srgbClr>
          </a:solidFill>
          <a:ln w="381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7" name="橢圓 56">
            <a:extLst>
              <a:ext uri="{FF2B5EF4-FFF2-40B4-BE49-F238E27FC236}">
                <a16:creationId xmlns="" xmlns:a16="http://schemas.microsoft.com/office/drawing/2014/main" id="{52602DFC-03B1-49C2-BBF3-21CE7DA5FAA1}"/>
              </a:ext>
            </a:extLst>
          </p:cNvPr>
          <p:cNvSpPr/>
          <p:nvPr/>
        </p:nvSpPr>
        <p:spPr>
          <a:xfrm>
            <a:off x="5612822" y="3641456"/>
            <a:ext cx="108001" cy="108000"/>
          </a:xfrm>
          <a:prstGeom prst="ellipse">
            <a:avLst/>
          </a:prstGeom>
          <a:solidFill>
            <a:srgbClr val="FFFFFF">
              <a:alpha val="61961"/>
            </a:srgbClr>
          </a:solidFill>
          <a:ln w="381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8" name="橢圓 57">
            <a:extLst>
              <a:ext uri="{FF2B5EF4-FFF2-40B4-BE49-F238E27FC236}">
                <a16:creationId xmlns="" xmlns:a16="http://schemas.microsoft.com/office/drawing/2014/main" id="{38530F4D-F34E-4026-9931-DFE0E9DF8FFC}"/>
              </a:ext>
            </a:extLst>
          </p:cNvPr>
          <p:cNvSpPr/>
          <p:nvPr/>
        </p:nvSpPr>
        <p:spPr>
          <a:xfrm>
            <a:off x="5732421" y="3470259"/>
            <a:ext cx="108001" cy="108000"/>
          </a:xfrm>
          <a:prstGeom prst="ellipse">
            <a:avLst/>
          </a:prstGeom>
          <a:solidFill>
            <a:srgbClr val="FFFFFF">
              <a:alpha val="61961"/>
            </a:srgbClr>
          </a:solidFill>
          <a:ln w="381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9" name="橢圓 58">
            <a:extLst>
              <a:ext uri="{FF2B5EF4-FFF2-40B4-BE49-F238E27FC236}">
                <a16:creationId xmlns="" xmlns:a16="http://schemas.microsoft.com/office/drawing/2014/main" id="{98025A3B-8E09-47F4-8AC3-3582725D108F}"/>
              </a:ext>
            </a:extLst>
          </p:cNvPr>
          <p:cNvSpPr/>
          <p:nvPr/>
        </p:nvSpPr>
        <p:spPr>
          <a:xfrm>
            <a:off x="5325425" y="4879737"/>
            <a:ext cx="108001" cy="108000"/>
          </a:xfrm>
          <a:prstGeom prst="ellipse">
            <a:avLst/>
          </a:prstGeom>
          <a:solidFill>
            <a:srgbClr val="FFFFFF">
              <a:alpha val="61961"/>
            </a:srgbClr>
          </a:solidFill>
          <a:ln w="381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0" name="橢圓 59">
            <a:extLst>
              <a:ext uri="{FF2B5EF4-FFF2-40B4-BE49-F238E27FC236}">
                <a16:creationId xmlns="" xmlns:a16="http://schemas.microsoft.com/office/drawing/2014/main" id="{23D2F5A2-C20C-42BE-ACB7-23C84BB6B72D}"/>
              </a:ext>
            </a:extLst>
          </p:cNvPr>
          <p:cNvSpPr/>
          <p:nvPr/>
        </p:nvSpPr>
        <p:spPr>
          <a:xfrm>
            <a:off x="5534624" y="5157664"/>
            <a:ext cx="108001" cy="108000"/>
          </a:xfrm>
          <a:prstGeom prst="ellipse">
            <a:avLst/>
          </a:prstGeom>
          <a:solidFill>
            <a:srgbClr val="FFFFFF">
              <a:alpha val="61961"/>
            </a:srgbClr>
          </a:solidFill>
          <a:ln w="38100" cap="flat" cmpd="sng" algn="ctr">
            <a:solidFill>
              <a:srgbClr val="EA61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2" name="圖片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50" y="1433042"/>
            <a:ext cx="1822704" cy="1109472"/>
          </a:xfrm>
          <a:prstGeom prst="rect">
            <a:avLst/>
          </a:prstGeom>
        </p:spPr>
      </p:pic>
      <p:pic>
        <p:nvPicPr>
          <p:cNvPr id="63" name="圖片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72" y="2744505"/>
            <a:ext cx="1822553" cy="1109380"/>
          </a:xfrm>
          <a:prstGeom prst="rect">
            <a:avLst/>
          </a:prstGeom>
        </p:spPr>
      </p:pic>
      <p:pic>
        <p:nvPicPr>
          <p:cNvPr id="64" name="圖片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802" y="4063537"/>
            <a:ext cx="1822553" cy="1109380"/>
          </a:xfrm>
          <a:prstGeom prst="rect">
            <a:avLst/>
          </a:prstGeom>
        </p:spPr>
      </p:pic>
      <p:pic>
        <p:nvPicPr>
          <p:cNvPr id="65" name="圖片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863" y="5349716"/>
            <a:ext cx="1822553" cy="1109380"/>
          </a:xfrm>
          <a:prstGeom prst="rect">
            <a:avLst/>
          </a:prstGeom>
        </p:spPr>
      </p:pic>
      <p:pic>
        <p:nvPicPr>
          <p:cNvPr id="66" name="圖片 6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129" y="1433007"/>
            <a:ext cx="1822704" cy="1109472"/>
          </a:xfrm>
          <a:prstGeom prst="rect">
            <a:avLst/>
          </a:prstGeom>
        </p:spPr>
      </p:pic>
      <p:pic>
        <p:nvPicPr>
          <p:cNvPr id="67" name="圖片 6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977" y="2728126"/>
            <a:ext cx="1822704" cy="1109472"/>
          </a:xfrm>
          <a:prstGeom prst="rect">
            <a:avLst/>
          </a:prstGeom>
        </p:spPr>
      </p:pic>
      <p:pic>
        <p:nvPicPr>
          <p:cNvPr id="68" name="圖片 6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027" y="4047885"/>
            <a:ext cx="1822704" cy="1109472"/>
          </a:xfrm>
          <a:prstGeom prst="rect">
            <a:avLst/>
          </a:prstGeom>
        </p:spPr>
      </p:pic>
      <p:pic>
        <p:nvPicPr>
          <p:cNvPr id="69" name="圖片 6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728" y="5359655"/>
            <a:ext cx="1822553" cy="1109380"/>
          </a:xfrm>
          <a:prstGeom prst="rect">
            <a:avLst/>
          </a:prstGeom>
        </p:spPr>
      </p:pic>
      <p:sp>
        <p:nvSpPr>
          <p:cNvPr id="61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lang="zh-TW" altLang="en-US" dirty="0">
              <a:solidFill>
                <a:srgbClr val="000000">
                  <a:tint val="7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0" name="標題 2"/>
          <p:cNvSpPr txBox="1">
            <a:spLocks/>
          </p:cNvSpPr>
          <p:nvPr/>
        </p:nvSpPr>
        <p:spPr>
          <a:xfrm>
            <a:off x="127633" y="279158"/>
            <a:ext cx="12169352" cy="9383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為什麼選擇臺灣</a:t>
            </a:r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具競爭力的研發能力</a:t>
            </a:r>
          </a:p>
        </p:txBody>
      </p:sp>
    </p:spTree>
    <p:extLst>
      <p:ext uri="{BB962C8B-B14F-4D97-AF65-F5344CB8AC3E}">
        <p14:creationId xmlns:p14="http://schemas.microsoft.com/office/powerpoint/2010/main" val="348087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17652"/>
              </p:ext>
            </p:extLst>
          </p:nvPr>
        </p:nvGraphicFramePr>
        <p:xfrm>
          <a:off x="4519264" y="4582144"/>
          <a:ext cx="7209877" cy="1327328"/>
        </p:xfrm>
        <a:graphic>
          <a:graphicData uri="http://schemas.openxmlformats.org/drawingml/2006/table">
            <a:tbl>
              <a:tblPr firstRow="1" bandRow="1"/>
              <a:tblGrid>
                <a:gridCol w="6030059"/>
                <a:gridCol w="1179818"/>
              </a:tblGrid>
              <a:tr h="4160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zh-TW" altLang="en-US" sz="2000" b="1" i="0" kern="1200" dirty="0" smtClean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國際評比</a:t>
                      </a:r>
                      <a:endParaRPr lang="zh-TW" altLang="en-US" sz="2000" b="1" i="0" kern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381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zh-TW" altLang="en-US" sz="2000" b="1" i="0" kern="1200" dirty="0" smtClean="0">
                          <a:solidFill>
                            <a:schemeClr val="bg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臺灣</a:t>
                      </a:r>
                      <a:endParaRPr lang="zh-TW" altLang="en-US" sz="2000" b="1" i="0" kern="1200" dirty="0">
                        <a:solidFill>
                          <a:schemeClr val="bg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381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/>
                    </a:solidFill>
                  </a:tcPr>
                </a:tc>
              </a:tr>
              <a:tr h="523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r>
                        <a:rPr lang="zh-TW" altLang="en-US" sz="1600" b="0" i="0" kern="12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高比例之高中以上程度的年輕族群</a:t>
                      </a:r>
                      <a:r>
                        <a:rPr lang="en-US" altLang="zh-TW" sz="1600" b="0" i="0" kern="12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(OECD</a:t>
                      </a:r>
                      <a:r>
                        <a:rPr lang="zh-TW" altLang="en-US" sz="1600" b="0" i="0" kern="12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經濟合作發展組織</a:t>
                      </a:r>
                      <a:r>
                        <a:rPr lang="en-US" altLang="zh-TW" sz="1600" b="0" i="0" kern="12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zh-TW" altLang="en-US" sz="1600" b="0" i="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381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algn="ctr"/>
                      <a:r>
                        <a:rPr lang="en-US" altLang="zh-TW" sz="1700" b="0" i="0" kern="12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2</a:t>
                      </a:r>
                      <a:endParaRPr lang="zh-TW" altLang="en-US" sz="1700" b="0" i="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381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>
                        <a:tint val="40000"/>
                      </a:srgbClr>
                    </a:solidFill>
                  </a:tcPr>
                </a:tc>
              </a:tr>
              <a:tr h="387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r>
                        <a:rPr lang="zh-TW" altLang="en-US" sz="1600" b="0" i="0" kern="12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每百萬人口的發明專利數量</a:t>
                      </a:r>
                      <a:r>
                        <a:rPr lang="en-US" altLang="zh-TW" sz="1600" b="0" i="0" kern="12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(</a:t>
                      </a:r>
                      <a:r>
                        <a:rPr lang="zh-TW" altLang="en-US" sz="1600" b="0" i="0" kern="12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美國專利局的統計數據</a:t>
                      </a:r>
                      <a:r>
                        <a:rPr lang="en-US" altLang="zh-TW" sz="1600" b="0" i="0" kern="12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)</a:t>
                      </a:r>
                      <a:endParaRPr lang="zh-TW" altLang="en-US" sz="1600" b="0" i="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Eras Medium ITC"/>
                          <a:ea typeface="微軟正黑體 Light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altLang="zh-TW" sz="1700" b="0" i="0" kern="1200" dirty="0" smtClean="0">
                          <a:solidFill>
                            <a:schemeClr val="tx1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  <a:cs typeface="+mn-cs"/>
                        </a:rPr>
                        <a:t>1</a:t>
                      </a:r>
                      <a:endParaRPr lang="zh-TW" altLang="en-US" sz="1700" b="0" i="0" kern="1200" dirty="0">
                        <a:solidFill>
                          <a:schemeClr val="tx1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rgbClr val="FEFFFF"/>
                      </a:solidFill>
                    </a:lnL>
                    <a:lnR w="12700" cmpd="sng">
                      <a:solidFill>
                        <a:srgbClr val="FEFFFF"/>
                      </a:solidFill>
                    </a:lnR>
                    <a:lnT w="12700" cmpd="sng">
                      <a:solidFill>
                        <a:srgbClr val="FEFFFF"/>
                      </a:solidFill>
                    </a:lnT>
                    <a:lnB w="12700" cmpd="sng">
                      <a:solidFill>
                        <a:srgbClr val="FE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6124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4519264" y="1371754"/>
            <a:ext cx="7209877" cy="2921342"/>
          </a:xfrm>
          <a:prstGeom prst="rect">
            <a:avLst/>
          </a:prstGeom>
          <a:noFill/>
          <a:ln w="12700" cap="flat" cmpd="sng" algn="ctr">
            <a:solidFill>
              <a:srgbClr val="D5D5D5">
                <a:lumMod val="9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字方塊 10"/>
          <p:cNvSpPr txBox="1"/>
          <p:nvPr/>
        </p:nvSpPr>
        <p:spPr>
          <a:xfrm flipH="1">
            <a:off x="4712326" y="1067885"/>
            <a:ext cx="2036915" cy="518147"/>
          </a:xfrm>
          <a:prstGeom prst="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>
              <a:defRPr kumimoji="1" b="1">
                <a:solidFill>
                  <a:srgbClr val="FEFFFF"/>
                </a:solidFill>
                <a:latin typeface="Century Gothic 粗體" charset="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t>人才</a:t>
            </a:r>
            <a:endParaRPr kumimoji="1" lang="zh-TW" altLang="en-US" sz="2400" b="1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ïšḻiďé">
            <a:extLst>
              <a:ext uri="{FF2B5EF4-FFF2-40B4-BE49-F238E27FC236}">
                <a16:creationId xmlns="" xmlns:a16="http://schemas.microsoft.com/office/drawing/2014/main" id="{0E67BD50-AE3E-47A7-B789-26004BFA39DC}"/>
              </a:ext>
            </a:extLst>
          </p:cNvPr>
          <p:cNvSpPr/>
          <p:nvPr/>
        </p:nvSpPr>
        <p:spPr bwMode="auto">
          <a:xfrm>
            <a:off x="473195" y="1"/>
            <a:ext cx="3638400" cy="6845324"/>
          </a:xfrm>
          <a:prstGeom prst="rect">
            <a:avLst/>
          </a:prstGeom>
          <a:blipFill dpi="0" rotWithShape="1">
            <a:blip r:embed="rId2"/>
            <a:srcRect/>
            <a:stretch>
              <a:fillRect l="-127000" r="-39000"/>
            </a:stretch>
          </a:blipFill>
          <a:ln w="9525" cap="flat" cmpd="sng" algn="ctr">
            <a:noFill/>
            <a:prstDash val="solid"/>
            <a:round/>
            <a:headEnd/>
            <a:tailEnd/>
          </a:ln>
          <a:effectLst/>
          <a:ex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Eras Medium ITC"/>
              <a:cs typeface="+mn-cs"/>
            </a:endParaRPr>
          </a:p>
        </p:txBody>
      </p:sp>
      <p:sp>
        <p:nvSpPr>
          <p:cNvPr id="13" name="投影片編號版面配置區 4">
            <a:extLst>
              <a:ext uri="{FF2B5EF4-FFF2-40B4-BE49-F238E27FC236}">
                <a16:creationId xmlns:a16="http://schemas.microsoft.com/office/drawing/2014/main" xmlns="" id="{BC85BD41-8338-4302-A8BB-685B182ACDEA}"/>
              </a:ext>
            </a:extLst>
          </p:cNvPr>
          <p:cNvSpPr txBox="1">
            <a:spLocks/>
          </p:cNvSpPr>
          <p:nvPr/>
        </p:nvSpPr>
        <p:spPr>
          <a:xfrm>
            <a:off x="8610603" y="6356388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42170" y="1676608"/>
            <a:ext cx="6764067" cy="2472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74625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"/>
            </a:pPr>
            <a:r>
              <a:rPr lang="en-US" altLang="zh-TW" sz="16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“2018 </a:t>
            </a:r>
            <a:r>
              <a:rPr lang="en-US" altLang="zh-TW" sz="16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IMD </a:t>
            </a:r>
            <a:r>
              <a:rPr lang="zh-TW" altLang="en-US" sz="16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世界人才</a:t>
            </a:r>
            <a:r>
              <a:rPr lang="zh-TW" altLang="en-US" sz="16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報告</a:t>
            </a:r>
            <a:r>
              <a:rPr lang="en-US" altLang="zh-TW" sz="16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”</a:t>
            </a:r>
            <a:r>
              <a:rPr lang="zh-TW" altLang="en-US" sz="16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 排名</a:t>
            </a:r>
            <a:endParaRPr lang="zh-TW" altLang="zh-TW" sz="16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pitchFamily="18" charset="-120"/>
            </a:endParaRPr>
          </a:p>
          <a:p>
            <a:pPr marL="358775" lvl="1" indent="-174625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"/>
              <a:tabLst>
                <a:tab pos="446088" algn="l"/>
              </a:tabLst>
            </a:pPr>
            <a:r>
              <a:rPr lang="zh-TW" altLang="en-US" sz="1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臺</a:t>
            </a:r>
            <a:r>
              <a:rPr lang="zh-TW" altLang="en-US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灣排名亞洲第</a:t>
            </a:r>
            <a:r>
              <a:rPr lang="en-US" altLang="zh-TW" sz="2400" b="1" dirty="0" smtClean="0">
                <a:solidFill>
                  <a:srgbClr val="EB7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#4</a:t>
            </a:r>
            <a:endParaRPr lang="en-US" altLang="zh-TW" sz="1600" b="1" dirty="0">
              <a:solidFill>
                <a:srgbClr val="000000">
                  <a:lumMod val="65000"/>
                  <a:lumOff val="3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pitchFamily="18" charset="-120"/>
            </a:endParaRPr>
          </a:p>
          <a:p>
            <a:pPr marL="358775" lvl="1" indent="-174625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"/>
              <a:tabLst>
                <a:tab pos="446088" algn="l"/>
              </a:tabLst>
            </a:pPr>
            <a:r>
              <a:rPr lang="zh-TW" altLang="en-US" sz="1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教育評比排名世界第</a:t>
            </a:r>
            <a:r>
              <a:rPr lang="en-US" altLang="zh-TW" sz="2400" b="1" dirty="0" smtClean="0">
                <a:solidFill>
                  <a:srgbClr val="EB7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#</a:t>
            </a:r>
            <a:r>
              <a:rPr lang="en-US" altLang="zh-TW" sz="2400" b="1" dirty="0">
                <a:solidFill>
                  <a:srgbClr val="EB7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2</a:t>
            </a:r>
            <a:r>
              <a:rPr lang="en-US" altLang="zh-TW" sz="16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 </a:t>
            </a:r>
            <a:endParaRPr lang="en-US" altLang="zh-TW" sz="1600" b="1" dirty="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pitchFamily="18" charset="-120"/>
            </a:endParaRPr>
          </a:p>
          <a:p>
            <a:pPr marL="358775" lvl="1" indent="-174625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"/>
              <a:tabLst>
                <a:tab pos="446088" algn="l"/>
              </a:tabLst>
            </a:pPr>
            <a:r>
              <a:rPr lang="zh-TW" altLang="en-US" sz="1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學校重視科學</a:t>
            </a:r>
            <a:r>
              <a:rPr lang="zh-TW" altLang="en-US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教育排名</a:t>
            </a:r>
            <a:r>
              <a:rPr lang="zh-TW" altLang="en-US" sz="1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世界</a:t>
            </a:r>
            <a:r>
              <a:rPr lang="zh-TW" altLang="en-US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第</a:t>
            </a:r>
            <a:r>
              <a:rPr lang="en-US" altLang="zh-TW" sz="1600" b="1" dirty="0">
                <a:solidFill>
                  <a:srgbClr val="000000">
                    <a:lumMod val="65000"/>
                    <a:lumOff val="3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#12</a:t>
            </a:r>
            <a:endParaRPr lang="zh-TW" altLang="zh-TW" sz="1600" b="1" dirty="0" smtClean="0">
              <a:solidFill>
                <a:srgbClr val="000000">
                  <a:lumMod val="65000"/>
                  <a:lumOff val="35000"/>
                </a:srgb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pitchFamily="18" charset="-120"/>
            </a:endParaRPr>
          </a:p>
          <a:p>
            <a:pPr marL="358775" lvl="1" indent="-174625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"/>
              <a:tabLst>
                <a:tab pos="446088" algn="l"/>
              </a:tabLst>
            </a:pPr>
            <a:r>
              <a:rPr lang="zh-TW" altLang="en-US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勞工工作動力排名世界第</a:t>
            </a:r>
            <a:r>
              <a:rPr lang="en-US" altLang="zh-TW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#20</a:t>
            </a:r>
            <a:r>
              <a:rPr lang="zh-TW" altLang="en-US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 </a:t>
            </a:r>
            <a:endParaRPr lang="zh-TW" altLang="zh-TW" sz="16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pitchFamily="18" charset="-120"/>
            </a:endParaRPr>
          </a:p>
          <a:p>
            <a:pPr marL="174625" lvl="1" indent="-174625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"/>
            </a:pPr>
            <a:r>
              <a:rPr lang="zh-TW" altLang="en-US" sz="16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擁有</a:t>
            </a:r>
            <a:r>
              <a:rPr lang="zh-TW" altLang="en-US" sz="1600" b="1" dirty="0" smtClean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大學以上學歷</a:t>
            </a:r>
            <a:r>
              <a:rPr lang="zh-TW" altLang="en-US" sz="16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的人占總人口</a:t>
            </a:r>
            <a:r>
              <a:rPr lang="en-US" altLang="zh-TW" sz="16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49%</a:t>
            </a:r>
            <a:r>
              <a:rPr lang="zh-TW" altLang="en-US" sz="16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以上 </a:t>
            </a:r>
            <a:endParaRPr lang="en-US" altLang="zh-TW" sz="1600" b="1" dirty="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pitchFamily="18" charset="-120"/>
            </a:endParaRPr>
          </a:p>
          <a:p>
            <a:pPr marL="174625" indent="-174625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"/>
            </a:pPr>
            <a:r>
              <a:rPr lang="zh-TW" altLang="en-US" sz="16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研究人員</a:t>
            </a:r>
            <a:r>
              <a:rPr lang="zh-TW" altLang="en-US" sz="16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占</a:t>
            </a:r>
            <a:r>
              <a:rPr lang="zh-TW" altLang="en-US" sz="16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總</a:t>
            </a:r>
            <a:r>
              <a:rPr lang="zh-TW" altLang="en-US" sz="16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勞動力的</a:t>
            </a:r>
            <a:r>
              <a:rPr lang="en-US" altLang="zh-TW" sz="16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12.95</a:t>
            </a:r>
            <a:r>
              <a:rPr lang="zh-TW" altLang="en-US" sz="1600" b="1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新細明體" panose="02020500000000000000" pitchFamily="18" charset="-120"/>
              </a:rPr>
              <a:t>％</a:t>
            </a:r>
            <a:endParaRPr lang="zh-TW" altLang="zh-TW" sz="1600" b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新細明體" panose="02020500000000000000" pitchFamily="18" charset="-120"/>
            </a:endParaRPr>
          </a:p>
        </p:txBody>
      </p:sp>
      <p:sp>
        <p:nvSpPr>
          <p:cNvPr id="16" name="標題 2"/>
          <p:cNvSpPr txBox="1">
            <a:spLocks/>
          </p:cNvSpPr>
          <p:nvPr/>
        </p:nvSpPr>
        <p:spPr>
          <a:xfrm>
            <a:off x="127635" y="279155"/>
            <a:ext cx="12062780" cy="62956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為什麼選擇臺灣</a:t>
            </a:r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優秀的人力素質</a:t>
            </a:r>
          </a:p>
        </p:txBody>
      </p:sp>
    </p:spTree>
    <p:extLst>
      <p:ext uri="{BB962C8B-B14F-4D97-AF65-F5344CB8AC3E}">
        <p14:creationId xmlns:p14="http://schemas.microsoft.com/office/powerpoint/2010/main" val="15768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向右箭號 257"/>
          <p:cNvSpPr/>
          <p:nvPr/>
        </p:nvSpPr>
        <p:spPr>
          <a:xfrm>
            <a:off x="4163601" y="1824475"/>
            <a:ext cx="2038456" cy="981809"/>
          </a:xfrm>
          <a:prstGeom prst="rightArrow">
            <a:avLst/>
          </a:prstGeom>
          <a:solidFill>
            <a:srgbClr val="E9484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2" name="椭圆 23"/>
          <p:cNvSpPr/>
          <p:nvPr/>
        </p:nvSpPr>
        <p:spPr bwMode="auto">
          <a:xfrm>
            <a:off x="1974273" y="1124744"/>
            <a:ext cx="2292278" cy="2292278"/>
          </a:xfrm>
          <a:prstGeom prst="ellipse">
            <a:avLst/>
          </a:prstGeom>
          <a:solidFill>
            <a:srgbClr val="00A99D">
              <a:lumMod val="100000"/>
            </a:srgb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3" name="椭圆 24"/>
          <p:cNvSpPr/>
          <p:nvPr/>
        </p:nvSpPr>
        <p:spPr bwMode="auto">
          <a:xfrm>
            <a:off x="133764" y="4365641"/>
            <a:ext cx="2292278" cy="2292278"/>
          </a:xfrm>
          <a:prstGeom prst="ellipse">
            <a:avLst/>
          </a:prstGeom>
          <a:solidFill>
            <a:srgbClr val="8CC63F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244" name="椭圆 25"/>
          <p:cNvSpPr/>
          <p:nvPr/>
        </p:nvSpPr>
        <p:spPr bwMode="auto">
          <a:xfrm>
            <a:off x="3814783" y="4365641"/>
            <a:ext cx="2292278" cy="2292278"/>
          </a:xfrm>
          <a:prstGeom prst="ellipse">
            <a:avLst/>
          </a:prstGeom>
          <a:solidFill>
            <a:srgbClr val="FF8F29">
              <a:lumMod val="100000"/>
            </a:srgb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245" name="等腰三角形 244"/>
          <p:cNvSpPr/>
          <p:nvPr/>
        </p:nvSpPr>
        <p:spPr bwMode="auto">
          <a:xfrm>
            <a:off x="704330" y="1797335"/>
            <a:ext cx="4834068" cy="4167303"/>
          </a:xfrm>
          <a:prstGeom prst="triangle">
            <a:avLst/>
          </a:prstGeom>
          <a:blipFill dpi="0" rotWithShape="1">
            <a:blip r:embed="rId2"/>
            <a:srcRect/>
            <a:stretch>
              <a:fillRect t="22000" b="-4000"/>
            </a:stretch>
          </a:blipFill>
          <a:ln w="19050">
            <a:solidFill>
              <a:srgbClr val="E7E6E6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6" name="椭圆 27"/>
          <p:cNvSpPr/>
          <p:nvPr/>
        </p:nvSpPr>
        <p:spPr bwMode="auto">
          <a:xfrm>
            <a:off x="2112786" y="1263257"/>
            <a:ext cx="2015259" cy="2015259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00A99D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7" name="椭圆 28"/>
          <p:cNvSpPr/>
          <p:nvPr/>
        </p:nvSpPr>
        <p:spPr bwMode="auto">
          <a:xfrm>
            <a:off x="272276" y="4504154"/>
            <a:ext cx="2015259" cy="2015259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8CC63F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8" name="椭圆 29"/>
          <p:cNvSpPr/>
          <p:nvPr/>
        </p:nvSpPr>
        <p:spPr bwMode="auto">
          <a:xfrm>
            <a:off x="3953294" y="4504154"/>
            <a:ext cx="2015259" cy="2015259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FF8F29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9" name="椭圆 30"/>
          <p:cNvSpPr/>
          <p:nvPr/>
        </p:nvSpPr>
        <p:spPr bwMode="auto">
          <a:xfrm>
            <a:off x="2275581" y="1426051"/>
            <a:ext cx="1689669" cy="1689671"/>
          </a:xfrm>
          <a:prstGeom prst="ellipse">
            <a:avLst/>
          </a:prstGeom>
          <a:solidFill>
            <a:srgbClr val="00A99D">
              <a:lumMod val="100000"/>
            </a:srgb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TW" altLang="en-US" sz="1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0" name="椭圆 31"/>
          <p:cNvSpPr/>
          <p:nvPr/>
        </p:nvSpPr>
        <p:spPr bwMode="auto">
          <a:xfrm>
            <a:off x="435070" y="4666951"/>
            <a:ext cx="1689669" cy="1689671"/>
          </a:xfrm>
          <a:prstGeom prst="ellipse">
            <a:avLst/>
          </a:prstGeom>
          <a:solidFill>
            <a:srgbClr val="8CC63F">
              <a:lumMod val="100000"/>
            </a:srgb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lang="zh-TW" altLang="en-US" sz="1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1" name="椭圆 32"/>
          <p:cNvSpPr/>
          <p:nvPr/>
        </p:nvSpPr>
        <p:spPr bwMode="auto">
          <a:xfrm>
            <a:off x="4116092" y="4666951"/>
            <a:ext cx="1689669" cy="1689671"/>
          </a:xfrm>
          <a:prstGeom prst="ellipse">
            <a:avLst/>
          </a:prstGeom>
          <a:solidFill>
            <a:srgbClr val="FF8F29">
              <a:lumMod val="100000"/>
            </a:srgb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7" name="文字方塊 256"/>
          <p:cNvSpPr txBox="1"/>
          <p:nvPr/>
        </p:nvSpPr>
        <p:spPr>
          <a:xfrm>
            <a:off x="4234332" y="5240096"/>
            <a:ext cx="142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智慧財產</a:t>
            </a:r>
            <a:r>
              <a: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權</a:t>
            </a:r>
            <a:r>
              <a:rPr lang="zh-TW" altLang="en-US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國際</a:t>
            </a:r>
            <a:r>
              <a: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合作</a:t>
            </a:r>
          </a:p>
        </p:txBody>
      </p:sp>
      <p:sp>
        <p:nvSpPr>
          <p:cNvPr id="259" name="文字方塊 258"/>
          <p:cNvSpPr txBox="1"/>
          <p:nvPr/>
        </p:nvSpPr>
        <p:spPr>
          <a:xfrm>
            <a:off x="693022" y="5240096"/>
            <a:ext cx="1152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追蹤資金流向</a:t>
            </a:r>
            <a:endParaRPr lang="en-US" altLang="zh-TW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0" name="文字方塊 259"/>
          <p:cNvSpPr txBox="1"/>
          <p:nvPr/>
        </p:nvSpPr>
        <p:spPr>
          <a:xfrm>
            <a:off x="2520389" y="1832113"/>
            <a:ext cx="1175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完善的智慧財產權法規</a:t>
            </a:r>
            <a:endParaRPr lang="en-US" altLang="zh-TW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5" name="Shape 495"/>
          <p:cNvSpPr/>
          <p:nvPr/>
        </p:nvSpPr>
        <p:spPr>
          <a:xfrm flipV="1">
            <a:off x="6286848" y="1762690"/>
            <a:ext cx="0" cy="4073473"/>
          </a:xfrm>
          <a:prstGeom prst="line">
            <a:avLst/>
          </a:prstGeom>
          <a:ln w="25400">
            <a:solidFill>
              <a:srgbClr val="EBEBEB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/>
            </a:pPr>
            <a:endParaRPr sz="1600" ker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Helvetica Light"/>
            </a:endParaRPr>
          </a:p>
        </p:txBody>
      </p:sp>
      <p:sp>
        <p:nvSpPr>
          <p:cNvPr id="276" name="Shape 502"/>
          <p:cNvSpPr/>
          <p:nvPr/>
        </p:nvSpPr>
        <p:spPr>
          <a:xfrm>
            <a:off x="6239222" y="1758511"/>
            <a:ext cx="95252" cy="9525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"/>
              </a:defRPr>
            </a:pPr>
            <a:endParaRPr sz="1600" kern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en Sans"/>
              <a:sym typeface="Open Sans"/>
            </a:endParaRPr>
          </a:p>
        </p:txBody>
      </p:sp>
      <p:sp>
        <p:nvSpPr>
          <p:cNvPr id="277" name="Shape 503"/>
          <p:cNvSpPr/>
          <p:nvPr/>
        </p:nvSpPr>
        <p:spPr>
          <a:xfrm>
            <a:off x="6239222" y="3407540"/>
            <a:ext cx="95252" cy="9525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"/>
              </a:defRPr>
            </a:pPr>
            <a:endParaRPr sz="1600" kern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en Sans"/>
              <a:sym typeface="Open Sans"/>
            </a:endParaRPr>
          </a:p>
        </p:txBody>
      </p:sp>
      <p:sp>
        <p:nvSpPr>
          <p:cNvPr id="278" name="Shape 504"/>
          <p:cNvSpPr/>
          <p:nvPr/>
        </p:nvSpPr>
        <p:spPr>
          <a:xfrm>
            <a:off x="6239222" y="5011962"/>
            <a:ext cx="95252" cy="9525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"/>
              </a:defRPr>
            </a:pPr>
            <a:endParaRPr sz="1600" kern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en Sans"/>
              <a:sym typeface="Open Sans"/>
            </a:endParaRPr>
          </a:p>
        </p:txBody>
      </p:sp>
      <p:sp>
        <p:nvSpPr>
          <p:cNvPr id="285" name="矩形 284"/>
          <p:cNvSpPr/>
          <p:nvPr/>
        </p:nvSpPr>
        <p:spPr>
          <a:xfrm>
            <a:off x="6336361" y="1556792"/>
            <a:ext cx="3077238" cy="5724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30000"/>
              </a:lnSpc>
            </a:pP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專利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法</a:t>
            </a:r>
            <a:endParaRPr lang="en-US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1" name="Shape 502"/>
          <p:cNvSpPr/>
          <p:nvPr/>
        </p:nvSpPr>
        <p:spPr>
          <a:xfrm>
            <a:off x="6239222" y="2559675"/>
            <a:ext cx="95252" cy="9525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"/>
              </a:defRPr>
            </a:pPr>
            <a:endParaRPr sz="1600" kern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en Sans"/>
              <a:sym typeface="Open Sans"/>
            </a:endParaRPr>
          </a:p>
        </p:txBody>
      </p:sp>
      <p:sp>
        <p:nvSpPr>
          <p:cNvPr id="302" name="Shape 503"/>
          <p:cNvSpPr/>
          <p:nvPr/>
        </p:nvSpPr>
        <p:spPr>
          <a:xfrm>
            <a:off x="6239222" y="4241240"/>
            <a:ext cx="95252" cy="95250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"/>
              </a:defRPr>
            </a:pPr>
            <a:endParaRPr sz="1600" kern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en Sans"/>
              <a:sym typeface="Open Sans"/>
            </a:endParaRPr>
          </a:p>
        </p:txBody>
      </p:sp>
      <p:sp>
        <p:nvSpPr>
          <p:cNvPr id="303" name="Shape 504"/>
          <p:cNvSpPr/>
          <p:nvPr/>
        </p:nvSpPr>
        <p:spPr>
          <a:xfrm>
            <a:off x="6239222" y="5788538"/>
            <a:ext cx="95252" cy="95251"/>
          </a:xfrm>
          <a:prstGeom prst="ellipse">
            <a:avLst/>
          </a:prstGeom>
          <a:solidFill>
            <a:schemeClr val="bg1">
              <a:lumMod val="50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"/>
              </a:defRPr>
            </a:pPr>
            <a:endParaRPr sz="1600" kern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en Sans"/>
              <a:sym typeface="Open Sans"/>
            </a:endParaRPr>
          </a:p>
        </p:txBody>
      </p:sp>
      <p:sp>
        <p:nvSpPr>
          <p:cNvPr id="304" name="矩形 303"/>
          <p:cNvSpPr/>
          <p:nvPr/>
        </p:nvSpPr>
        <p:spPr>
          <a:xfrm>
            <a:off x="6390095" y="2334573"/>
            <a:ext cx="4313624" cy="5724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30000"/>
              </a:lnSpc>
            </a:pP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商標法</a:t>
            </a:r>
            <a:endParaRPr lang="en-US" altLang="zh-CN" sz="2400" dirty="0" smtClean="0">
              <a:solidFill>
                <a:prstClr val="black">
                  <a:lumMod val="75000"/>
                  <a:lumOff val="2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5" name="矩形 304"/>
          <p:cNvSpPr/>
          <p:nvPr/>
        </p:nvSpPr>
        <p:spPr>
          <a:xfrm>
            <a:off x="6390094" y="3126661"/>
            <a:ext cx="3077238" cy="5724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30000"/>
              </a:lnSpc>
            </a:pP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著作權法</a:t>
            </a:r>
            <a:endParaRPr lang="en-US" altLang="zh-CN" sz="2400" dirty="0" smtClean="0">
              <a:solidFill>
                <a:prstClr val="black">
                  <a:lumMod val="75000"/>
                  <a:lumOff val="2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6" name="矩形 305"/>
          <p:cNvSpPr/>
          <p:nvPr/>
        </p:nvSpPr>
        <p:spPr>
          <a:xfrm>
            <a:off x="6390094" y="3918749"/>
            <a:ext cx="3077238" cy="5724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30000"/>
              </a:lnSpc>
            </a:pP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營業秘密法</a:t>
            </a:r>
            <a:endParaRPr lang="en-US" altLang="zh-CN" sz="2400" dirty="0" smtClean="0">
              <a:solidFill>
                <a:prstClr val="black">
                  <a:lumMod val="75000"/>
                  <a:lumOff val="2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7" name="矩形 306"/>
          <p:cNvSpPr/>
          <p:nvPr/>
        </p:nvSpPr>
        <p:spPr>
          <a:xfrm>
            <a:off x="6419742" y="4714437"/>
            <a:ext cx="5652130" cy="5724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30000"/>
              </a:lnSpc>
            </a:pPr>
            <a:r>
              <a:rPr lang="zh-TW" alt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智慧財產權警</a:t>
            </a: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隊</a:t>
            </a:r>
            <a:endParaRPr lang="en-US" altLang="zh-CN" sz="2400" dirty="0" smtClean="0">
              <a:solidFill>
                <a:prstClr val="black">
                  <a:lumMod val="75000"/>
                  <a:lumOff val="2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9" name="矩形 308"/>
          <p:cNvSpPr/>
          <p:nvPr/>
        </p:nvSpPr>
        <p:spPr>
          <a:xfrm>
            <a:off x="6419740" y="5574934"/>
            <a:ext cx="5148074" cy="5724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30000"/>
              </a:lnSpc>
            </a:pPr>
            <a:r>
              <a:rPr lang="zh-TW" alt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智慧財產法院</a:t>
            </a:r>
            <a:endParaRPr lang="en-US" altLang="zh-CN" sz="2400" dirty="0">
              <a:solidFill>
                <a:prstClr val="black">
                  <a:lumMod val="75000"/>
                  <a:lumOff val="25000"/>
                </a:prst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投影片編號版面配置區 1">
            <a:extLst>
              <a:ext uri="{FF2B5EF4-FFF2-40B4-BE49-F238E27FC236}">
                <a16:creationId xmlns="" xmlns:a16="http://schemas.microsoft.com/office/drawing/2014/main" id="{80AD106B-6A8E-422A-84FE-49A401520C11}"/>
              </a:ext>
            </a:extLst>
          </p:cNvPr>
          <p:cNvSpPr txBox="1">
            <a:spLocks/>
          </p:cNvSpPr>
          <p:nvPr/>
        </p:nvSpPr>
        <p:spPr>
          <a:xfrm>
            <a:off x="8610603" y="6356384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lang="zh-TW" altLang="en-US">
                <a:solidFill>
                  <a:srgbClr val="000000">
                    <a:tint val="75000"/>
                  </a:srgbClr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lang="zh-TW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1" name="標題 2"/>
          <p:cNvSpPr txBox="1">
            <a:spLocks/>
          </p:cNvSpPr>
          <p:nvPr/>
        </p:nvSpPr>
        <p:spPr>
          <a:xfrm>
            <a:off x="127635" y="279155"/>
            <a:ext cx="12062780" cy="62956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為什麼選擇臺灣</a:t>
            </a:r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完善的智慧財產權保護</a:t>
            </a:r>
          </a:p>
        </p:txBody>
      </p:sp>
    </p:spTree>
    <p:extLst>
      <p:ext uri="{BB962C8B-B14F-4D97-AF65-F5344CB8AC3E}">
        <p14:creationId xmlns:p14="http://schemas.microsoft.com/office/powerpoint/2010/main" val="386609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0"/>
      <p:bldP spid="304" grpId="0"/>
      <p:bldP spid="305" grpId="0"/>
      <p:bldP spid="306" grpId="0"/>
      <p:bldP spid="307" grpId="0"/>
      <p:bldP spid="3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圓角矩形 20"/>
          <p:cNvSpPr/>
          <p:nvPr/>
        </p:nvSpPr>
        <p:spPr>
          <a:xfrm>
            <a:off x="786463" y="1179209"/>
            <a:ext cx="3099740" cy="666044"/>
          </a:xfrm>
          <a:prstGeom prst="roundRect">
            <a:avLst/>
          </a:prstGeom>
          <a:solidFill>
            <a:srgbClr val="EA61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2" name="直線接點 21"/>
          <p:cNvCxnSpPr>
            <a:stCxn id="21" idx="2"/>
          </p:cNvCxnSpPr>
          <p:nvPr/>
        </p:nvCxnSpPr>
        <p:spPr>
          <a:xfrm flipH="1">
            <a:off x="2335999" y="1845253"/>
            <a:ext cx="335" cy="3849511"/>
          </a:xfrm>
          <a:prstGeom prst="line">
            <a:avLst/>
          </a:prstGeom>
          <a:noFill/>
          <a:ln w="19050" cap="flat" cmpd="sng" algn="ctr">
            <a:solidFill>
              <a:srgbClr val="EA6124"/>
            </a:solidFill>
            <a:prstDash val="solid"/>
            <a:miter lim="800000"/>
          </a:ln>
          <a:effectLst/>
        </p:spPr>
      </p:cxnSp>
      <p:cxnSp>
        <p:nvCxnSpPr>
          <p:cNvPr id="23" name="直線單箭頭接點 22"/>
          <p:cNvCxnSpPr/>
          <p:nvPr/>
        </p:nvCxnSpPr>
        <p:spPr>
          <a:xfrm>
            <a:off x="2324709" y="2872542"/>
            <a:ext cx="383823" cy="0"/>
          </a:xfrm>
          <a:prstGeom prst="straightConnector1">
            <a:avLst/>
          </a:prstGeom>
          <a:noFill/>
          <a:ln w="19050" cap="flat" cmpd="sng" algn="ctr">
            <a:solidFill>
              <a:srgbClr val="EA6124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4" name="直線單箭頭接點 23"/>
          <p:cNvCxnSpPr/>
          <p:nvPr/>
        </p:nvCxnSpPr>
        <p:spPr>
          <a:xfrm>
            <a:off x="2341641" y="5677832"/>
            <a:ext cx="383823" cy="0"/>
          </a:xfrm>
          <a:prstGeom prst="straightConnector1">
            <a:avLst/>
          </a:prstGeom>
          <a:noFill/>
          <a:ln w="19050" cap="flat" cmpd="sng" algn="ctr">
            <a:solidFill>
              <a:srgbClr val="EA6124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5" name="矩形 24"/>
          <p:cNvSpPr/>
          <p:nvPr/>
        </p:nvSpPr>
        <p:spPr>
          <a:xfrm>
            <a:off x="2725461" y="2364542"/>
            <a:ext cx="2319869" cy="936978"/>
          </a:xfrm>
          <a:prstGeom prst="rect">
            <a:avLst/>
          </a:prstGeom>
          <a:solidFill>
            <a:srgbClr val="FABD2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6" name="直線單箭頭接點 25"/>
          <p:cNvCxnSpPr/>
          <p:nvPr/>
        </p:nvCxnSpPr>
        <p:spPr>
          <a:xfrm>
            <a:off x="5225954" y="2364542"/>
            <a:ext cx="1817511" cy="0"/>
          </a:xfrm>
          <a:prstGeom prst="straightConnector1">
            <a:avLst/>
          </a:prstGeom>
          <a:noFill/>
          <a:ln w="19050" cap="flat" cmpd="sng" algn="ctr">
            <a:solidFill>
              <a:srgbClr val="EA6124"/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27" name="直線單箭頭接點 26"/>
          <p:cNvCxnSpPr/>
          <p:nvPr/>
        </p:nvCxnSpPr>
        <p:spPr>
          <a:xfrm>
            <a:off x="5242886" y="3307163"/>
            <a:ext cx="1817511" cy="0"/>
          </a:xfrm>
          <a:prstGeom prst="straightConnector1">
            <a:avLst/>
          </a:prstGeom>
          <a:noFill/>
          <a:ln w="19050" cap="flat" cmpd="sng" algn="ctr">
            <a:solidFill>
              <a:srgbClr val="EA6124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28" name="矩形 27"/>
          <p:cNvSpPr/>
          <p:nvPr/>
        </p:nvSpPr>
        <p:spPr>
          <a:xfrm>
            <a:off x="7224084" y="1896053"/>
            <a:ext cx="4182532" cy="936978"/>
          </a:xfrm>
          <a:prstGeom prst="rect">
            <a:avLst/>
          </a:prstGeom>
          <a:solidFill>
            <a:srgbClr val="FABD2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224084" y="2972470"/>
            <a:ext cx="4182532" cy="667716"/>
          </a:xfrm>
          <a:prstGeom prst="rect">
            <a:avLst/>
          </a:prstGeom>
          <a:solidFill>
            <a:srgbClr val="FABD2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725462" y="5286830"/>
            <a:ext cx="7964311" cy="724208"/>
          </a:xfrm>
          <a:prstGeom prst="rect">
            <a:avLst/>
          </a:prstGeom>
          <a:solidFill>
            <a:srgbClr val="FABD2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2719819" y="2566647"/>
            <a:ext cx="232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臺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灣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智慧財產權聯盟</a:t>
            </a:r>
            <a:b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TW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(TIPA)</a:t>
            </a:r>
            <a:endParaRPr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5312504" y="2518130"/>
            <a:ext cx="1678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2017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年簽署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合作備忘錄</a:t>
            </a:r>
            <a:endParaRPr lang="zh-TW" altLang="en-US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7224084" y="2041382"/>
            <a:ext cx="4182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臺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北市</a:t>
            </a:r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廣告代理商業同業公會</a:t>
            </a:r>
          </a:p>
          <a:p>
            <a:pPr algn="ctr"/>
            <a:r>
              <a:rPr lang="en-US" altLang="zh-TW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(TAAA)</a:t>
            </a:r>
            <a:endParaRPr lang="zh-TW" altLang="en-US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7218439" y="2998697"/>
            <a:ext cx="4188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臺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灣廣告主協會</a:t>
            </a:r>
            <a:endParaRPr lang="en-US" altLang="zh-TW" dirty="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TW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(TAA)</a:t>
            </a:r>
            <a:endParaRPr lang="zh-TW" altLang="en-US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2680496" y="4046628"/>
            <a:ext cx="887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TIPA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</a:t>
            </a:r>
            <a:r>
              <a:rPr lang="en-US" altLang="zh-TW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TAAA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和</a:t>
            </a:r>
            <a:r>
              <a:rPr lang="en-US" altLang="zh-TW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TAA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侵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權網站列表，希望企業自發性不投置廣告於侵權網站上，藉此阻斷侵權網站之金源，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顯示我國在網站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上零侵權廣告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的成效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TW" altLang="en-US" sz="16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2835527" y="5325770"/>
            <a:ext cx="774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Google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已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與智慧財產權所有者團體合作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例如 </a:t>
            </a:r>
            <a:r>
              <a:rPr lang="en-US" altLang="zh-TW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終止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侵權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清單上侵權網站的</a:t>
            </a:r>
            <a:r>
              <a:rPr lang="en-US" altLang="zh-TW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Google</a:t>
            </a:r>
            <a:r>
              <a:rPr lang="zh-TW" altLang="en-US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服務，並</a:t>
            </a:r>
            <a:r>
              <a:rPr lang="zh-TW" altLang="en-US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舉辦交流經驗分享活動等。</a:t>
            </a:r>
            <a:endParaRPr lang="zh-TW" altLang="en-US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903114" y="1284016"/>
            <a:ext cx="2865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TW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追蹤金</a:t>
            </a:r>
            <a:r>
              <a:rPr lang="zh-TW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流</a:t>
            </a:r>
            <a:endParaRPr lang="en-US" altLang="zh-TW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投影片編號版面配置區 4">
            <a:extLst>
              <a:ext uri="{FF2B5EF4-FFF2-40B4-BE49-F238E27FC236}">
                <a16:creationId xmlns:a16="http://schemas.microsoft.com/office/drawing/2014/main" xmlns="" id="{BC85BD41-8338-4302-A8BB-685B182ACDEA}"/>
              </a:ext>
            </a:extLst>
          </p:cNvPr>
          <p:cNvSpPr txBox="1">
            <a:spLocks/>
          </p:cNvSpPr>
          <p:nvPr/>
        </p:nvSpPr>
        <p:spPr>
          <a:xfrm>
            <a:off x="8610603" y="6356388"/>
            <a:ext cx="3042684" cy="40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34E2-14F7-2741-8121-EF4D3CDCCBE3}" type="slidenum">
              <a:rPr kumimoji="0" lang="zh-TW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標題 2"/>
          <p:cNvSpPr txBox="1">
            <a:spLocks/>
          </p:cNvSpPr>
          <p:nvPr/>
        </p:nvSpPr>
        <p:spPr>
          <a:xfrm>
            <a:off x="127635" y="279155"/>
            <a:ext cx="12062780" cy="62956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TW" altLang="en-US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為什麼選擇臺灣</a:t>
            </a:r>
            <a:r>
              <a:rPr lang="en-US" altLang="zh-TW" sz="3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TW" altLang="en-US" sz="32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entury Gothic" charset="0"/>
              </a:rPr>
              <a:t>完善的智慧財產權保護</a:t>
            </a:r>
          </a:p>
        </p:txBody>
      </p:sp>
    </p:spTree>
    <p:extLst>
      <p:ext uri="{BB962C8B-B14F-4D97-AF65-F5344CB8AC3E}">
        <p14:creationId xmlns:p14="http://schemas.microsoft.com/office/powerpoint/2010/main" val="376629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2830</TotalTime>
  <Words>4914</Words>
  <Application>Microsoft Office PowerPoint</Application>
  <PresentationFormat>自訂</PresentationFormat>
  <Paragraphs>1138</Paragraphs>
  <Slides>52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52</vt:i4>
      </vt:variant>
    </vt:vector>
  </HeadingPairs>
  <TitlesOfParts>
    <vt:vector size="54" baseType="lpstr">
      <vt:lpstr>Office 佈景主題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蔡心雅</dc:creator>
  <cp:lastModifiedBy>金佩珊</cp:lastModifiedBy>
  <cp:revision>297</cp:revision>
  <cp:lastPrinted>2019-08-08T02:40:05Z</cp:lastPrinted>
  <dcterms:created xsi:type="dcterms:W3CDTF">2019-07-30T02:09:34Z</dcterms:created>
  <dcterms:modified xsi:type="dcterms:W3CDTF">2019-10-30T01:06:35Z</dcterms:modified>
</cp:coreProperties>
</file>