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82" r:id="rId4"/>
    <p:sldId id="342" r:id="rId5"/>
    <p:sldId id="343" r:id="rId6"/>
    <p:sldId id="344" r:id="rId7"/>
    <p:sldId id="347" r:id="rId8"/>
    <p:sldId id="352" r:id="rId9"/>
    <p:sldId id="297" r:id="rId10"/>
    <p:sldId id="301" r:id="rId11"/>
    <p:sldId id="358" r:id="rId12"/>
    <p:sldId id="357" r:id="rId13"/>
    <p:sldId id="360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DF63B5-39EE-42C1-A6D4-C661F3F2621A}" type="datetime1">
              <a:rPr lang="cs-CZ" smtClean="0"/>
              <a:t>20.03.2023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DD17-6D3B-49E7-82BA-A45A60F11E5E}" type="datetime1">
              <a:rPr lang="cs-CZ" smtClean="0"/>
              <a:pPr/>
              <a:t>20.03.2023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62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22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9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4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6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0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0C690-58EF-4D41-99E6-9684E138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72720-24A0-4ACC-9769-ACF01C288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F385C5-DBE7-4275-9F13-12827FF5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86B0-C715-425D-B4D2-2C7EB9415A16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C2568A-91D5-4991-B421-F82CA450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5C6F5B-0E92-444A-AF57-F9E837F0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3A8-8FA1-401F-8E3A-8B28F7788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10835"/>
            <a:ext cx="5472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8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1573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1600"/>
            <a:ext cx="5472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0320"/>
            <a:ext cx="5472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29308"/>
            <a:ext cx="5472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5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66059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441484"/>
            <a:ext cx="10655455" cy="599369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2550"/>
            <a:ext cx="5564777" cy="149020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en-GB" sz="5000" spc="-100" dirty="0"/>
              <a:t>Hradec Králové</a:t>
            </a:r>
            <a:br>
              <a:rPr lang="en-GB" sz="5000" spc="-100" dirty="0"/>
            </a:br>
            <a:r>
              <a:rPr lang="en-GB" sz="5000" spc="-100" dirty="0"/>
              <a:t>city of the Queens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8DAA70D-544D-E372-7848-D0715E11983E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23701F65-B0AF-9A5B-CBEE-030114F29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149" y="1965141"/>
            <a:ext cx="4587445" cy="405337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676275"/>
            <a:ext cx="7350124" cy="1519584"/>
          </a:xfrm>
        </p:spPr>
        <p:txBody>
          <a:bodyPr rtlCol="0" anchor="b">
            <a:noAutofit/>
          </a:bodyPr>
          <a:lstStyle/>
          <a:p>
            <a:pPr rtl="0"/>
            <a:r>
              <a:rPr lang="en-US" dirty="0"/>
              <a:t>PROSPECTIVE </a:t>
            </a:r>
            <a:r>
              <a:rPr lang="cs-CZ" dirty="0"/>
              <a:t>BRANCHES</a:t>
            </a:r>
            <a:r>
              <a:rPr lang="en-US" dirty="0"/>
              <a:t> IN THE CITY </a:t>
            </a:r>
            <a:r>
              <a:rPr lang="cs-CZ" dirty="0"/>
              <a:t>OF HRADEC KRÁLOVÉ</a:t>
            </a:r>
            <a:endParaRPr lang="cs-CZ" noProof="1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1" y="2676527"/>
            <a:ext cx="5472000" cy="4521600"/>
          </a:xfrm>
        </p:spPr>
        <p:txBody>
          <a:bodyPr rtlCol="0">
            <a:normAutofit/>
          </a:bodyPr>
          <a:lstStyle/>
          <a:p>
            <a:r>
              <a:rPr lang="en-GB" sz="2800" dirty="0"/>
              <a:t>Biomedicine and biotechnology</a:t>
            </a:r>
          </a:p>
          <a:p>
            <a:r>
              <a:rPr lang="en-GB" sz="2800" dirty="0"/>
              <a:t>Pharmacy and pharmaceutical production</a:t>
            </a:r>
          </a:p>
          <a:p>
            <a:r>
              <a:rPr lang="en-GB" sz="2800" dirty="0"/>
              <a:t>Engineering </a:t>
            </a:r>
          </a:p>
          <a:p>
            <a:r>
              <a:rPr lang="en-GB" sz="2800" dirty="0"/>
              <a:t>ICT</a:t>
            </a:r>
          </a:p>
          <a:p>
            <a:r>
              <a:rPr lang="en-GB" sz="2800" dirty="0"/>
              <a:t>Electronics and measuring systems</a:t>
            </a:r>
          </a:p>
          <a:p>
            <a:pPr marL="0" indent="0" rtl="0">
              <a:buNone/>
            </a:pPr>
            <a:r>
              <a:rPr lang="cs-CZ" noProof="1"/>
              <a:t>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6F1D742-C97A-3F17-1EC9-36C3BAF6C599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94EEFD3-8520-4EA7-70D7-210D8851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A6BACD-E52D-A876-7BD4-42D8AE05C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37366"/>
            <a:ext cx="2720051" cy="61202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pc="-100" dirty="0"/>
              <a:t>THANK YOU</a:t>
            </a:r>
            <a:endParaRPr lang="en-US" spc="-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073AC94-D678-536C-DAF7-BDE92BF9DC37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ACE45F8B-D828-B7CA-2B50-E76004AAC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391"/>
            <a:ext cx="12191980" cy="6865391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9517837-E303-93E6-85CD-B7835F2BF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7" y="4415246"/>
            <a:ext cx="5910444" cy="992777"/>
          </a:xfrm>
        </p:spPr>
        <p:txBody>
          <a:bodyPr/>
          <a:lstStyle/>
          <a:p>
            <a:r>
              <a:rPr lang="en-GB" sz="5000" b="1" spc="-100" dirty="0">
                <a:latin typeface="+mj-lt"/>
              </a:rPr>
              <a:t>Location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D69CEEB3-C86B-EC32-1C84-77C7F1802938}"/>
              </a:ext>
            </a:extLst>
          </p:cNvPr>
          <p:cNvSpPr/>
          <p:nvPr/>
        </p:nvSpPr>
        <p:spPr>
          <a:xfrm rot="10800000">
            <a:off x="5505449" y="1981199"/>
            <a:ext cx="180973" cy="3143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2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69" y="953711"/>
            <a:ext cx="7906956" cy="1013695"/>
          </a:xfrm>
        </p:spPr>
        <p:txBody>
          <a:bodyPr rtlCol="0"/>
          <a:lstStyle/>
          <a:p>
            <a:pPr rtl="0"/>
            <a:r>
              <a:rPr lang="en-US" noProof="1"/>
              <a:t>HRADEC KRÁLOVÉ</a:t>
            </a:r>
            <a:r>
              <a:rPr lang="cs-CZ" noProof="1"/>
              <a:t> </a:t>
            </a:r>
            <a:r>
              <a:rPr lang="en-US" noProof="1"/>
              <a:t>REGION </a:t>
            </a:r>
            <a:br>
              <a:rPr lang="cs-CZ" noProof="1"/>
            </a:br>
            <a:r>
              <a:rPr lang="en-US" noProof="1"/>
              <a:t>BASIC DATA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377" y="2304289"/>
            <a:ext cx="6049149" cy="3600000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cs-CZ" sz="2400" noProof="1"/>
              <a:t>Capital			Hradec Králové </a:t>
            </a:r>
          </a:p>
          <a:p>
            <a:pPr rtl="0">
              <a:lnSpc>
                <a:spcPct val="150000"/>
              </a:lnSpc>
            </a:pPr>
            <a:r>
              <a:rPr lang="cs-CZ" sz="2400" noProof="1"/>
              <a:t>Area				4,759 km2</a:t>
            </a:r>
          </a:p>
          <a:p>
            <a:pPr lvl="0">
              <a:lnSpc>
                <a:spcPct val="150000"/>
              </a:lnSpc>
            </a:pPr>
            <a:r>
              <a:rPr lang="en-GB" sz="2400" noProof="0" dirty="0"/>
              <a:t>Population of the capital </a:t>
            </a:r>
            <a:r>
              <a:rPr lang="cs-CZ" sz="2400" noProof="0" dirty="0"/>
              <a:t>	90,596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en-GB" sz="2400" noProof="0" dirty="0"/>
              <a:t>Total population – region</a:t>
            </a:r>
            <a:r>
              <a:rPr lang="cs-CZ" sz="2400" noProof="0" dirty="0"/>
              <a:t>	542,163</a:t>
            </a:r>
          </a:p>
          <a:p>
            <a:pPr>
              <a:lnSpc>
                <a:spcPct val="150000"/>
              </a:lnSpc>
            </a:pPr>
            <a:r>
              <a:rPr lang="en-GB" sz="2400" noProof="0" dirty="0"/>
              <a:t>Population density</a:t>
            </a:r>
            <a:r>
              <a:rPr lang="cs-CZ" sz="2400" noProof="0" dirty="0"/>
              <a:t>		116 </a:t>
            </a:r>
            <a:r>
              <a:rPr lang="cs-CZ" sz="2400" noProof="0" dirty="0" err="1"/>
              <a:t>pers</a:t>
            </a:r>
            <a:r>
              <a:rPr lang="cs-CZ" sz="2400" noProof="0" dirty="0"/>
              <a:t>./km2</a:t>
            </a:r>
            <a:endParaRPr lang="cs-CZ" sz="2400" dirty="0"/>
          </a:p>
          <a:p>
            <a:pPr marL="0" indent="0" rtl="0">
              <a:buNone/>
            </a:pPr>
            <a:r>
              <a:rPr lang="cs-CZ" noProof="1"/>
              <a:t> </a:t>
            </a:r>
          </a:p>
        </p:txBody>
      </p:sp>
      <p:sp>
        <p:nvSpPr>
          <p:cNvPr id="16" name="Volný tvar 5" descr="Vyplněné zvýraznění obrázk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10052" y="224500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AB38A63-5919-AB63-E0CD-996D470CF5CC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30" descr="Obsah obrázku mapa&#10;&#10;Popis byl vytvořen automaticky">
            <a:extLst>
              <a:ext uri="{FF2B5EF4-FFF2-40B4-BE49-F238E27FC236}">
                <a16:creationId xmlns:a16="http://schemas.microsoft.com/office/drawing/2014/main" id="{34AE1D5A-66D0-710D-6B1E-13B832D8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01" y="2128566"/>
            <a:ext cx="5715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73" y="707314"/>
            <a:ext cx="5472000" cy="905528"/>
          </a:xfrm>
        </p:spPr>
        <p:txBody>
          <a:bodyPr rtlCol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200" dirty="0"/>
              <a:t>CITY OF HRADEC KRÁLOVÉ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651" y="2026872"/>
            <a:ext cx="5727852" cy="4508911"/>
          </a:xfrm>
        </p:spPr>
        <p:txBody>
          <a:bodyPr rtlCol="0"/>
          <a:lstStyle/>
          <a:p>
            <a:pPr lvl="0">
              <a:lnSpc>
                <a:spcPct val="100000"/>
              </a:lnSpc>
            </a:pPr>
            <a:r>
              <a:rPr lang="en-GB" sz="2400" dirty="0"/>
              <a:t>Modern city with a rich history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G</a:t>
            </a:r>
            <a:r>
              <a:rPr lang="en-US" sz="2400" dirty="0" err="1"/>
              <a:t>reat</a:t>
            </a:r>
            <a:r>
              <a:rPr lang="en-US" sz="2400" dirty="0"/>
              <a:t> location and connections to transport networks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3 universities (7 faculties)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Industrial background</a:t>
            </a:r>
          </a:p>
          <a:p>
            <a:pPr lvl="0">
              <a:lnSpc>
                <a:spcPct val="100000"/>
              </a:lnSpc>
            </a:pPr>
            <a:r>
              <a:rPr lang="en-GB" sz="2400" dirty="0"/>
              <a:t>Hradec Králové – Pardubice agglomeration</a:t>
            </a:r>
            <a:r>
              <a:rPr lang="cs-CZ" sz="2400" dirty="0"/>
              <a:t> 367,000 </a:t>
            </a:r>
            <a:r>
              <a:rPr lang="cs-CZ" sz="2400" dirty="0" err="1"/>
              <a:t>residents</a:t>
            </a:r>
            <a:endParaRPr lang="en-GB" sz="2400" dirty="0"/>
          </a:p>
          <a:p>
            <a:pPr marL="0" indent="0" rtl="0">
              <a:buNone/>
            </a:pPr>
            <a:r>
              <a:rPr lang="en-GB" noProof="1"/>
              <a:t> 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602" y="1954776"/>
            <a:ext cx="4837825" cy="4106235"/>
          </a:xfrm>
        </p:spPr>
      </p:pic>
      <p:sp>
        <p:nvSpPr>
          <p:cNvPr id="15" name="Volný tvar 5" descr="Duté zvýraznění obrázk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712433" y="1426845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9021207-052A-4F35-DF73-EAD2B71F8710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7" y="415381"/>
            <a:ext cx="7405215" cy="883326"/>
          </a:xfrm>
        </p:spPr>
        <p:txBody>
          <a:bodyPr rtlCol="0"/>
          <a:lstStyle/>
          <a:p>
            <a:pPr rtl="0"/>
            <a:r>
              <a:rPr lang="cs-CZ" sz="3200" dirty="0"/>
              <a:t>UNIVERSITIES AND SCHOOLS IN REGION</a:t>
            </a:r>
            <a:endParaRPr lang="cs-CZ" dirty="0"/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638" y="1574487"/>
            <a:ext cx="5472000" cy="4767589"/>
          </a:xfrm>
        </p:spPr>
        <p:txBody>
          <a:bodyPr rtlCol="0"/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/>
              <a:t>3 Universities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University of Hradec Kralove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Charles University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University of </a:t>
            </a:r>
            <a:r>
              <a:rPr lang="en-GB" sz="2400" dirty="0"/>
              <a:t>Defence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9000+ students</a:t>
            </a:r>
            <a:endParaRPr lang="cs-CZ" sz="2400" dirty="0"/>
          </a:p>
          <a:p>
            <a:pPr marL="0" indent="0">
              <a:spcBef>
                <a:spcPts val="500"/>
              </a:spcBef>
              <a:buNone/>
            </a:pPr>
            <a:endParaRPr lang="cs-CZ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/>
              <a:t>74 secondary school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20 000+ students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4500 school leavers (2020)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127 fields</a:t>
            </a:r>
            <a:endParaRPr lang="cs-CZ" sz="2400" dirty="0"/>
          </a:p>
          <a:p>
            <a:pPr marL="0" indent="0">
              <a:spcBef>
                <a:spcPts val="500"/>
              </a:spcBef>
              <a:buNone/>
            </a:pPr>
            <a:endParaRPr lang="cs-CZ" sz="2000" b="1" dirty="0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40" y="2496607"/>
            <a:ext cx="2271347" cy="1860381"/>
          </a:xfrm>
        </p:spPr>
      </p:pic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790" y="3557147"/>
            <a:ext cx="2410397" cy="2067529"/>
          </a:xfr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790" y="1359268"/>
            <a:ext cx="2328245" cy="1860381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19CE47F-AD77-7CE9-C668-9F331D70268C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423684"/>
            <a:ext cx="6380170" cy="3926606"/>
          </a:xfrm>
        </p:spPr>
        <p:txBody>
          <a:bodyPr rtlCol="0"/>
          <a:lstStyle/>
          <a:p>
            <a:r>
              <a:rPr lang="en-GB" sz="2000" dirty="0"/>
              <a:t>Manufacturing				83,100 </a:t>
            </a:r>
            <a:r>
              <a:rPr lang="en-GB" sz="2000" dirty="0" err="1"/>
              <a:t>empl</a:t>
            </a:r>
            <a:r>
              <a:rPr lang="en-GB" sz="2000" dirty="0"/>
              <a:t>.</a:t>
            </a:r>
          </a:p>
          <a:p>
            <a:r>
              <a:rPr lang="en-GB" sz="2000" dirty="0"/>
              <a:t>Construction				16,800 </a:t>
            </a:r>
            <a:r>
              <a:rPr lang="en-GB" sz="2000" dirty="0" err="1"/>
              <a:t>empl</a:t>
            </a:r>
            <a:r>
              <a:rPr lang="en-GB" sz="2000" dirty="0"/>
              <a:t>.</a:t>
            </a:r>
          </a:p>
          <a:p>
            <a:r>
              <a:rPr lang="en-GB" sz="2000" dirty="0"/>
              <a:t>Information and communication 	  	  6,400 </a:t>
            </a:r>
            <a:r>
              <a:rPr lang="en-GB" sz="2000" dirty="0" err="1"/>
              <a:t>empl</a:t>
            </a:r>
            <a:r>
              <a:rPr lang="en-GB" sz="2000" dirty="0"/>
              <a:t>.</a:t>
            </a:r>
          </a:p>
          <a:p>
            <a:r>
              <a:rPr lang="en-GB" sz="2000" dirty="0"/>
              <a:t>Financial and insurance activities 		  9,200 </a:t>
            </a:r>
            <a:r>
              <a:rPr lang="en-GB" sz="2000" dirty="0" err="1"/>
              <a:t>empl</a:t>
            </a:r>
            <a:r>
              <a:rPr lang="en-GB" sz="2000" dirty="0"/>
              <a:t>.</a:t>
            </a:r>
          </a:p>
          <a:p>
            <a:r>
              <a:rPr lang="en-GB" sz="2000" dirty="0"/>
              <a:t>Professional, scientific </a:t>
            </a:r>
          </a:p>
          <a:p>
            <a:pPr marL="276225" lvl="1" indent="0">
              <a:buNone/>
            </a:pPr>
            <a:r>
              <a:rPr lang="en-GB" sz="2000" dirty="0"/>
              <a:t>and technical activities 			  9,500 </a:t>
            </a:r>
            <a:r>
              <a:rPr lang="en-GB" sz="2000" dirty="0" err="1"/>
              <a:t>empl</a:t>
            </a:r>
            <a:r>
              <a:rPr lang="en-GB" sz="1800" dirty="0"/>
              <a:t>.</a:t>
            </a:r>
          </a:p>
          <a:p>
            <a:r>
              <a:rPr lang="en-GB" sz="2000" dirty="0"/>
              <a:t>Administrative and support </a:t>
            </a:r>
          </a:p>
          <a:p>
            <a:pPr marL="276225" lvl="1" indent="0">
              <a:buNone/>
            </a:pPr>
            <a:r>
              <a:rPr lang="en-GB" sz="2000" dirty="0"/>
              <a:t>service </a:t>
            </a:r>
            <a:r>
              <a:rPr lang="en-GB" sz="2000" dirty="0" err="1"/>
              <a:t>activitie</a:t>
            </a:r>
            <a:r>
              <a:rPr lang="en-GB" sz="2000" dirty="0"/>
              <a:t> 			  5,700 </a:t>
            </a:r>
            <a:r>
              <a:rPr lang="en-GB" sz="2000" dirty="0" err="1"/>
              <a:t>empl</a:t>
            </a:r>
            <a:r>
              <a:rPr lang="en-GB" sz="1800" dirty="0"/>
              <a:t>.</a:t>
            </a:r>
          </a:p>
          <a:p>
            <a:r>
              <a:rPr lang="en-GB" sz="2000" dirty="0"/>
              <a:t>Total 				              265,900 </a:t>
            </a:r>
            <a:r>
              <a:rPr lang="en-GB" sz="2000" dirty="0" err="1"/>
              <a:t>empl</a:t>
            </a:r>
            <a:r>
              <a:rPr lang="en-GB" sz="2000" dirty="0"/>
              <a:t>.</a:t>
            </a:r>
          </a:p>
          <a:p>
            <a:pPr marL="0" indent="0" rtl="0">
              <a:buNone/>
            </a:pPr>
            <a:endParaRPr lang="en-GB" sz="2800" dirty="0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170" y="2423979"/>
            <a:ext cx="2405261" cy="1963008"/>
          </a:xfrm>
        </p:spPr>
      </p:pic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1367" y="3452517"/>
            <a:ext cx="2617346" cy="2294826"/>
          </a:xfr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0719" y="1267009"/>
            <a:ext cx="2366336" cy="1963009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774E44D-BB7E-D20D-FF0B-C948CBE9A11C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74004"/>
            <a:ext cx="8973257" cy="578485"/>
          </a:xfrm>
        </p:spPr>
        <p:txBody>
          <a:bodyPr rtlCol="0"/>
          <a:lstStyle/>
          <a:p>
            <a:pPr rtl="0"/>
            <a:r>
              <a:rPr lang="en-GB" cap="all" dirty="0"/>
              <a:t>Employment</a:t>
            </a:r>
            <a:r>
              <a:rPr lang="cs-CZ" cap="all" dirty="0"/>
              <a:t> </a:t>
            </a:r>
            <a:r>
              <a:rPr lang="en-GB" cap="all" dirty="0"/>
              <a:t>by selected sectors </a:t>
            </a:r>
            <a:r>
              <a:rPr lang="cs-CZ" cap="all" dirty="0"/>
              <a:t>in region</a:t>
            </a:r>
            <a:endParaRPr lang="en-GB" cap="all" dirty="0"/>
          </a:p>
        </p:txBody>
      </p:sp>
    </p:spTree>
    <p:extLst>
      <p:ext uri="{BB962C8B-B14F-4D97-AF65-F5344CB8AC3E}">
        <p14:creationId xmlns:p14="http://schemas.microsoft.com/office/powerpoint/2010/main" val="35332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25622"/>
            <a:ext cx="5968800" cy="883326"/>
          </a:xfrm>
        </p:spPr>
        <p:txBody>
          <a:bodyPr rtlCol="0"/>
          <a:lstStyle/>
          <a:p>
            <a:pPr rtl="0"/>
            <a:r>
              <a:rPr lang="en-GB" cap="all" dirty="0"/>
              <a:t>European Biomedical </a:t>
            </a:r>
            <a:r>
              <a:rPr lang="en-GB" cap="all" dirty="0" err="1"/>
              <a:t>Center</a:t>
            </a:r>
            <a:endParaRPr lang="en-GB" cap="all" dirty="0"/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6616982" cy="3600000"/>
          </a:xfrm>
        </p:spPr>
        <p:txBody>
          <a:bodyPr rtlCol="0"/>
          <a:lstStyle/>
          <a:p>
            <a:r>
              <a:rPr lang="en-GB" sz="2400" dirty="0"/>
              <a:t>Concentration of scientific research institutions </a:t>
            </a:r>
          </a:p>
          <a:p>
            <a:r>
              <a:rPr lang="en-GB" sz="2400" dirty="0"/>
              <a:t>University Hospital Hradec Králové </a:t>
            </a:r>
          </a:p>
          <a:p>
            <a:r>
              <a:rPr lang="en-GB" sz="2400" dirty="0"/>
              <a:t>Companies connected to medical production</a:t>
            </a:r>
          </a:p>
          <a:p>
            <a:r>
              <a:rPr lang="en-GB" sz="2400" dirty="0"/>
              <a:t>Educated workforce</a:t>
            </a:r>
          </a:p>
          <a:p>
            <a:r>
              <a:rPr lang="en-GB" sz="2400" dirty="0"/>
              <a:t>Growth potential</a:t>
            </a:r>
          </a:p>
          <a:p>
            <a:r>
              <a:rPr lang="en-GB" sz="2400" dirty="0"/>
              <a:t>Project Campus Hradec Králové</a:t>
            </a:r>
          </a:p>
          <a:p>
            <a:r>
              <a:rPr lang="en-GB" sz="2400" dirty="0"/>
              <a:t>Airport development zone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170" y="2376298"/>
            <a:ext cx="2405261" cy="2125239"/>
          </a:xfrm>
        </p:spPr>
      </p:pic>
      <p:pic>
        <p:nvPicPr>
          <p:cNvPr id="19" name="Zástupný symbol obrázku 18" descr="Chirurg analyzující mozek pacienta na digitálním futuristickém virtuálním displeji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Zástupný symbol obrázku 16" descr="Closeup fotka oranžováho pillsu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2EC1A4D-82A9-7AA8-DDA8-6235B2E7AAA1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601883"/>
            <a:ext cx="9036092" cy="541779"/>
          </a:xfrm>
        </p:spPr>
        <p:txBody>
          <a:bodyPr rtlCol="0"/>
          <a:lstStyle/>
          <a:p>
            <a:pPr rtl="0"/>
            <a:r>
              <a:rPr lang="en-GB" cap="all" dirty="0"/>
              <a:t>Biomedical potential of local universities </a:t>
            </a:r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2350"/>
            <a:ext cx="6804823" cy="5245313"/>
          </a:xfrm>
        </p:spPr>
        <p:txBody>
          <a:bodyPr rtlCol="0"/>
          <a:lstStyle/>
          <a:p>
            <a:r>
              <a:rPr lang="en-GB" sz="2400" dirty="0"/>
              <a:t>University of Hradec Králové</a:t>
            </a:r>
            <a:r>
              <a:rPr lang="en-GB" dirty="0"/>
              <a:t> </a:t>
            </a:r>
          </a:p>
          <a:p>
            <a:pPr lvl="1"/>
            <a:r>
              <a:rPr lang="en-GB" sz="2000" dirty="0"/>
              <a:t>Faculties of Science, Informatics and Management</a:t>
            </a:r>
          </a:p>
          <a:p>
            <a:pPr lvl="1"/>
            <a:r>
              <a:rPr lang="en-GB" sz="2000" dirty="0"/>
              <a:t>Developing teaching and scientific activities related to the field of biomedicine</a:t>
            </a:r>
          </a:p>
          <a:p>
            <a:pPr lvl="1"/>
            <a:r>
              <a:rPr lang="en-GB" sz="2000" dirty="0"/>
              <a:t>Research and development in the field of sensors, data analysis and artificial intelligence</a:t>
            </a:r>
          </a:p>
          <a:p>
            <a:r>
              <a:rPr lang="en-GB" sz="2400" dirty="0"/>
              <a:t>Charles University </a:t>
            </a:r>
          </a:p>
          <a:p>
            <a:pPr lvl="1"/>
            <a:r>
              <a:rPr lang="en-GB" sz="2000" dirty="0"/>
              <a:t>Faculties of Medicine and Pharmacy</a:t>
            </a:r>
          </a:p>
          <a:p>
            <a:pPr lvl="1"/>
            <a:r>
              <a:rPr lang="en-GB" sz="2000" dirty="0"/>
              <a:t>Large number of R&amp;D projects every year</a:t>
            </a:r>
          </a:p>
          <a:p>
            <a:pPr lvl="1"/>
            <a:r>
              <a:rPr lang="en-GB" sz="2000" dirty="0"/>
              <a:t>Close connection to the Faculty Hospital Hradec Králové</a:t>
            </a:r>
          </a:p>
          <a:p>
            <a:r>
              <a:rPr lang="en-GB" sz="2400" dirty="0"/>
              <a:t>University of Defence</a:t>
            </a:r>
          </a:p>
          <a:p>
            <a:pPr lvl="1"/>
            <a:r>
              <a:rPr lang="en-GB" sz="2000" dirty="0"/>
              <a:t>Faculty of Military Health Sciences</a:t>
            </a:r>
          </a:p>
          <a:p>
            <a:pPr lvl="1"/>
            <a:r>
              <a:rPr lang="en-GB" sz="2000" dirty="0"/>
              <a:t>Military Medicine and related research</a:t>
            </a:r>
          </a:p>
          <a:p>
            <a:pPr lvl="1"/>
            <a:r>
              <a:rPr lang="en-GB" sz="2000" dirty="0"/>
              <a:t>Research for new specific protection (prophylaxis) through the development of new vaccines.</a:t>
            </a:r>
          </a:p>
          <a:p>
            <a:endParaRPr lang="en-GB" sz="2200" dirty="0"/>
          </a:p>
        </p:txBody>
      </p:sp>
      <p:pic>
        <p:nvPicPr>
          <p:cNvPr id="14" name="Zástupný symbol obrázku 13" descr="Doktor používající mikroskop v laboratoři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170" y="2376298"/>
            <a:ext cx="2405261" cy="2125239"/>
          </a:xfrm>
        </p:spPr>
      </p:pic>
      <p:pic>
        <p:nvPicPr>
          <p:cNvPr id="19" name="Zástupný symbol obrázku 18" descr="Grafy a křivky navrstvené na modré digitální obrazovce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419" y="3556613"/>
            <a:ext cx="2405261" cy="2125239"/>
          </a:xfrm>
        </p:spPr>
      </p:pic>
      <p:pic>
        <p:nvPicPr>
          <p:cNvPr id="17" name="Zástupný symbol obrázku 16" descr="Ilustrace DNA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8B25198-51E6-2D7B-11A4-4CC46C8F8EFB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00937"/>
            <a:ext cx="6130846" cy="905528"/>
          </a:xfrm>
        </p:spPr>
        <p:txBody>
          <a:bodyPr rtlCol="0"/>
          <a:lstStyle/>
          <a:p>
            <a:pPr rtl="0"/>
            <a:r>
              <a:rPr lang="cs-CZ" noProof="1"/>
              <a:t>AIRPORT DEVELOPMENT ZONE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97857"/>
            <a:ext cx="5472000" cy="4351530"/>
          </a:xfrm>
        </p:spPr>
        <p:txBody>
          <a:bodyPr rtlCol="0"/>
          <a:lstStyle/>
          <a:p>
            <a:r>
              <a:rPr lang="en-GB" sz="2400" dirty="0"/>
              <a:t>Current premises of original military airport are located in the northern outskirts</a:t>
            </a:r>
          </a:p>
          <a:p>
            <a:r>
              <a:rPr lang="cs-CZ" sz="2400" dirty="0"/>
              <a:t>Great</a:t>
            </a:r>
            <a:r>
              <a:rPr lang="en-GB" sz="2400" dirty="0"/>
              <a:t> development potential with connection to the national highway and speedway system D11 and D35</a:t>
            </a:r>
          </a:p>
          <a:p>
            <a:r>
              <a:rPr lang="en-GB" sz="2400" dirty="0"/>
              <a:t>Usable area 36 ha</a:t>
            </a:r>
            <a:endParaRPr lang="cs-CZ" sz="2400" dirty="0"/>
          </a:p>
          <a:p>
            <a:r>
              <a:rPr lang="cs-CZ" sz="2400" dirty="0" err="1"/>
              <a:t>Flight</a:t>
            </a:r>
            <a:r>
              <a:rPr lang="cs-CZ" sz="2400" dirty="0"/>
              <a:t> distance </a:t>
            </a:r>
          </a:p>
          <a:p>
            <a:pPr lvl="2"/>
            <a:r>
              <a:rPr lang="cs-CZ" sz="2400" dirty="0" err="1"/>
              <a:t>Vienna</a:t>
            </a:r>
            <a:r>
              <a:rPr lang="cs-CZ" sz="2400" dirty="0"/>
              <a:t> 220 km</a:t>
            </a:r>
          </a:p>
          <a:p>
            <a:pPr lvl="2"/>
            <a:r>
              <a:rPr lang="cs-CZ" sz="2400" dirty="0"/>
              <a:t>Prague 100 km</a:t>
            </a:r>
          </a:p>
          <a:p>
            <a:endParaRPr lang="en-GB" sz="2800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92"/>
          <a:stretch/>
        </p:blipFill>
        <p:spPr>
          <a:xfrm>
            <a:off x="6903760" y="1970976"/>
            <a:ext cx="3897590" cy="3270268"/>
          </a:xfrm>
        </p:spPr>
      </p:pic>
      <p:sp>
        <p:nvSpPr>
          <p:cNvPr id="15" name="Volný tvar 5" descr="Duté zvýraznění obrázk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186052" y="1406465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F8A9D53-1C28-F7BF-C16E-5563AF6425A6}"/>
              </a:ext>
            </a:extLst>
          </p:cNvPr>
          <p:cNvSpPr/>
          <p:nvPr/>
        </p:nvSpPr>
        <p:spPr>
          <a:xfrm>
            <a:off x="11820525" y="6149387"/>
            <a:ext cx="257175" cy="61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6dc4bcd6-49db-4c07-9060-8acfc67cef9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Geometrická prezentace</Template>
  <TotalTime>1561</TotalTime>
  <Words>388</Words>
  <Application>Microsoft Office PowerPoint</Application>
  <PresentationFormat>Širokoúhlá obrazovka</PresentationFormat>
  <Paragraphs>82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Motiv Office</vt:lpstr>
      <vt:lpstr>Hradec Králové city of the Queens</vt:lpstr>
      <vt:lpstr>Location</vt:lpstr>
      <vt:lpstr>HRADEC KRÁLOVÉ REGION  BASIC DATA </vt:lpstr>
      <vt:lpstr>CITY OF HRADEC KRÁLOVÉ</vt:lpstr>
      <vt:lpstr>UNIVERSITIES AND SCHOOLS IN REGION</vt:lpstr>
      <vt:lpstr>Employment by selected sectors in region</vt:lpstr>
      <vt:lpstr>European Biomedical Center</vt:lpstr>
      <vt:lpstr>Biomedical potential of local universities </vt:lpstr>
      <vt:lpstr>AIRPORT DEVELOPMENT ZONE</vt:lpstr>
      <vt:lpstr>PROSPECTIVE BRANCHES IN THE CITY OF HRADEC KRÁLOVÉ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Hradec Králové city of the Queens</dc:title>
  <dc:creator>Martinek Lukáš Ing.</dc:creator>
  <cp:lastModifiedBy>Martinek Lukáš Ing.</cp:lastModifiedBy>
  <cp:revision>23</cp:revision>
  <dcterms:created xsi:type="dcterms:W3CDTF">2023-03-16T13:58:42Z</dcterms:created>
  <dcterms:modified xsi:type="dcterms:W3CDTF">2023-03-20T16:20:19Z</dcterms:modified>
</cp:coreProperties>
</file>